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23" r:id="rId2"/>
    <p:sldId id="324" r:id="rId3"/>
    <p:sldId id="326" r:id="rId4"/>
    <p:sldId id="338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610" autoAdjust="0"/>
  </p:normalViewPr>
  <p:slideViewPr>
    <p:cSldViewPr showGuides="1">
      <p:cViewPr varScale="1">
        <p:scale>
          <a:sx n="94" d="100"/>
          <a:sy n="94" d="100"/>
        </p:scale>
        <p:origin x="-3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206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4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264"/>
            <a:ext cx="303784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8954C3A-CF42-4C4E-8609-86ABA7A6E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22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6426"/>
            <a:ext cx="560832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0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0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829675"/>
            <a:ext cx="303784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51D164B-4BB2-4B55-8B22-34C7E9911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512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5A48D58-2D40-4564-8D30-1BDB864B70AD}" type="slidenum">
              <a:rPr lang="en-US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378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TI = GI – </a:t>
            </a:r>
            <a:r>
              <a:rPr lang="en-US" altLang="en-US" i="1" smtClean="0">
                <a:latin typeface="Arial" charset="0"/>
              </a:rPr>
              <a:t>E – D</a:t>
            </a:r>
          </a:p>
          <a:p>
            <a:pPr eaLnBrk="1" hangingPunct="1"/>
            <a:r>
              <a:rPr lang="en-US" altLang="en-US" smtClean="0">
                <a:latin typeface="Arial" charset="0"/>
              </a:rPr>
              <a:t>NPAT = TI – TI(</a:t>
            </a:r>
            <a:r>
              <a:rPr lang="en-US" altLang="en-US" i="1" smtClean="0">
                <a:latin typeface="Arial" charset="0"/>
              </a:rPr>
              <a:t>T</a:t>
            </a:r>
            <a:r>
              <a:rPr lang="en-US" altLang="en-US" smtClean="0">
                <a:latin typeface="Arial" charset="0"/>
              </a:rPr>
              <a:t>)</a:t>
            </a:r>
            <a:endParaRPr lang="en-US" altLang="en-US" i="1" smtClean="0">
              <a:latin typeface="Arial" charset="0"/>
            </a:endParaRP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D82C7D-1FFA-49A6-BF0C-996BC839FD63}" type="slidenum">
              <a:rPr lang="en-US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900" smtClean="0">
                <a:latin typeface="Arial" charset="0"/>
              </a:rPr>
              <a:t>Taxes on $300,000 = 22,250+0.39(200,000) = 100,250</a:t>
            </a:r>
          </a:p>
          <a:p>
            <a:pPr eaLnBrk="1" hangingPunct="1"/>
            <a:r>
              <a:rPr lang="en-US" altLang="en-US" sz="900" smtClean="0">
                <a:latin typeface="Arial" charset="0"/>
              </a:rPr>
              <a:t>Ave tax rate = 100,250/300,000 = 0.34</a:t>
            </a:r>
          </a:p>
          <a:p>
            <a:pPr eaLnBrk="1" hangingPunct="1"/>
            <a:endParaRPr lang="en-US" altLang="en-US" sz="900" smtClean="0">
              <a:latin typeface="Arial" charset="0"/>
            </a:endParaRPr>
          </a:p>
          <a:p>
            <a:pPr eaLnBrk="1" hangingPunct="1"/>
            <a:r>
              <a:rPr lang="en-US" altLang="en-US" sz="900" smtClean="0">
                <a:latin typeface="Arial" charset="0"/>
              </a:rPr>
              <a:t>T</a:t>
            </a:r>
            <a:r>
              <a:rPr lang="en-US" altLang="en-US" sz="900" baseline="-25000" smtClean="0">
                <a:latin typeface="Arial" charset="0"/>
              </a:rPr>
              <a:t>e</a:t>
            </a:r>
            <a:r>
              <a:rPr lang="en-US" altLang="en-US" sz="900" smtClean="0">
                <a:latin typeface="Arial" charset="0"/>
              </a:rPr>
              <a:t> = 0.07+(1-0.07)(0.34) = 0.3862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4D82C7D-1FFA-49A6-BF0C-996BC839FD63}" type="slidenum">
              <a:rPr lang="en-US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389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900" smtClean="0">
                <a:latin typeface="Arial" charset="0"/>
              </a:rPr>
              <a:t>Taxes on $300,000 = 22,250+0.39(200,000) = 100,250</a:t>
            </a:r>
          </a:p>
          <a:p>
            <a:pPr eaLnBrk="1" hangingPunct="1"/>
            <a:r>
              <a:rPr lang="en-US" altLang="en-US" sz="900" smtClean="0">
                <a:latin typeface="Arial" charset="0"/>
              </a:rPr>
              <a:t>Ave tax rate = 100,250/300,000 = 0.34</a:t>
            </a:r>
          </a:p>
          <a:p>
            <a:pPr eaLnBrk="1" hangingPunct="1"/>
            <a:endParaRPr lang="en-US" altLang="en-US" sz="900" smtClean="0">
              <a:latin typeface="Arial" charset="0"/>
            </a:endParaRPr>
          </a:p>
          <a:p>
            <a:pPr eaLnBrk="1" hangingPunct="1"/>
            <a:r>
              <a:rPr lang="en-US" altLang="en-US" sz="900" smtClean="0">
                <a:latin typeface="Arial" charset="0"/>
              </a:rPr>
              <a:t>T</a:t>
            </a:r>
            <a:r>
              <a:rPr lang="en-US" altLang="en-US" sz="900" baseline="-25000" smtClean="0">
                <a:latin typeface="Arial" charset="0"/>
              </a:rPr>
              <a:t>e</a:t>
            </a:r>
            <a:r>
              <a:rPr lang="en-US" altLang="en-US" sz="900" smtClean="0">
                <a:latin typeface="Arial" charset="0"/>
              </a:rPr>
              <a:t> = 0.07+(1-0.07)(0.34) = 0.3862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337BC6C-6443-4067-B8F7-8BA1DF7EB8C2}" type="slidenum">
              <a:rPr lang="en-US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399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MOVE TO EXCEL SPREADSHEET. class will rework assuming straight line depreciation.</a:t>
            </a:r>
          </a:p>
          <a:p>
            <a:pPr eaLnBrk="1" hangingPunct="1"/>
            <a:endParaRPr lang="en-US" altLang="en-US" smtClean="0"/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3C91162-93E4-4CEC-8DA9-2FEA0D805B49}" type="slidenum">
              <a:rPr lang="en-US"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mtClean="0"/>
          </a:p>
        </p:txBody>
      </p:sp>
      <p:sp>
        <p:nvSpPr>
          <p:cNvPr id="409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/>
              <a:t>PW = $50,831.97  (=npv(.07, range)+P)</a:t>
            </a:r>
          </a:p>
          <a:p>
            <a:pPr eaLnBrk="1" hangingPunct="1"/>
            <a:r>
              <a:rPr lang="en-US" altLang="en-US" smtClean="0"/>
              <a:t>(compare to straight line depreciation for 5 years, PW = $48,616.52)</a:t>
            </a:r>
          </a:p>
          <a:p>
            <a:pPr eaLnBrk="1" hangingPunct="1"/>
            <a:endParaRPr lang="en-US" altLang="en-US" smtClean="0"/>
          </a:p>
          <a:p>
            <a:pPr eaLnBrk="1" hangingPunct="1"/>
            <a:r>
              <a:rPr lang="en-US" altLang="en-US" smtClean="0"/>
              <a:t>CLASS - REWORK ASSUMING THAT THE COMPANY MUST PAY TAXES ON THE RECAPTURED DEPRECIATION.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4FE530-5548-4DE0-AC1F-EF96B0C3C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45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AF0D1-A007-4619-A248-7F401D8D0C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05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6ABD3-E707-4BF4-93F5-A01D75F4C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6594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292FB-AC45-4883-8CE7-4061B21C7A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420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01C9F-14BF-4ACE-B44A-8DFAB9843D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4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3480B-3554-41EF-9667-09921CA4EE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78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375F4-752E-48A2-9DBA-4E5FB5F56F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48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A7C8E-C2AB-4EED-8F9A-06AC77BED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8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6BB85-77DE-4897-9E74-30BF1CF48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091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E7206-A1A2-4B9D-B692-27ECF54510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5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C2062A-DCA0-45D4-9A06-695C44BD3F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3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5B29A-B184-4FF9-80CD-91EEDE4C4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67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5575" y="6462713"/>
            <a:ext cx="1905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r>
              <a:rPr lang="en-US" smtClean="0"/>
              <a:t>EGR 312 - 25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462713"/>
            <a:ext cx="1905000" cy="242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BA19A61A-43AE-4CA7-AF40-61FA2D473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63A990DC-2CDC-4C1A-A21D-7915FCE58E1F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1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7620000" cy="51816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400" u="sng" smtClean="0">
                <a:latin typeface="Arial" charset="0"/>
              </a:rPr>
              <a:t>Gross Income (GI)</a:t>
            </a:r>
            <a:r>
              <a:rPr lang="en-US" altLang="en-US" sz="2400" smtClean="0">
                <a:latin typeface="Arial" charset="0"/>
              </a:rPr>
              <a:t> – total income realized from all revenue-producing sources, including items such as the sales of assets, royalties, license fees, etc…</a:t>
            </a: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u="sng" smtClean="0">
                <a:latin typeface="Arial" charset="0"/>
              </a:rPr>
              <a:t>Income Tax</a:t>
            </a:r>
            <a:r>
              <a:rPr lang="en-US" altLang="en-US" sz="2400" smtClean="0">
                <a:latin typeface="Arial" charset="0"/>
              </a:rPr>
              <a:t> – amount of taxes based on gross income.  Corporate taxes are typically paid quarterly, and are actual cash flows.</a:t>
            </a:r>
            <a:endParaRPr lang="en-US" altLang="en-US" sz="2400" u="sng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u="sng" smtClean="0">
                <a:latin typeface="Arial" charset="0"/>
              </a:rPr>
              <a:t>Operating Expenses (</a:t>
            </a:r>
            <a:r>
              <a:rPr lang="en-US" altLang="en-US" sz="2400" i="1" u="sng" smtClean="0">
                <a:latin typeface="Arial" charset="0"/>
              </a:rPr>
              <a:t>E</a:t>
            </a:r>
            <a:r>
              <a:rPr lang="en-US" altLang="en-US" sz="2400" u="sng" smtClean="0">
                <a:latin typeface="Arial" charset="0"/>
              </a:rPr>
              <a:t>)</a:t>
            </a:r>
            <a:r>
              <a:rPr lang="en-US" altLang="en-US" sz="2400" smtClean="0">
                <a:latin typeface="Arial" charset="0"/>
              </a:rPr>
              <a:t> – all corporate costs incurred in the transaction of business.</a:t>
            </a:r>
          </a:p>
          <a:p>
            <a:pPr marL="533400" indent="-533400" eaLnBrk="1" hangingPunct="1">
              <a:buFontTx/>
              <a:buNone/>
            </a:pPr>
            <a:endParaRPr lang="en-US" altLang="en-US" sz="2400" smtClean="0">
              <a:latin typeface="Arial" charset="0"/>
            </a:endParaRPr>
          </a:p>
        </p:txBody>
      </p:sp>
      <p:sp>
        <p:nvSpPr>
          <p:cNvPr id="15366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F039FC48-1C37-430D-B09C-73A9D9E78DA5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10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4984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24581" name="Text Box 3"/>
          <p:cNvSpPr txBox="1">
            <a:spLocks noChangeArrowheads="1"/>
          </p:cNvSpPr>
          <p:nvPr/>
        </p:nvSpPr>
        <p:spPr bwMode="auto">
          <a:xfrm>
            <a:off x="347663" y="307975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4582" name="Group 37"/>
          <p:cNvGrpSpPr>
            <a:grpSpLocks/>
          </p:cNvGrpSpPr>
          <p:nvPr/>
        </p:nvGrpSpPr>
        <p:grpSpPr bwMode="auto">
          <a:xfrm>
            <a:off x="2038350" y="1408113"/>
            <a:ext cx="5030788" cy="1290637"/>
            <a:chOff x="1080" y="902"/>
            <a:chExt cx="3169" cy="813"/>
          </a:xfrm>
        </p:grpSpPr>
        <p:sp>
          <p:nvSpPr>
            <p:cNvPr id="24597" name="Line 5"/>
            <p:cNvSpPr>
              <a:spLocks noChangeShapeType="1"/>
            </p:cNvSpPr>
            <p:nvPr/>
          </p:nvSpPr>
          <p:spPr bwMode="auto">
            <a:xfrm>
              <a:off x="1225" y="1362"/>
              <a:ext cx="30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Line 7"/>
            <p:cNvSpPr>
              <a:spLocks noChangeShapeType="1"/>
            </p:cNvSpPr>
            <p:nvPr/>
          </p:nvSpPr>
          <p:spPr bwMode="auto">
            <a:xfrm>
              <a:off x="3305" y="1314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9" name="Line 8"/>
            <p:cNvSpPr>
              <a:spLocks noChangeShapeType="1"/>
            </p:cNvSpPr>
            <p:nvPr/>
          </p:nvSpPr>
          <p:spPr bwMode="auto">
            <a:xfrm>
              <a:off x="3644" y="1314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0" name="Line 9"/>
            <p:cNvSpPr>
              <a:spLocks noChangeShapeType="1"/>
            </p:cNvSpPr>
            <p:nvPr/>
          </p:nvSpPr>
          <p:spPr bwMode="auto">
            <a:xfrm>
              <a:off x="2386" y="1314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Line 10"/>
            <p:cNvSpPr>
              <a:spLocks noChangeShapeType="1"/>
            </p:cNvSpPr>
            <p:nvPr/>
          </p:nvSpPr>
          <p:spPr bwMode="auto">
            <a:xfrm>
              <a:off x="1225" y="1314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Text Box 11"/>
            <p:cNvSpPr txBox="1">
              <a:spLocks noChangeArrowheads="1"/>
            </p:cNvSpPr>
            <p:nvPr/>
          </p:nvSpPr>
          <p:spPr bwMode="auto">
            <a:xfrm>
              <a:off x="1080" y="1465"/>
              <a:ext cx="2721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533400" indent="-533400" eaLnBrk="0" hangingPunct="0"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2000">
                  <a:latin typeface="Arial" charset="0"/>
                </a:rPr>
                <a:t>$0                      BV                 </a:t>
              </a:r>
              <a:r>
                <a:rPr lang="en-US" altLang="en-US" sz="2000" i="1">
                  <a:latin typeface="Arial" charset="0"/>
                </a:rPr>
                <a:t>P</a:t>
              </a:r>
              <a:r>
                <a:rPr lang="en-US" altLang="en-US" sz="2000">
                  <a:latin typeface="Arial" charset="0"/>
                </a:rPr>
                <a:t>    SP</a:t>
              </a:r>
            </a:p>
          </p:txBody>
        </p:sp>
        <p:sp>
          <p:nvSpPr>
            <p:cNvPr id="24603" name="Line 14"/>
            <p:cNvSpPr>
              <a:spLocks noChangeShapeType="1"/>
            </p:cNvSpPr>
            <p:nvPr/>
          </p:nvSpPr>
          <p:spPr bwMode="auto">
            <a:xfrm>
              <a:off x="2386" y="1120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4" name="Line 15"/>
            <p:cNvSpPr>
              <a:spLocks noChangeShapeType="1"/>
            </p:cNvSpPr>
            <p:nvPr/>
          </p:nvSpPr>
          <p:spPr bwMode="auto">
            <a:xfrm>
              <a:off x="3644" y="1120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5" name="Line 16"/>
            <p:cNvSpPr>
              <a:spLocks noChangeShapeType="1"/>
            </p:cNvSpPr>
            <p:nvPr/>
          </p:nvSpPr>
          <p:spPr bwMode="auto">
            <a:xfrm>
              <a:off x="3305" y="1120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6" name="Line 19"/>
            <p:cNvSpPr>
              <a:spLocks noChangeShapeType="1"/>
            </p:cNvSpPr>
            <p:nvPr/>
          </p:nvSpPr>
          <p:spPr bwMode="auto">
            <a:xfrm>
              <a:off x="2386" y="1169"/>
              <a:ext cx="91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Line 20"/>
            <p:cNvSpPr>
              <a:spLocks noChangeShapeType="1"/>
            </p:cNvSpPr>
            <p:nvPr/>
          </p:nvSpPr>
          <p:spPr bwMode="auto">
            <a:xfrm flipV="1">
              <a:off x="3305" y="1169"/>
              <a:ext cx="3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8" name="Text Box 21"/>
            <p:cNvSpPr txBox="1">
              <a:spLocks noChangeArrowheads="1"/>
            </p:cNvSpPr>
            <p:nvPr/>
          </p:nvSpPr>
          <p:spPr bwMode="auto">
            <a:xfrm>
              <a:off x="2604" y="902"/>
              <a:ext cx="102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533400" indent="-533400" eaLnBrk="0" hangingPunct="0"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2000">
                  <a:latin typeface="Arial" charset="0"/>
                </a:rPr>
                <a:t>DR          CG</a:t>
              </a:r>
            </a:p>
          </p:txBody>
        </p:sp>
      </p:grpSp>
      <p:sp>
        <p:nvSpPr>
          <p:cNvPr id="24583" name="Text Box 22"/>
          <p:cNvSpPr txBox="1">
            <a:spLocks noChangeArrowheads="1"/>
          </p:cNvSpPr>
          <p:nvPr/>
        </p:nvSpPr>
        <p:spPr bwMode="auto">
          <a:xfrm>
            <a:off x="673100" y="2738438"/>
            <a:ext cx="7777163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When selling price exceeds first cost then both a capital 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gain and a depreciation recovery occur.</a:t>
            </a:r>
          </a:p>
        </p:txBody>
      </p:sp>
      <p:sp>
        <p:nvSpPr>
          <p:cNvPr id="24584" name="Text Box 23"/>
          <p:cNvSpPr txBox="1">
            <a:spLocks noChangeArrowheads="1"/>
          </p:cNvSpPr>
          <p:nvPr/>
        </p:nvSpPr>
        <p:spPr bwMode="auto">
          <a:xfrm>
            <a:off x="306388" y="5410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grpSp>
        <p:nvGrpSpPr>
          <p:cNvPr id="24585" name="Group 38"/>
          <p:cNvGrpSpPr>
            <a:grpSpLocks/>
          </p:cNvGrpSpPr>
          <p:nvPr/>
        </p:nvGrpSpPr>
        <p:grpSpPr bwMode="auto">
          <a:xfrm>
            <a:off x="2038350" y="3929063"/>
            <a:ext cx="5030788" cy="1290637"/>
            <a:chOff x="1054" y="2491"/>
            <a:chExt cx="3169" cy="813"/>
          </a:xfrm>
        </p:grpSpPr>
        <p:sp>
          <p:nvSpPr>
            <p:cNvPr id="24587" name="Line 24"/>
            <p:cNvSpPr>
              <a:spLocks noChangeShapeType="1"/>
            </p:cNvSpPr>
            <p:nvPr/>
          </p:nvSpPr>
          <p:spPr bwMode="auto">
            <a:xfrm>
              <a:off x="1199" y="2951"/>
              <a:ext cx="30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8" name="Line 25"/>
            <p:cNvSpPr>
              <a:spLocks noChangeShapeType="1"/>
            </p:cNvSpPr>
            <p:nvPr/>
          </p:nvSpPr>
          <p:spPr bwMode="auto">
            <a:xfrm>
              <a:off x="3279" y="290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Line 26"/>
            <p:cNvSpPr>
              <a:spLocks noChangeShapeType="1"/>
            </p:cNvSpPr>
            <p:nvPr/>
          </p:nvSpPr>
          <p:spPr bwMode="auto">
            <a:xfrm>
              <a:off x="2832" y="2886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0" name="Line 27"/>
            <p:cNvSpPr>
              <a:spLocks noChangeShapeType="1"/>
            </p:cNvSpPr>
            <p:nvPr/>
          </p:nvSpPr>
          <p:spPr bwMode="auto">
            <a:xfrm>
              <a:off x="2360" y="290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1" name="Line 28"/>
            <p:cNvSpPr>
              <a:spLocks noChangeShapeType="1"/>
            </p:cNvSpPr>
            <p:nvPr/>
          </p:nvSpPr>
          <p:spPr bwMode="auto">
            <a:xfrm>
              <a:off x="1199" y="2903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Text Box 29"/>
            <p:cNvSpPr txBox="1">
              <a:spLocks noChangeArrowheads="1"/>
            </p:cNvSpPr>
            <p:nvPr/>
          </p:nvSpPr>
          <p:spPr bwMode="auto">
            <a:xfrm>
              <a:off x="1054" y="3054"/>
              <a:ext cx="254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533400" indent="-533400" eaLnBrk="0" hangingPunct="0"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2000">
                  <a:latin typeface="Arial" charset="0"/>
                </a:rPr>
                <a:t>$0                      BV       SP      </a:t>
              </a:r>
              <a:r>
                <a:rPr lang="en-US" altLang="en-US" sz="2000" i="1">
                  <a:latin typeface="Arial" charset="0"/>
                </a:rPr>
                <a:t>P</a:t>
              </a:r>
              <a:r>
                <a:rPr lang="en-US" altLang="en-US" sz="2000">
                  <a:latin typeface="Arial" charset="0"/>
                </a:rPr>
                <a:t>    </a:t>
              </a:r>
            </a:p>
          </p:txBody>
        </p:sp>
        <p:sp>
          <p:nvSpPr>
            <p:cNvPr id="24593" name="Line 30"/>
            <p:cNvSpPr>
              <a:spLocks noChangeShapeType="1"/>
            </p:cNvSpPr>
            <p:nvPr/>
          </p:nvSpPr>
          <p:spPr bwMode="auto">
            <a:xfrm>
              <a:off x="2360" y="2709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Line 32"/>
            <p:cNvSpPr>
              <a:spLocks noChangeShapeType="1"/>
            </p:cNvSpPr>
            <p:nvPr/>
          </p:nvSpPr>
          <p:spPr bwMode="auto">
            <a:xfrm>
              <a:off x="2832" y="2709"/>
              <a:ext cx="0" cy="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5" name="Line 33"/>
            <p:cNvSpPr>
              <a:spLocks noChangeShapeType="1"/>
            </p:cNvSpPr>
            <p:nvPr/>
          </p:nvSpPr>
          <p:spPr bwMode="auto">
            <a:xfrm>
              <a:off x="2360" y="2758"/>
              <a:ext cx="472" cy="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6" name="Text Box 35"/>
            <p:cNvSpPr txBox="1">
              <a:spLocks noChangeArrowheads="1"/>
            </p:cNvSpPr>
            <p:nvPr/>
          </p:nvSpPr>
          <p:spPr bwMode="auto">
            <a:xfrm>
              <a:off x="2578" y="2491"/>
              <a:ext cx="39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533400" indent="-533400" eaLnBrk="0" hangingPunct="0"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en-US" sz="2000">
                  <a:latin typeface="Arial" charset="0"/>
                </a:rPr>
                <a:t>DR </a:t>
              </a:r>
            </a:p>
          </p:txBody>
        </p:sp>
      </p:grpSp>
      <p:sp>
        <p:nvSpPr>
          <p:cNvPr id="24586" name="Text Box 36"/>
          <p:cNvSpPr txBox="1">
            <a:spLocks noChangeArrowheads="1"/>
          </p:cNvSpPr>
          <p:nvPr/>
        </p:nvSpPr>
        <p:spPr bwMode="auto">
          <a:xfrm>
            <a:off x="758825" y="5272088"/>
            <a:ext cx="7577138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When selling price exceeds book value but is less than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he first cost then a depreciation recovery occurs.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560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F4BC1FAF-D152-4423-BAED-C730DEF3F64F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11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4984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347663" y="307975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6" name="Text Box 17"/>
          <p:cNvSpPr txBox="1">
            <a:spLocks noChangeArrowheads="1"/>
          </p:cNvSpPr>
          <p:nvPr/>
        </p:nvSpPr>
        <p:spPr bwMode="auto">
          <a:xfrm>
            <a:off x="306388" y="5410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7" name="Line 18"/>
          <p:cNvSpPr>
            <a:spLocks noChangeShapeType="1"/>
          </p:cNvSpPr>
          <p:nvPr/>
        </p:nvSpPr>
        <p:spPr bwMode="auto">
          <a:xfrm>
            <a:off x="2190750" y="2392363"/>
            <a:ext cx="480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8" name="Line 19"/>
          <p:cNvSpPr>
            <a:spLocks noChangeShapeType="1"/>
          </p:cNvSpPr>
          <p:nvPr/>
        </p:nvSpPr>
        <p:spPr bwMode="auto">
          <a:xfrm>
            <a:off x="5492750" y="2316163"/>
            <a:ext cx="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9" name="Line 20"/>
          <p:cNvSpPr>
            <a:spLocks noChangeShapeType="1"/>
          </p:cNvSpPr>
          <p:nvPr/>
        </p:nvSpPr>
        <p:spPr bwMode="auto">
          <a:xfrm>
            <a:off x="3284538" y="2314575"/>
            <a:ext cx="0" cy="153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21"/>
          <p:cNvSpPr>
            <a:spLocks noChangeShapeType="1"/>
          </p:cNvSpPr>
          <p:nvPr/>
        </p:nvSpPr>
        <p:spPr bwMode="auto">
          <a:xfrm>
            <a:off x="4033838" y="2316163"/>
            <a:ext cx="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22"/>
          <p:cNvSpPr>
            <a:spLocks noChangeShapeType="1"/>
          </p:cNvSpPr>
          <p:nvPr/>
        </p:nvSpPr>
        <p:spPr bwMode="auto">
          <a:xfrm>
            <a:off x="2190750" y="2316163"/>
            <a:ext cx="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Text Box 23"/>
          <p:cNvSpPr txBox="1">
            <a:spLocks noChangeArrowheads="1"/>
          </p:cNvSpPr>
          <p:nvPr/>
        </p:nvSpPr>
        <p:spPr bwMode="auto">
          <a:xfrm>
            <a:off x="1960563" y="2555875"/>
            <a:ext cx="39703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>
                <a:latin typeface="Arial" charset="0"/>
              </a:rPr>
              <a:t>$0            SP      BV                </a:t>
            </a:r>
            <a:r>
              <a:rPr lang="en-US" altLang="en-US" sz="2000" i="1">
                <a:latin typeface="Arial" charset="0"/>
              </a:rPr>
              <a:t>P</a:t>
            </a:r>
            <a:r>
              <a:rPr lang="en-US" altLang="en-US" sz="2000">
                <a:latin typeface="Arial" charset="0"/>
              </a:rPr>
              <a:t>    </a:t>
            </a:r>
          </a:p>
        </p:txBody>
      </p:sp>
      <p:sp>
        <p:nvSpPr>
          <p:cNvPr id="25613" name="Line 24"/>
          <p:cNvSpPr>
            <a:spLocks noChangeShapeType="1"/>
          </p:cNvSpPr>
          <p:nvPr/>
        </p:nvSpPr>
        <p:spPr bwMode="auto">
          <a:xfrm>
            <a:off x="4033838" y="2008188"/>
            <a:ext cx="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4" name="Line 25"/>
          <p:cNvSpPr>
            <a:spLocks noChangeShapeType="1"/>
          </p:cNvSpPr>
          <p:nvPr/>
        </p:nvSpPr>
        <p:spPr bwMode="auto">
          <a:xfrm>
            <a:off x="3284538" y="2008188"/>
            <a:ext cx="0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26"/>
          <p:cNvSpPr>
            <a:spLocks noChangeShapeType="1"/>
          </p:cNvSpPr>
          <p:nvPr/>
        </p:nvSpPr>
        <p:spPr bwMode="auto">
          <a:xfrm>
            <a:off x="3284538" y="2084388"/>
            <a:ext cx="74930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Text Box 27"/>
          <p:cNvSpPr txBox="1">
            <a:spLocks noChangeArrowheads="1"/>
          </p:cNvSpPr>
          <p:nvPr/>
        </p:nvSpPr>
        <p:spPr bwMode="auto">
          <a:xfrm>
            <a:off x="3397250" y="1662113"/>
            <a:ext cx="579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>
                <a:latin typeface="Arial" charset="0"/>
              </a:rPr>
              <a:t>CL </a:t>
            </a:r>
          </a:p>
        </p:txBody>
      </p:sp>
      <p:sp>
        <p:nvSpPr>
          <p:cNvPr id="25617" name="Text Box 28"/>
          <p:cNvSpPr txBox="1">
            <a:spLocks noChangeArrowheads="1"/>
          </p:cNvSpPr>
          <p:nvPr/>
        </p:nvSpPr>
        <p:spPr bwMode="auto">
          <a:xfrm>
            <a:off x="865188" y="3275013"/>
            <a:ext cx="6646862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When selling price is below book value a capital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loss occurs.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66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C6B9FD13-9DC9-487B-AFD6-4606B610F83D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12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4984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26629" name="Text Box 3"/>
          <p:cNvSpPr txBox="1">
            <a:spLocks noChangeArrowheads="1"/>
          </p:cNvSpPr>
          <p:nvPr/>
        </p:nvSpPr>
        <p:spPr bwMode="auto">
          <a:xfrm>
            <a:off x="347663" y="307975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630" name="Text Box 4"/>
          <p:cNvSpPr txBox="1">
            <a:spLocks noChangeArrowheads="1"/>
          </p:cNvSpPr>
          <p:nvPr/>
        </p:nvSpPr>
        <p:spPr bwMode="auto">
          <a:xfrm>
            <a:off x="306388" y="541020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631" name="Text Box 15"/>
          <p:cNvSpPr txBox="1">
            <a:spLocks noChangeArrowheads="1"/>
          </p:cNvSpPr>
          <p:nvPr/>
        </p:nvSpPr>
        <p:spPr bwMode="auto">
          <a:xfrm>
            <a:off x="808038" y="1624013"/>
            <a:ext cx="7275512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Considering capital gains, depreciation recovery and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capital losses,</a:t>
            </a:r>
          </a:p>
          <a:p>
            <a:pPr eaLnBrk="1" hangingPunct="1">
              <a:buFontTx/>
              <a:buNone/>
            </a:pPr>
            <a:endParaRPr lang="en-US" altLang="en-US" sz="24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	TI = gross income – expenses – depreciation 	        + depreciation recapture + capital gains                	        – capital loss</a:t>
            </a:r>
          </a:p>
          <a:p>
            <a:pPr eaLnBrk="1" hangingPunct="1">
              <a:buFontTx/>
              <a:buNone/>
            </a:pPr>
            <a:endParaRPr lang="en-US" altLang="en-US" sz="24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TI = GI – </a:t>
            </a:r>
            <a:r>
              <a:rPr lang="en-US" altLang="en-US" sz="2400" i="1">
                <a:latin typeface="Arial" charset="0"/>
              </a:rPr>
              <a:t>E – D +</a:t>
            </a:r>
            <a:r>
              <a:rPr lang="en-US" altLang="en-US" sz="2400">
                <a:latin typeface="Arial" charset="0"/>
              </a:rPr>
              <a:t> DR + CG - CL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765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034C09AB-DBCD-4A98-BAE5-D3FBCE1466D9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13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769938" y="1547813"/>
            <a:ext cx="7566025" cy="30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charset="0"/>
              </a:rPr>
              <a:t>Relationship between before-tax MARR and after-tax MARR: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	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	Before-tax MARR = </a:t>
            </a:r>
          </a:p>
          <a:p>
            <a:pPr eaLnBrk="1" hangingPunct="1">
              <a:buFontTx/>
              <a:buNone/>
            </a:pPr>
            <a:endParaRPr lang="en-US" altLang="en-US" sz="240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altLang="en-US" sz="24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 i="1">
                <a:latin typeface="Arial" charset="0"/>
              </a:rPr>
              <a:t>	T</a:t>
            </a:r>
            <a:r>
              <a:rPr lang="en-US" altLang="en-US" sz="2400" i="1" baseline="-25000">
                <a:latin typeface="Arial" charset="0"/>
              </a:rPr>
              <a:t>e</a:t>
            </a:r>
            <a:r>
              <a:rPr lang="en-US" altLang="en-US" sz="2400" i="1">
                <a:latin typeface="Arial" charset="0"/>
              </a:rPr>
              <a:t> </a:t>
            </a:r>
            <a:r>
              <a:rPr lang="en-US" altLang="en-US" sz="2400">
                <a:latin typeface="Arial" charset="0"/>
              </a:rPr>
              <a:t> for corporations is often between 30 and 50%.</a:t>
            </a: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03200"/>
            <a:ext cx="7772400" cy="1074738"/>
          </a:xfrm>
          <a:noFill/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PW and AW Analysis</a:t>
            </a:r>
          </a:p>
        </p:txBody>
      </p:sp>
      <p:sp>
        <p:nvSpPr>
          <p:cNvPr id="27654" name="Text Box 3"/>
          <p:cNvSpPr txBox="1">
            <a:spLocks noChangeArrowheads="1"/>
          </p:cNvSpPr>
          <p:nvPr/>
        </p:nvSpPr>
        <p:spPr bwMode="auto">
          <a:xfrm>
            <a:off x="347663" y="307975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7655" name="Text Box 4"/>
          <p:cNvSpPr txBox="1">
            <a:spLocks noChangeArrowheads="1"/>
          </p:cNvSpPr>
          <p:nvPr/>
        </p:nvSpPr>
        <p:spPr bwMode="auto">
          <a:xfrm>
            <a:off x="4533900" y="2644775"/>
            <a:ext cx="25765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Arial" charset="0"/>
              </a:rPr>
              <a:t>After-tax MARR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charset="0"/>
              </a:rPr>
              <a:t>         1 - </a:t>
            </a:r>
            <a:r>
              <a:rPr lang="en-US" altLang="en-US" sz="2400" i="1">
                <a:latin typeface="Arial" charset="0"/>
              </a:rPr>
              <a:t>T</a:t>
            </a:r>
            <a:r>
              <a:rPr lang="en-US" altLang="en-US" sz="2400" i="1" baseline="-25000">
                <a:latin typeface="Arial" charset="0"/>
              </a:rPr>
              <a:t>e</a:t>
            </a:r>
            <a:endParaRPr lang="en-US" altLang="en-US" sz="2400" i="1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86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273E91BF-EAD6-4C42-BFB4-64679D3F228D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14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7313"/>
            <a:ext cx="7772400" cy="1268412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PW and AW Analysis</a:t>
            </a:r>
          </a:p>
        </p:txBody>
      </p:sp>
      <p:sp>
        <p:nvSpPr>
          <p:cNvPr id="28677" name="Text Box 3"/>
          <p:cNvSpPr txBox="1">
            <a:spLocks noChangeArrowheads="1"/>
          </p:cNvSpPr>
          <p:nvPr/>
        </p:nvSpPr>
        <p:spPr bwMode="auto">
          <a:xfrm>
            <a:off x="347663" y="307975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8" name="Text Box 5"/>
          <p:cNvSpPr txBox="1">
            <a:spLocks noChangeArrowheads="1"/>
          </p:cNvSpPr>
          <p:nvPr/>
        </p:nvSpPr>
        <p:spPr bwMode="auto">
          <a:xfrm>
            <a:off x="769938" y="1470025"/>
            <a:ext cx="7566025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charset="0"/>
              </a:rPr>
              <a:t>Approach 1:  Find the PW or AW of an alternative using the CFAT and the After-tax MARR.  That alternative with the largest PW (AW) is chosen.</a:t>
            </a:r>
          </a:p>
          <a:p>
            <a:pPr eaLnBrk="1" hangingPunct="1">
              <a:buFontTx/>
              <a:buNone/>
            </a:pPr>
            <a:endParaRPr lang="en-US" altLang="en-US" sz="24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Note, PW must use LCM (least common multiple of years.)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CBEBFD65-3FDB-46EE-BB92-4F11BD9C83EF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15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79400"/>
            <a:ext cx="7772400" cy="76835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347663" y="3079750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2" name="Text Box 4"/>
          <p:cNvSpPr txBox="1">
            <a:spLocks noChangeArrowheads="1"/>
          </p:cNvSpPr>
          <p:nvPr/>
        </p:nvSpPr>
        <p:spPr bwMode="auto">
          <a:xfrm>
            <a:off x="385763" y="1508125"/>
            <a:ext cx="8372475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Using cash flows from </a:t>
            </a:r>
            <a:r>
              <a:rPr lang="en-US" altLang="en-US" sz="2400" dirty="0" smtClean="0">
                <a:latin typeface="Arial" charset="0"/>
              </a:rPr>
              <a:t>the previous Example, </a:t>
            </a:r>
            <a:r>
              <a:rPr lang="en-US" altLang="en-US" sz="2400" dirty="0">
                <a:latin typeface="Arial" charset="0"/>
              </a:rPr>
              <a:t>and an after-tax MARR of 7%, the PW of this alternative is:</a:t>
            </a:r>
          </a:p>
          <a:p>
            <a:pPr eaLnBrk="1" hangingPunct="1">
              <a:buFontTx/>
              <a:buNone/>
            </a:pPr>
            <a:endParaRPr lang="en-US" altLang="en-US" sz="2000" dirty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altLang="en-US" sz="20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PW =   - $550,000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           + $110,000(P/F, 7%, 1)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           + $133,100(P/F, 7%, 2)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           + $108,460(P/F, 7%, 3)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           + $  93,676(P/F, 7%, 4)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           + $  93,676(P/F, 7%, 5)</a:t>
            </a:r>
          </a:p>
          <a:p>
            <a:pPr eaLnBrk="1" hangingPunct="1">
              <a:buFontTx/>
              <a:buNone/>
            </a:pPr>
            <a:r>
              <a:rPr lang="en-US" altLang="en-US" sz="2000" u="sng" dirty="0">
                <a:latin typeface="Arial" charset="0"/>
              </a:rPr>
              <a:t>           + $232,588(P/F, 7%, 6)</a:t>
            </a:r>
            <a:endParaRPr lang="en-US" altLang="en-US" sz="20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Arial" charset="0"/>
              </a:rPr>
              <a:t>	=  ______________</a:t>
            </a:r>
            <a:endParaRPr lang="en-US" altLang="en-US" sz="2000" u="sng" dirty="0">
              <a:latin typeface="Arial" charset="0"/>
            </a:endParaRPr>
          </a:p>
        </p:txBody>
      </p:sp>
      <p:graphicFrame>
        <p:nvGraphicFramePr>
          <p:cNvPr id="169026" name="Group 66"/>
          <p:cNvGraphicFramePr>
            <a:graphicFrameLocks noGrp="1"/>
          </p:cNvGraphicFramePr>
          <p:nvPr>
            <p:ph idx="1"/>
          </p:nvPr>
        </p:nvGraphicFramePr>
        <p:xfrm>
          <a:off x="5686425" y="2738438"/>
          <a:ext cx="2917825" cy="3308445"/>
        </p:xfrm>
        <a:graphic>
          <a:graphicData uri="http://schemas.openxmlformats.org/drawingml/2006/table">
            <a:tbl>
              <a:tblPr/>
              <a:tblGrid>
                <a:gridCol w="1268413"/>
                <a:gridCol w="1649412"/>
              </a:tblGrid>
              <a:tr h="382509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CFAT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($550,000)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$133,100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$108,460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$93,676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$93,676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$232,588 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3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$221,500 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1" marB="45711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9D55B19B-AADA-4505-8972-C4350DAEEA1C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2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0710" y="1124700"/>
            <a:ext cx="7848600" cy="5352300"/>
          </a:xfrm>
        </p:spPr>
        <p:txBody>
          <a:bodyPr/>
          <a:lstStyle/>
          <a:p>
            <a:pPr marL="533400" indent="-533400" eaLnBrk="1" hangingPunct="1">
              <a:buFontTx/>
              <a:buNone/>
            </a:pPr>
            <a:r>
              <a:rPr lang="en-US" altLang="en-US" sz="2400" u="sng" dirty="0" smtClean="0">
                <a:latin typeface="Arial" charset="0"/>
              </a:rPr>
              <a:t>Taxable Income (TI)</a:t>
            </a:r>
            <a:r>
              <a:rPr lang="en-US" altLang="en-US" sz="2400" dirty="0" smtClean="0">
                <a:latin typeface="Arial" charset="0"/>
              </a:rPr>
              <a:t> – the amount upon which taxes are based.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	TI = ______________</a:t>
            </a:r>
            <a:endParaRPr lang="en-US" altLang="en-US" sz="2400" i="1" dirty="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Where </a:t>
            </a:r>
            <a:r>
              <a:rPr lang="en-US" altLang="en-US" sz="2400" i="1" dirty="0" smtClean="0">
                <a:latin typeface="Arial" charset="0"/>
              </a:rPr>
              <a:t>D</a:t>
            </a:r>
            <a:r>
              <a:rPr lang="en-US" altLang="en-US" sz="2400" dirty="0" smtClean="0">
                <a:latin typeface="Arial" charset="0"/>
              </a:rPr>
              <a:t> is depreciation defined in previous lecture.</a:t>
            </a:r>
          </a:p>
          <a:p>
            <a:pPr marL="533400" indent="-533400" eaLnBrk="1" hangingPunct="1">
              <a:buFontTx/>
              <a:buNone/>
            </a:pPr>
            <a:endParaRPr lang="en-US" altLang="en-US" sz="2400" dirty="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u="sng" dirty="0" smtClean="0">
                <a:latin typeface="Arial" charset="0"/>
              </a:rPr>
              <a:t>Tax Rate (</a:t>
            </a:r>
            <a:r>
              <a:rPr lang="en-US" altLang="en-US" sz="2400" i="1" u="sng" dirty="0" smtClean="0">
                <a:latin typeface="Arial" charset="0"/>
              </a:rPr>
              <a:t>T</a:t>
            </a:r>
            <a:r>
              <a:rPr lang="en-US" altLang="en-US" sz="2400" u="sng" dirty="0" smtClean="0">
                <a:latin typeface="Arial" charset="0"/>
              </a:rPr>
              <a:t>)</a:t>
            </a:r>
            <a:r>
              <a:rPr lang="en-US" altLang="en-US" sz="2400" dirty="0" smtClean="0">
                <a:latin typeface="Arial" charset="0"/>
              </a:rPr>
              <a:t> – percentage of TI owed in taxes.  This rate is graduated, based on TI. (See table </a:t>
            </a:r>
            <a:r>
              <a:rPr lang="en-US" altLang="en-US" sz="2400" dirty="0" smtClean="0">
                <a:latin typeface="Arial" charset="0"/>
              </a:rPr>
              <a:t>17-1, pg. 447)</a:t>
            </a:r>
            <a:endParaRPr lang="en-US" altLang="en-US" sz="2400" dirty="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endParaRPr lang="en-US" altLang="en-US" sz="2400" dirty="0" smtClean="0">
              <a:latin typeface="Arial" charset="0"/>
            </a:endParaRPr>
          </a:p>
          <a:p>
            <a:pPr marL="533400" indent="-533400" eaLnBrk="1" hangingPunct="1">
              <a:buFontTx/>
              <a:buNone/>
            </a:pPr>
            <a:r>
              <a:rPr lang="en-US" altLang="en-US" sz="2400" u="sng" dirty="0" smtClean="0">
                <a:latin typeface="Arial" charset="0"/>
              </a:rPr>
              <a:t>Net Profit after taxes (</a:t>
            </a:r>
            <a:r>
              <a:rPr lang="en-US" altLang="en-US" sz="2400" u="sng" dirty="0" err="1" smtClean="0">
                <a:latin typeface="Arial" charset="0"/>
              </a:rPr>
              <a:t>NPAT</a:t>
            </a:r>
            <a:r>
              <a:rPr lang="en-US" altLang="en-US" sz="2400" u="sng" dirty="0" smtClean="0">
                <a:latin typeface="Arial" charset="0"/>
              </a:rPr>
              <a:t>)</a:t>
            </a:r>
            <a:r>
              <a:rPr lang="en-US" altLang="en-US" sz="2400" dirty="0" smtClean="0">
                <a:latin typeface="Arial" charset="0"/>
              </a:rPr>
              <a:t> – amount remaining each year when income taxes are subtracted from taxable income.</a:t>
            </a:r>
          </a:p>
          <a:p>
            <a:pPr marL="533400" indent="-53340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	</a:t>
            </a:r>
            <a:r>
              <a:rPr lang="en-US" altLang="en-US" sz="2400" dirty="0" err="1" smtClean="0">
                <a:latin typeface="Arial" charset="0"/>
              </a:rPr>
              <a:t>NPAT</a:t>
            </a:r>
            <a:r>
              <a:rPr lang="en-US" altLang="en-US" sz="2400" dirty="0" smtClean="0">
                <a:latin typeface="Arial" charset="0"/>
              </a:rPr>
              <a:t> = _____________</a:t>
            </a:r>
            <a:endParaRPr lang="en-US" altLang="en-US" sz="2400" i="1" dirty="0" smtClean="0">
              <a:latin typeface="Arial" charset="0"/>
            </a:endParaRPr>
          </a:p>
        </p:txBody>
      </p:sp>
      <p:sp>
        <p:nvSpPr>
          <p:cNvPr id="16390" name="Text Box 4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D06CE84B-5362-4B67-B692-E39F2D2D8260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3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74612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18437" name="Text Box 3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438" name="Rectangle 61"/>
          <p:cNvSpPr>
            <a:spLocks noChangeArrowheads="1"/>
          </p:cNvSpPr>
          <p:nvPr/>
        </p:nvSpPr>
        <p:spPr bwMode="auto">
          <a:xfrm>
            <a:off x="693738" y="1431925"/>
            <a:ext cx="76200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u="sng" dirty="0">
                <a:latin typeface="Arial" charset="0"/>
              </a:rPr>
              <a:t>Average Tax Rate</a:t>
            </a:r>
            <a:r>
              <a:rPr lang="en-US" altLang="en-US" sz="2400" dirty="0">
                <a:latin typeface="Arial" charset="0"/>
              </a:rPr>
              <a:t> – because the marginal tax rate varies as TI varies, the average tax rate is calculate as: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	Ave tax rate = total taxes / TI</a:t>
            </a:r>
          </a:p>
          <a:p>
            <a:pPr eaLnBrk="1" hangingPunct="1">
              <a:buFontTx/>
              <a:buNone/>
            </a:pPr>
            <a:endParaRPr lang="en-US" altLang="en-US" sz="24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Effective Tax Rate (</a:t>
            </a:r>
            <a:r>
              <a:rPr lang="en-US" altLang="en-US" sz="2400" i="1" dirty="0" err="1">
                <a:latin typeface="Arial" charset="0"/>
              </a:rPr>
              <a:t>T</a:t>
            </a:r>
            <a:r>
              <a:rPr lang="en-US" altLang="en-US" sz="2400" i="1" baseline="-25000" dirty="0" err="1">
                <a:latin typeface="Arial" charset="0"/>
              </a:rPr>
              <a:t>e</a:t>
            </a:r>
            <a:r>
              <a:rPr lang="en-US" altLang="en-US" sz="2400" dirty="0">
                <a:latin typeface="Arial" charset="0"/>
              </a:rPr>
              <a:t>) – the total rate paid by corporations, including federal, state and local taxes.  Note state taxes can be deducted from federal taxes. So:</a:t>
            </a:r>
          </a:p>
          <a:p>
            <a:pPr eaLnBrk="1" hangingPunct="1">
              <a:buFontTx/>
              <a:buNone/>
            </a:pPr>
            <a:endParaRPr lang="en-US" altLang="en-US" sz="24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	 </a:t>
            </a:r>
            <a:r>
              <a:rPr lang="en-US" altLang="en-US" sz="2400" i="1" dirty="0" err="1">
                <a:latin typeface="Arial" charset="0"/>
              </a:rPr>
              <a:t>T</a:t>
            </a:r>
            <a:r>
              <a:rPr lang="en-US" altLang="en-US" sz="2400" i="1" baseline="-25000" dirty="0" err="1">
                <a:latin typeface="Arial" charset="0"/>
              </a:rPr>
              <a:t>e</a:t>
            </a:r>
            <a:r>
              <a:rPr lang="en-US" altLang="en-US" sz="2400" dirty="0">
                <a:latin typeface="Arial" charset="0"/>
              </a:rPr>
              <a:t> = state rate + (1-state rate)( federal rate)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E8181F3F-AAFC-4499-BAF4-D500AB9D898B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4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746125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charset="0"/>
              </a:rPr>
              <a:t>Example</a:t>
            </a:r>
            <a:endParaRPr lang="en-US" altLang="en-US" dirty="0" smtClean="0">
              <a:latin typeface="Arial" charset="0"/>
            </a:endParaRP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517525" y="1201510"/>
            <a:ext cx="8093075" cy="5223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Last year, one separate division of Compete.com, a dot-com sports industry service firm that provides real-time analysis of mechanical stress due to athletic injury, had $300,000 in taxable income.</a:t>
            </a:r>
          </a:p>
          <a:p>
            <a:pPr marL="0" indent="0" eaLnBrk="1" hangingPunct="1">
              <a:buFontTx/>
              <a:buNone/>
            </a:pPr>
            <a:endParaRPr lang="en-US" altLang="en-US" sz="2400" dirty="0">
              <a:latin typeface="Arial" charset="0"/>
            </a:endParaRPr>
          </a:p>
          <a:p>
            <a:pPr marL="457200" indent="-457200" eaLnBrk="1" hangingPunct="1">
              <a:buFontTx/>
              <a:buAutoNum type="alphaLcParenR"/>
            </a:pPr>
            <a:r>
              <a:rPr lang="en-US" altLang="en-US" sz="2400" dirty="0" smtClean="0">
                <a:latin typeface="Arial" charset="0"/>
              </a:rPr>
              <a:t>What federal income tax did the company pay? What was the average tax rate?</a:t>
            </a:r>
          </a:p>
          <a:p>
            <a:pPr marL="457200" indent="-457200" eaLnBrk="1" hangingPunct="1">
              <a:buFontTx/>
              <a:buAutoNum type="alphaLcParenR"/>
            </a:pPr>
            <a:endParaRPr lang="en-US" altLang="en-US" sz="2400" dirty="0" smtClean="0">
              <a:latin typeface="Arial" charset="0"/>
            </a:endParaRPr>
          </a:p>
          <a:p>
            <a:pPr marL="457200" indent="-457200" eaLnBrk="1" hangingPunct="1">
              <a:buFontTx/>
              <a:buAutoNum type="alphaLcParenR"/>
            </a:pPr>
            <a:r>
              <a:rPr lang="en-US" altLang="en-US" sz="2400" dirty="0" smtClean="0">
                <a:latin typeface="Arial" charset="0"/>
              </a:rPr>
              <a:t>Assuming a state tax rate of 7%, what was the effective tax rate?</a:t>
            </a:r>
            <a:endParaRPr lang="en-US" alt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05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E8181F3F-AAFC-4499-BAF4-D500AB9D898B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5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746125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charset="0"/>
              </a:rPr>
              <a:t>Solution</a:t>
            </a:r>
            <a:endParaRPr lang="en-US" altLang="en-US" dirty="0" smtClean="0">
              <a:latin typeface="Arial" charset="0"/>
            </a:endParaRPr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62" name="Rectangle 4"/>
          <p:cNvSpPr>
            <a:spLocks noChangeArrowheads="1"/>
          </p:cNvSpPr>
          <p:nvPr/>
        </p:nvSpPr>
        <p:spPr bwMode="auto">
          <a:xfrm>
            <a:off x="693738" y="1431925"/>
            <a:ext cx="76200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a) Average Tax Rate 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	Taxes on $300,000 = ____________________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	</a:t>
            </a: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	Ave tax rate = _______________________</a:t>
            </a:r>
          </a:p>
          <a:p>
            <a:pPr eaLnBrk="1" hangingPunct="1">
              <a:buFontTx/>
              <a:buNone/>
            </a:pPr>
            <a:endParaRPr lang="en-US" altLang="en-US" sz="24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      Effective Tax Rate (assume state tax = 7</a:t>
            </a:r>
            <a:r>
              <a:rPr lang="en-US" altLang="en-US" sz="2400" dirty="0" smtClean="0">
                <a:latin typeface="Arial" charset="0"/>
              </a:rPr>
              <a:t>%)</a:t>
            </a:r>
            <a:endParaRPr lang="en-US" altLang="en-US" sz="2400" dirty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US" altLang="en-US" sz="24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 dirty="0">
                <a:latin typeface="Arial" charset="0"/>
              </a:rPr>
              <a:t>	 </a:t>
            </a:r>
            <a:r>
              <a:rPr lang="en-US" altLang="en-US" sz="2400" i="1" dirty="0" err="1">
                <a:latin typeface="Arial" charset="0"/>
              </a:rPr>
              <a:t>T</a:t>
            </a:r>
            <a:r>
              <a:rPr lang="en-US" altLang="en-US" sz="2400" i="1" baseline="-25000" dirty="0" err="1">
                <a:latin typeface="Arial" charset="0"/>
              </a:rPr>
              <a:t>e</a:t>
            </a:r>
            <a:r>
              <a:rPr lang="en-US" altLang="en-US" sz="2400" dirty="0">
                <a:latin typeface="Arial" charset="0"/>
              </a:rPr>
              <a:t> = ______________________________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8BADDE52-55F3-43B2-8A81-2579AD52CEB6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6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4984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CFBT – vs – CFAT</a:t>
            </a:r>
          </a:p>
        </p:txBody>
      </p:sp>
      <p:sp>
        <p:nvSpPr>
          <p:cNvPr id="20485" name="Text Box 3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577850" y="1239838"/>
            <a:ext cx="79502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171700" indent="-3429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charset="0"/>
              </a:rPr>
              <a:t>Cash flow before tax (CFBT) – all cash flows throughout the year without considering taxes.  Note, all our PW, FW, AW analysis to this point have been CBFT cash flows.</a:t>
            </a:r>
          </a:p>
          <a:p>
            <a:pPr lvl="4" eaLnBrk="1" hangingPunct="1"/>
            <a:endParaRPr lang="en-US" altLang="en-US" sz="10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		 CFBT = GI – </a:t>
            </a:r>
            <a:r>
              <a:rPr lang="en-US" altLang="en-US" sz="2400" i="1">
                <a:latin typeface="Arial" charset="0"/>
              </a:rPr>
              <a:t>E</a:t>
            </a:r>
            <a:r>
              <a:rPr lang="en-US" altLang="en-US" sz="2400">
                <a:latin typeface="Arial" charset="0"/>
              </a:rPr>
              <a:t> – </a:t>
            </a:r>
            <a:r>
              <a:rPr lang="en-US" altLang="en-US" sz="2400" i="1">
                <a:latin typeface="Arial" charset="0"/>
              </a:rPr>
              <a:t>P</a:t>
            </a:r>
            <a:r>
              <a:rPr lang="en-US" altLang="en-US" sz="2400">
                <a:latin typeface="Arial" charset="0"/>
              </a:rPr>
              <a:t> + </a:t>
            </a:r>
            <a:r>
              <a:rPr lang="en-US" altLang="en-US" sz="2400" i="1">
                <a:latin typeface="Arial" charset="0"/>
              </a:rPr>
              <a:t>S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	where </a:t>
            </a:r>
            <a:r>
              <a:rPr lang="en-US" altLang="en-US" sz="2400" i="1">
                <a:latin typeface="Arial" charset="0"/>
              </a:rPr>
              <a:t>P</a:t>
            </a:r>
            <a:r>
              <a:rPr lang="en-US" altLang="en-US" sz="2400">
                <a:latin typeface="Arial" charset="0"/>
              </a:rPr>
              <a:t> is initial investments and </a:t>
            </a:r>
            <a:r>
              <a:rPr lang="en-US" altLang="en-US" sz="2400" i="1">
                <a:latin typeface="Arial" charset="0"/>
              </a:rPr>
              <a:t>S</a:t>
            </a:r>
            <a:r>
              <a:rPr lang="en-US" altLang="en-US" sz="2400">
                <a:latin typeface="Arial" charset="0"/>
              </a:rPr>
              <a:t> is salvage.</a:t>
            </a:r>
          </a:p>
          <a:p>
            <a:pPr eaLnBrk="1" hangingPunct="1"/>
            <a:endParaRPr lang="en-US" altLang="en-US" sz="2400">
              <a:latin typeface="Arial" charset="0"/>
            </a:endParaRPr>
          </a:p>
          <a:p>
            <a:pPr eaLnBrk="1" hangingPunct="1"/>
            <a:r>
              <a:rPr lang="en-US" altLang="en-US" sz="2400">
                <a:latin typeface="Arial" charset="0"/>
              </a:rPr>
              <a:t>Cash flow after tax (CFAT) – includes the cash flow impact of taxes.</a:t>
            </a:r>
          </a:p>
          <a:p>
            <a:pPr eaLnBrk="1" hangingPunct="1">
              <a:buFontTx/>
              <a:buNone/>
            </a:pPr>
            <a:endParaRPr lang="en-US" altLang="en-US" sz="10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		CFAT = CFBT - taxes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1B1CD07B-D299-405B-80A7-0F33E7516294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7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4984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CFBT – vs – CFAT</a:t>
            </a:r>
          </a:p>
        </p:txBody>
      </p:sp>
      <p:sp>
        <p:nvSpPr>
          <p:cNvPr id="21509" name="Text Box 3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615950" y="1085850"/>
            <a:ext cx="7620000" cy="499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n-US" sz="2400">
                <a:latin typeface="Arial" charset="0"/>
              </a:rPr>
              <a:t>Knowing CFAT = CFBT – taxes …</a:t>
            </a:r>
          </a:p>
          <a:p>
            <a:pPr eaLnBrk="1" hangingPunct="1"/>
            <a:endParaRPr lang="en-US" altLang="en-US" sz="2400">
              <a:latin typeface="Arial" charset="0"/>
            </a:endParaRPr>
          </a:p>
          <a:p>
            <a:pPr eaLnBrk="1" hangingPunct="1"/>
            <a:r>
              <a:rPr lang="en-US" altLang="en-US" sz="2400">
                <a:latin typeface="Arial" charset="0"/>
              </a:rPr>
              <a:t>Taxes are calculated taking depreciation (</a:t>
            </a:r>
            <a:r>
              <a:rPr lang="en-US" altLang="en-US" sz="2400" i="1">
                <a:latin typeface="Arial" charset="0"/>
              </a:rPr>
              <a:t>D</a:t>
            </a:r>
            <a:r>
              <a:rPr lang="en-US" altLang="en-US" sz="2400">
                <a:latin typeface="Arial" charset="0"/>
              </a:rPr>
              <a:t>) into account, however depreciation is </a:t>
            </a:r>
            <a:r>
              <a:rPr lang="en-US" altLang="en-US" sz="2400" b="1">
                <a:latin typeface="Arial" charset="0"/>
              </a:rPr>
              <a:t>not</a:t>
            </a:r>
            <a:r>
              <a:rPr lang="en-US" altLang="en-US" sz="2400">
                <a:latin typeface="Arial" charset="0"/>
              </a:rPr>
              <a:t> a cash flow, but taxes are.</a:t>
            </a:r>
          </a:p>
          <a:p>
            <a:pPr eaLnBrk="1" hangingPunct="1">
              <a:buFontTx/>
              <a:buNone/>
            </a:pPr>
            <a:endParaRPr lang="en-US" altLang="en-US" sz="24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Taxes = TI(</a:t>
            </a:r>
            <a:r>
              <a:rPr lang="en-US" altLang="en-US" sz="2400" i="1">
                <a:latin typeface="Arial" charset="0"/>
              </a:rPr>
              <a:t>T</a:t>
            </a:r>
            <a:r>
              <a:rPr lang="en-US" altLang="en-US" sz="2400" i="1" baseline="-25000">
                <a:latin typeface="Arial" charset="0"/>
              </a:rPr>
              <a:t>e</a:t>
            </a:r>
            <a:r>
              <a:rPr lang="en-US" altLang="en-US" sz="2400">
                <a:latin typeface="Arial" charset="0"/>
              </a:rPr>
              <a:t>)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TI = GI – </a:t>
            </a:r>
            <a:r>
              <a:rPr lang="en-US" altLang="en-US" sz="2400" i="1">
                <a:latin typeface="Arial" charset="0"/>
              </a:rPr>
              <a:t>E – D</a:t>
            </a:r>
          </a:p>
          <a:p>
            <a:pPr eaLnBrk="1" hangingPunct="1">
              <a:buFontTx/>
              <a:buNone/>
            </a:pPr>
            <a:endParaRPr lang="en-US" altLang="en-US" sz="2400" i="1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400">
                <a:latin typeface="Arial" charset="0"/>
              </a:rPr>
              <a:t>	CFAT = GI – </a:t>
            </a:r>
            <a:r>
              <a:rPr lang="en-US" altLang="en-US" sz="2400" i="1">
                <a:latin typeface="Arial" charset="0"/>
              </a:rPr>
              <a:t>E – P + S – </a:t>
            </a:r>
            <a:r>
              <a:rPr lang="en-US" altLang="en-US" sz="2400">
                <a:latin typeface="Arial" charset="0"/>
              </a:rPr>
              <a:t>(GI – </a:t>
            </a:r>
            <a:r>
              <a:rPr lang="en-US" altLang="en-US" sz="2400" i="1">
                <a:latin typeface="Arial" charset="0"/>
              </a:rPr>
              <a:t>E – D</a:t>
            </a:r>
            <a:r>
              <a:rPr lang="en-US" altLang="en-US" sz="2400">
                <a:latin typeface="Arial" charset="0"/>
              </a:rPr>
              <a:t>)(</a:t>
            </a:r>
            <a:r>
              <a:rPr lang="en-US" altLang="en-US" sz="2400" i="1">
                <a:latin typeface="Arial" charset="0"/>
              </a:rPr>
              <a:t>T</a:t>
            </a:r>
            <a:r>
              <a:rPr lang="en-US" altLang="en-US" sz="2400" i="1" baseline="-25000">
                <a:latin typeface="Arial" charset="0"/>
              </a:rPr>
              <a:t>e</a:t>
            </a:r>
            <a:r>
              <a:rPr lang="en-US" altLang="en-US" sz="2400">
                <a:latin typeface="Arial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BE30AB0D-9B53-44D4-8C96-48997B986797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8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65100"/>
            <a:ext cx="7772400" cy="4984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After-Tax Economic Analysis</a:t>
            </a:r>
          </a:p>
        </p:txBody>
      </p:sp>
      <p:sp>
        <p:nvSpPr>
          <p:cNvPr id="22533" name="Text Box 3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34" name="Rectangle 4"/>
          <p:cNvSpPr>
            <a:spLocks noChangeArrowheads="1"/>
          </p:cNvSpPr>
          <p:nvPr/>
        </p:nvSpPr>
        <p:spPr bwMode="auto">
          <a:xfrm>
            <a:off x="754063" y="779463"/>
            <a:ext cx="76200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533400" indent="-533400"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400" dirty="0" smtClean="0">
                <a:latin typeface="Arial" charset="0"/>
              </a:rPr>
              <a:t>Example Using Excel</a:t>
            </a:r>
            <a:endParaRPr lang="en-US" altLang="en-US" sz="2400" dirty="0">
              <a:latin typeface="Arial" charset="0"/>
            </a:endParaRPr>
          </a:p>
        </p:txBody>
      </p:sp>
      <p:graphicFrame>
        <p:nvGraphicFramePr>
          <p:cNvPr id="161298" name="Group 530"/>
          <p:cNvGraphicFramePr>
            <a:graphicFrameLocks noGrp="1"/>
          </p:cNvGraphicFramePr>
          <p:nvPr>
            <p:ph idx="1"/>
          </p:nvPr>
        </p:nvGraphicFramePr>
        <p:xfrm>
          <a:off x="155575" y="1260475"/>
          <a:ext cx="8832850" cy="5233981"/>
        </p:xfrm>
        <a:graphic>
          <a:graphicData uri="http://schemas.openxmlformats.org/drawingml/2006/table">
            <a:tbl>
              <a:tblPr/>
              <a:tblGrid>
                <a:gridCol w="706438"/>
                <a:gridCol w="1128712"/>
                <a:gridCol w="1101725"/>
                <a:gridCol w="190500"/>
                <a:gridCol w="1012825"/>
                <a:gridCol w="1208088"/>
                <a:gridCol w="1101725"/>
                <a:gridCol w="1098550"/>
                <a:gridCol w="1284287"/>
              </a:tblGrid>
              <a:tr h="259111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Cash Flow Before Taxes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and S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CFBT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($550,000)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($550,000)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$150,000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$260,000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$260,000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724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Cash Flow After Taxes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Year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 and S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Taxes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CFAT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($550,000)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($550,000)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$110,000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25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$176,000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($66,000)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($23,100)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$133,100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$105,600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$4,400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$1,540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$108,460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$63,360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$46,640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$16,324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$93,676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$63,360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$46,640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$16,324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$93,676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$200,000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($90,000)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$150,000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$31,680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$78,320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$27,412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$232,588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1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$550,000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$221,500 </a:t>
                      </a:r>
                      <a:endParaRPr kumimoji="0" lang="en-US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6" marB="45726" anchor="b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1400" smtClean="0">
                <a:latin typeface="Arial" charset="0"/>
              </a:rPr>
              <a:t>EGR 312 - 25</a:t>
            </a:r>
            <a:endParaRPr lang="en-US" altLang="en-US" sz="1400">
              <a:latin typeface="Arial" charset="0"/>
            </a:endParaRP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fld id="{1077515C-5A9B-4819-BDBA-7419EECBF2F7}" type="slidenum">
              <a:rPr lang="en-US" altLang="en-US" sz="1400" smtClean="0">
                <a:latin typeface="Arial" charset="0"/>
              </a:rPr>
              <a:pPr eaLnBrk="1" hangingPunct="1">
                <a:buFontTx/>
                <a:buNone/>
              </a:pPr>
              <a:t>9</a:t>
            </a:fld>
            <a:endParaRPr lang="en-US" altLang="en-US" sz="1400" smtClean="0">
              <a:latin typeface="Arial" charset="0"/>
            </a:endParaRPr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693738" y="395288"/>
            <a:ext cx="7772400" cy="498475"/>
          </a:xfrm>
        </p:spPr>
        <p:txBody>
          <a:bodyPr/>
          <a:lstStyle/>
          <a:p>
            <a:pPr eaLnBrk="1" hangingPunct="1"/>
            <a:r>
              <a:rPr lang="en-US" altLang="en-US" smtClean="0">
                <a:latin typeface="Arial" charset="0"/>
              </a:rPr>
              <a:t>Definitions</a:t>
            </a:r>
          </a:p>
        </p:txBody>
      </p:sp>
      <p:sp>
        <p:nvSpPr>
          <p:cNvPr id="23557" name="Text Box 3"/>
          <p:cNvSpPr txBox="1">
            <a:spLocks noChangeArrowheads="1"/>
          </p:cNvSpPr>
          <p:nvPr/>
        </p:nvSpPr>
        <p:spPr bwMode="auto">
          <a:xfrm>
            <a:off x="517525" y="4384675"/>
            <a:ext cx="8093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3558" name="Rectangle 4"/>
          <p:cNvSpPr>
            <a:spLocks noChangeArrowheads="1"/>
          </p:cNvSpPr>
          <p:nvPr/>
        </p:nvSpPr>
        <p:spPr bwMode="auto">
          <a:xfrm>
            <a:off x="461963" y="1201738"/>
            <a:ext cx="8220075" cy="5414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 u="sng">
                <a:latin typeface="Arial" charset="0"/>
              </a:rPr>
              <a:t>Capital Gains (CG):</a:t>
            </a:r>
            <a:r>
              <a:rPr lang="en-US" altLang="en-US" sz="2000">
                <a:latin typeface="Arial" charset="0"/>
              </a:rPr>
              <a:t> Occurs when selling price is greater than first cost.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Arial" charset="0"/>
              </a:rPr>
              <a:t>	Capital gain = selling price – first cost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Arial" charset="0"/>
              </a:rPr>
              <a:t>		CG = SP – </a:t>
            </a:r>
            <a:r>
              <a:rPr lang="en-US" altLang="en-US" sz="2000" i="1">
                <a:latin typeface="Arial" charset="0"/>
              </a:rPr>
              <a:t>P</a:t>
            </a:r>
          </a:p>
          <a:p>
            <a:pPr eaLnBrk="1" hangingPunct="1">
              <a:buFontTx/>
              <a:buNone/>
            </a:pPr>
            <a:endParaRPr lang="en-US" altLang="en-US" sz="2000" i="1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000" u="sng">
                <a:latin typeface="Arial" charset="0"/>
              </a:rPr>
              <a:t>Depreciation Recovery (DR):</a:t>
            </a:r>
            <a:r>
              <a:rPr lang="en-US" altLang="en-US" sz="2000">
                <a:latin typeface="Arial" charset="0"/>
              </a:rPr>
              <a:t> Occurs when a depreciable asset is sold for more than the current book value.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Arial" charset="0"/>
              </a:rPr>
              <a:t>	Depreciation recapture = selling price – book value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Arial" charset="0"/>
              </a:rPr>
              <a:t>                    	DR = SP – BV</a:t>
            </a:r>
            <a:r>
              <a:rPr lang="en-US" altLang="en-US" sz="2000" baseline="-25000">
                <a:latin typeface="Arial" charset="0"/>
              </a:rPr>
              <a:t>t</a:t>
            </a:r>
          </a:p>
          <a:p>
            <a:pPr eaLnBrk="1" hangingPunct="1">
              <a:buFontTx/>
              <a:buNone/>
            </a:pPr>
            <a:endParaRPr lang="en-US" altLang="en-US" sz="2000" baseline="-2500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US" altLang="en-US" sz="2000" u="sng">
                <a:latin typeface="Arial" charset="0"/>
              </a:rPr>
              <a:t>Capital Loss (CL):</a:t>
            </a:r>
            <a:r>
              <a:rPr lang="en-US" altLang="en-US" sz="2000">
                <a:latin typeface="Arial" charset="0"/>
              </a:rPr>
              <a:t> Occurs when a depreciable asset is disposed of for less than its current book value.</a:t>
            </a:r>
          </a:p>
          <a:p>
            <a:pPr eaLnBrk="1" hangingPunct="1">
              <a:buFontTx/>
              <a:buNone/>
            </a:pPr>
            <a:r>
              <a:rPr lang="en-US" altLang="en-US" sz="2000">
                <a:latin typeface="Arial" charset="0"/>
              </a:rPr>
              <a:t>		CL = BV</a:t>
            </a:r>
            <a:r>
              <a:rPr lang="en-US" altLang="en-US" sz="2000" baseline="-25000">
                <a:latin typeface="Arial" charset="0"/>
              </a:rPr>
              <a:t>t</a:t>
            </a:r>
            <a:r>
              <a:rPr lang="en-US" altLang="en-US" sz="2000">
                <a:latin typeface="Arial" charset="0"/>
              </a:rPr>
              <a:t> - SP</a:t>
            </a:r>
            <a:endParaRPr lang="en-US" altLang="en-US" sz="2000" u="sng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533400" marR="0" indent="-5334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3052</TotalTime>
  <Words>925</Words>
  <Application>Microsoft Office PowerPoint</Application>
  <PresentationFormat>On-screen Show (4:3)</PresentationFormat>
  <Paragraphs>278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Default Design</vt:lpstr>
      <vt:lpstr>After-Tax Economic Analysis</vt:lpstr>
      <vt:lpstr>After-Tax Economic Analysis</vt:lpstr>
      <vt:lpstr>After-Tax Economic Analysis</vt:lpstr>
      <vt:lpstr>Example</vt:lpstr>
      <vt:lpstr>Solution</vt:lpstr>
      <vt:lpstr>CFBT – vs – CFAT</vt:lpstr>
      <vt:lpstr>CFBT – vs – CFAT</vt:lpstr>
      <vt:lpstr>After-Tax Economic Analysis</vt:lpstr>
      <vt:lpstr>Definitions</vt:lpstr>
      <vt:lpstr>After-Tax Economic Analysis</vt:lpstr>
      <vt:lpstr>After-Tax Economic Analysis</vt:lpstr>
      <vt:lpstr>After-Tax Economic Analysis</vt:lpstr>
      <vt:lpstr>After-Tax PW and AW Analysis</vt:lpstr>
      <vt:lpstr>After-Tax PW and AW Analysis</vt:lpstr>
      <vt:lpstr>After-Tax Economic Analysis</vt:lpstr>
    </vt:vector>
  </TitlesOfParts>
  <Company>Mercer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Programming</dc:title>
  <dc:creator>William Peterson</dc:creator>
  <cp:lastModifiedBy>moody_l</cp:lastModifiedBy>
  <cp:revision>68</cp:revision>
  <cp:lastPrinted>2015-11-24T18:17:26Z</cp:lastPrinted>
  <dcterms:created xsi:type="dcterms:W3CDTF">2002-08-19T14:03:41Z</dcterms:created>
  <dcterms:modified xsi:type="dcterms:W3CDTF">2015-11-24T21:14:57Z</dcterms:modified>
</cp:coreProperties>
</file>