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27"/>
  </p:notesMasterIdLst>
  <p:handoutMasterIdLst>
    <p:handoutMasterId r:id="rId28"/>
  </p:handoutMasterIdLst>
  <p:sldIdLst>
    <p:sldId id="258" r:id="rId2"/>
    <p:sldId id="272" r:id="rId3"/>
    <p:sldId id="274" r:id="rId4"/>
    <p:sldId id="275" r:id="rId5"/>
    <p:sldId id="259" r:id="rId6"/>
    <p:sldId id="260" r:id="rId7"/>
    <p:sldId id="276" r:id="rId8"/>
    <p:sldId id="261" r:id="rId9"/>
    <p:sldId id="277" r:id="rId10"/>
    <p:sldId id="262" r:id="rId11"/>
    <p:sldId id="278" r:id="rId12"/>
    <p:sldId id="282" r:id="rId13"/>
    <p:sldId id="288" r:id="rId14"/>
    <p:sldId id="291" r:id="rId15"/>
    <p:sldId id="289" r:id="rId16"/>
    <p:sldId id="290" r:id="rId17"/>
    <p:sldId id="293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006666"/>
    <a:srgbClr val="336699"/>
    <a:srgbClr val="003366"/>
    <a:srgbClr val="FFFFCC"/>
    <a:srgbClr val="333399"/>
    <a:srgbClr val="666699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0" autoAdjust="0"/>
    <p:restoredTop sz="94664" autoAdjust="0"/>
  </p:normalViewPr>
  <p:slideViewPr>
    <p:cSldViewPr showGuides="1">
      <p:cViewPr>
        <p:scale>
          <a:sx n="66" d="100"/>
          <a:sy n="66" d="100"/>
        </p:scale>
        <p:origin x="-642" y="-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A90B879-F7BC-45CD-96AE-54FBD7BD4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38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C8B6468-8294-4895-BE08-F3B9CD558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744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0C4203-69C2-4B01-AE8E-B5BBD5CBA60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fill in interior:</a:t>
            </a:r>
          </a:p>
          <a:p>
            <a:r>
              <a:rPr lang="en-US" smtClean="0"/>
              <a:t>	living areas</a:t>
            </a:r>
          </a:p>
          <a:p>
            <a:r>
              <a:rPr lang="en-US" smtClean="0"/>
              <a:t>	kitchen</a:t>
            </a:r>
          </a:p>
          <a:p>
            <a:r>
              <a:rPr lang="en-US" smtClean="0"/>
              <a:t>	baths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Note: we will use “activity on arcs” 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196104-EB8E-4C4D-AC44-1706AE4A0108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2703AE-CCC7-4FBB-9A13-83F528F82A06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Reduce job H by 1 day: Total Cost improves by $5 - $4 = $1.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Reduce job A by 2 days:  Total cost improves by $10 - $8 = $2.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0C4CB7-2E15-4CC3-8F46-A3418035501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Reduce job A by an additional day, and job B by a day? Total cost</a:t>
            </a:r>
          </a:p>
          <a:p>
            <a:pPr eaLnBrk="1" hangingPunct="1"/>
            <a:r>
              <a:rPr lang="en-US" smtClean="0"/>
              <a:t>improves by $5 - $4 - $2 = -$1.  Therefore do not take this action.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Reduce job A by an additional day, and job C by a day? Total cost</a:t>
            </a:r>
          </a:p>
          <a:p>
            <a:pPr eaLnBrk="1" hangingPunct="1"/>
            <a:r>
              <a:rPr lang="en-US" smtClean="0"/>
              <a:t>improves by $5 - $4 - $2 = -$1.  Therefore do not take this action.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73F24A-333B-495E-8501-679A74054B46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Evaluate combinations of reducing path 3-4-6 and 3-5-6 by one day.</a:t>
            </a:r>
          </a:p>
          <a:p>
            <a:pPr eaLnBrk="1" hangingPunct="1"/>
            <a:r>
              <a:rPr lang="en-US" dirty="0" smtClean="0"/>
              <a:t>D &amp; E = $5 - $3 - $3 = -$1		F &amp; E = $5 - $5 - $3 = -$3</a:t>
            </a:r>
          </a:p>
          <a:p>
            <a:pPr eaLnBrk="1" hangingPunct="1"/>
            <a:r>
              <a:rPr lang="en-US" dirty="0" smtClean="0"/>
              <a:t>D &amp; G = $5 - $3 - $1 = $1		F &amp; G = $5 - $5 - $1 = -$1</a:t>
            </a:r>
          </a:p>
          <a:p>
            <a:pPr eaLnBrk="1" hangingPunct="1"/>
            <a:r>
              <a:rPr lang="en-US" dirty="0" smtClean="0"/>
              <a:t>Therefore, reduce job D &amp; G by 1 day: </a:t>
            </a:r>
            <a:r>
              <a:rPr lang="en-US" dirty="0" err="1" smtClean="0"/>
              <a:t>TC</a:t>
            </a:r>
            <a:r>
              <a:rPr lang="en-US" dirty="0" smtClean="0"/>
              <a:t> improves by $5 - $3 -$1 = $1.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Overall improvement: $1 + $2 + $1 = $4.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75E4B-4507-4E9E-B250-9D9E2E13B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B9AAA-9EF5-4EB7-94D3-DD6A4BEE0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7D78A-799E-42B8-93BE-5E733AA55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7E47F-00D6-418E-8BCF-D8453072C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18807-84F9-437C-84EB-7689F22381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6B58B-CA4B-4695-AE58-EC70ABE5A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079A3-2B3E-46C0-B172-DA7825E6D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F61BC-E44E-4A24-BC9C-D782B8CFE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F9B29-8F94-47B3-A4C0-F9C541E3D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631DD-9EF0-49A8-AF9F-8211D9E24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8D135-5D59-47CD-861B-F6B63326C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7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075" y="63357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EGR 312 - 19</a:t>
            </a:r>
          </a:p>
        </p:txBody>
      </p:sp>
      <p:sp>
        <p:nvSpPr>
          <p:cNvPr id="137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7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8325" y="63357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904FD26F-667D-40A4-9AB3-40C3D9037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AA838B-F666-4882-9177-72C57514EA05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076" name="Rectangle 1040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22325"/>
          </a:xfrm>
          <a:noFill/>
        </p:spPr>
        <p:txBody>
          <a:bodyPr/>
          <a:lstStyle/>
          <a:p>
            <a:pPr marL="1597025" indent="-1597025" algn="l" eaLnBrk="1" hangingPunct="1"/>
            <a:r>
              <a:rPr lang="en-US" sz="3600" smtClean="0"/>
              <a:t>Defining the Project</a:t>
            </a:r>
          </a:p>
        </p:txBody>
      </p:sp>
      <p:sp>
        <p:nvSpPr>
          <p:cNvPr id="3077" name="Rectangle 1041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4760912"/>
          </a:xfrm>
        </p:spPr>
        <p:txBody>
          <a:bodyPr/>
          <a:lstStyle/>
          <a:p>
            <a:pPr marL="1376363" indent="-1376363" eaLnBrk="1" hangingPunct="1">
              <a:spcBef>
                <a:spcPct val="50000"/>
              </a:spcBef>
              <a:buFontTx/>
              <a:buNone/>
            </a:pPr>
            <a:r>
              <a:rPr lang="en-US" sz="2800" smtClean="0"/>
              <a:t>Step 1:	Define the project scope</a:t>
            </a:r>
          </a:p>
          <a:p>
            <a:pPr marL="1376363" indent="-1376363" eaLnBrk="1" hangingPunct="1">
              <a:spcBef>
                <a:spcPct val="50000"/>
              </a:spcBef>
              <a:buFontTx/>
              <a:buNone/>
            </a:pPr>
            <a:r>
              <a:rPr lang="en-US" sz="2800" smtClean="0"/>
              <a:t>Step 2:	Establishing project priorities</a:t>
            </a:r>
          </a:p>
          <a:p>
            <a:pPr marL="1376363" indent="-1376363" eaLnBrk="1" hangingPunct="1">
              <a:spcBef>
                <a:spcPct val="50000"/>
              </a:spcBef>
              <a:buFontTx/>
              <a:buNone/>
            </a:pPr>
            <a:r>
              <a:rPr lang="en-US" sz="2800" smtClean="0"/>
              <a:t>Step 3:	Create the work breakdown structure</a:t>
            </a:r>
          </a:p>
          <a:p>
            <a:pPr marL="1376363" indent="-1376363" eaLnBrk="1" hangingPunct="1">
              <a:spcBef>
                <a:spcPct val="50000"/>
              </a:spcBef>
              <a:buFontTx/>
              <a:buNone/>
            </a:pPr>
            <a:r>
              <a:rPr lang="en-US" sz="2800" smtClean="0"/>
              <a:t>Step 4:	Code the WBS for the information system</a:t>
            </a:r>
          </a:p>
          <a:p>
            <a:pPr marL="1376363" indent="-1376363" eaLnBrk="1" hangingPunct="1">
              <a:spcBef>
                <a:spcPct val="50000"/>
              </a:spcBef>
              <a:buFontTx/>
              <a:buNone/>
            </a:pPr>
            <a:r>
              <a:rPr lang="en-US" sz="2800" smtClean="0"/>
              <a:t>Step 5:	Develop activities, cost, and schedule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627766-E6C5-454D-B947-CAD3A301D902}" type="slidenum">
              <a:rPr lang="en-US" smtClean="0">
                <a:latin typeface="Arial" pitchFamily="34" charset="0"/>
              </a:rPr>
              <a:pPr/>
              <a:t>10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79400"/>
            <a:ext cx="8232775" cy="771525"/>
          </a:xfrm>
          <a:noFill/>
        </p:spPr>
        <p:txBody>
          <a:bodyPr/>
          <a:lstStyle/>
          <a:p>
            <a:pPr algn="l" eaLnBrk="1" hangingPunct="1"/>
            <a:r>
              <a:rPr lang="en-US" sz="3600" smtClean="0"/>
              <a:t>An Example …</a:t>
            </a:r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7407275" y="6080125"/>
            <a:ext cx="1279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1">
                <a:solidFill>
                  <a:schemeClr val="bg1"/>
                </a:solidFill>
              </a:rPr>
              <a:t>FIGURE 4.4</a:t>
            </a:r>
            <a:endParaRPr lang="en-US" sz="1200" b="1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2103438" y="1325563"/>
            <a:ext cx="3840162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Project 09102: House Construction</a:t>
            </a:r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731838" y="2239963"/>
            <a:ext cx="18288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Site preparation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2925763" y="2239963"/>
            <a:ext cx="1189037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Exterior</a:t>
            </a:r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4481513" y="2239963"/>
            <a:ext cx="10064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Utilities</a:t>
            </a:r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6127750" y="2239963"/>
            <a:ext cx="10048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Interior</a:t>
            </a:r>
          </a:p>
        </p:txBody>
      </p:sp>
      <p:sp>
        <p:nvSpPr>
          <p:cNvPr id="12299" name="Line 10"/>
          <p:cNvSpPr>
            <a:spLocks noChangeShapeType="1"/>
          </p:cNvSpPr>
          <p:nvPr/>
        </p:nvSpPr>
        <p:spPr bwMode="auto">
          <a:xfrm flipV="1">
            <a:off x="1554163" y="196532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 flipV="1">
            <a:off x="3567113" y="196532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1" name="Line 12"/>
          <p:cNvSpPr>
            <a:spLocks noChangeShapeType="1"/>
          </p:cNvSpPr>
          <p:nvPr/>
        </p:nvSpPr>
        <p:spPr bwMode="auto">
          <a:xfrm flipV="1">
            <a:off x="4938713" y="196532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2" name="Line 13"/>
          <p:cNvSpPr>
            <a:spLocks noChangeShapeType="1"/>
          </p:cNvSpPr>
          <p:nvPr/>
        </p:nvSpPr>
        <p:spPr bwMode="auto">
          <a:xfrm flipV="1">
            <a:off x="6583363" y="196532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3" name="Line 14"/>
          <p:cNvSpPr>
            <a:spLocks noChangeShapeType="1"/>
          </p:cNvSpPr>
          <p:nvPr/>
        </p:nvSpPr>
        <p:spPr bwMode="auto">
          <a:xfrm>
            <a:off x="1554163" y="1965325"/>
            <a:ext cx="502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4" name="Line 15"/>
          <p:cNvSpPr>
            <a:spLocks noChangeShapeType="1"/>
          </p:cNvSpPr>
          <p:nvPr/>
        </p:nvSpPr>
        <p:spPr bwMode="auto">
          <a:xfrm>
            <a:off x="4022725" y="1692275"/>
            <a:ext cx="0" cy="273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5" name="Text Box 16"/>
          <p:cNvSpPr txBox="1">
            <a:spLocks noChangeArrowheads="1"/>
          </p:cNvSpPr>
          <p:nvPr/>
        </p:nvSpPr>
        <p:spPr bwMode="auto">
          <a:xfrm>
            <a:off x="7772400" y="1325563"/>
            <a:ext cx="10048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LEVEL</a:t>
            </a:r>
          </a:p>
        </p:txBody>
      </p:sp>
      <p:sp>
        <p:nvSpPr>
          <p:cNvPr id="12306" name="Text Box 17"/>
          <p:cNvSpPr txBox="1">
            <a:spLocks noChangeArrowheads="1"/>
          </p:cNvSpPr>
          <p:nvPr/>
        </p:nvSpPr>
        <p:spPr bwMode="auto">
          <a:xfrm>
            <a:off x="274638" y="3154363"/>
            <a:ext cx="1462087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Foundation</a:t>
            </a:r>
          </a:p>
        </p:txBody>
      </p:sp>
      <p:sp>
        <p:nvSpPr>
          <p:cNvPr id="12307" name="Text Box 18"/>
          <p:cNvSpPr txBox="1">
            <a:spLocks noChangeArrowheads="1"/>
          </p:cNvSpPr>
          <p:nvPr/>
        </p:nvSpPr>
        <p:spPr bwMode="auto">
          <a:xfrm>
            <a:off x="1828800" y="3154363"/>
            <a:ext cx="1189038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Exterior walls</a:t>
            </a:r>
          </a:p>
        </p:txBody>
      </p:sp>
      <p:sp>
        <p:nvSpPr>
          <p:cNvPr id="12308" name="Text Box 19"/>
          <p:cNvSpPr txBox="1">
            <a:spLocks noChangeArrowheads="1"/>
          </p:cNvSpPr>
          <p:nvPr/>
        </p:nvSpPr>
        <p:spPr bwMode="auto">
          <a:xfrm>
            <a:off x="3108325" y="3154363"/>
            <a:ext cx="14620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Landscape</a:t>
            </a:r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 flipV="1">
            <a:off x="1096963" y="287972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 flipV="1">
            <a:off x="2470150" y="287972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V="1">
            <a:off x="3841750" y="287972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2" name="Line 25"/>
          <p:cNvSpPr>
            <a:spLocks noChangeShapeType="1"/>
          </p:cNvSpPr>
          <p:nvPr/>
        </p:nvSpPr>
        <p:spPr bwMode="auto">
          <a:xfrm>
            <a:off x="1096963" y="2879725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3" name="Line 26"/>
          <p:cNvSpPr>
            <a:spLocks noChangeShapeType="1"/>
          </p:cNvSpPr>
          <p:nvPr/>
        </p:nvSpPr>
        <p:spPr bwMode="auto">
          <a:xfrm>
            <a:off x="3565525" y="2606675"/>
            <a:ext cx="0" cy="273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4" name="Text Box 27"/>
          <p:cNvSpPr txBox="1">
            <a:spLocks noChangeArrowheads="1"/>
          </p:cNvSpPr>
          <p:nvPr/>
        </p:nvSpPr>
        <p:spPr bwMode="auto">
          <a:xfrm>
            <a:off x="2835275" y="4252913"/>
            <a:ext cx="1462088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Electrical</a:t>
            </a:r>
          </a:p>
        </p:txBody>
      </p:sp>
      <p:sp>
        <p:nvSpPr>
          <p:cNvPr id="12315" name="Text Box 28"/>
          <p:cNvSpPr txBox="1">
            <a:spLocks noChangeArrowheads="1"/>
          </p:cNvSpPr>
          <p:nvPr/>
        </p:nvSpPr>
        <p:spPr bwMode="auto">
          <a:xfrm>
            <a:off x="4389438" y="4252913"/>
            <a:ext cx="1189037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HVAC</a:t>
            </a:r>
          </a:p>
        </p:txBody>
      </p:sp>
      <p:sp>
        <p:nvSpPr>
          <p:cNvPr id="12316" name="Text Box 29"/>
          <p:cNvSpPr txBox="1">
            <a:spLocks noChangeArrowheads="1"/>
          </p:cNvSpPr>
          <p:nvPr/>
        </p:nvSpPr>
        <p:spPr bwMode="auto">
          <a:xfrm>
            <a:off x="5853113" y="4252913"/>
            <a:ext cx="12795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Plumbing</a:t>
            </a:r>
          </a:p>
        </p:txBody>
      </p:sp>
      <p:sp>
        <p:nvSpPr>
          <p:cNvPr id="12317" name="Line 30"/>
          <p:cNvSpPr>
            <a:spLocks noChangeShapeType="1"/>
          </p:cNvSpPr>
          <p:nvPr/>
        </p:nvSpPr>
        <p:spPr bwMode="auto">
          <a:xfrm flipV="1">
            <a:off x="3657600" y="397827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8" name="Line 31"/>
          <p:cNvSpPr>
            <a:spLocks noChangeShapeType="1"/>
          </p:cNvSpPr>
          <p:nvPr/>
        </p:nvSpPr>
        <p:spPr bwMode="auto">
          <a:xfrm flipV="1">
            <a:off x="5030788" y="397827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19" name="Line 32"/>
          <p:cNvSpPr>
            <a:spLocks noChangeShapeType="1"/>
          </p:cNvSpPr>
          <p:nvPr/>
        </p:nvSpPr>
        <p:spPr bwMode="auto">
          <a:xfrm flipV="1">
            <a:off x="6402388" y="397827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0" name="Line 33"/>
          <p:cNvSpPr>
            <a:spLocks noChangeShapeType="1"/>
          </p:cNvSpPr>
          <p:nvPr/>
        </p:nvSpPr>
        <p:spPr bwMode="auto">
          <a:xfrm>
            <a:off x="3657600" y="3978275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21" name="Line 34"/>
          <p:cNvSpPr>
            <a:spLocks noChangeShapeType="1"/>
          </p:cNvSpPr>
          <p:nvPr/>
        </p:nvSpPr>
        <p:spPr bwMode="auto">
          <a:xfrm>
            <a:off x="4937125" y="2606675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46A474-0C44-4C27-90DB-9E7FCD3CB809}" type="slidenum">
              <a:rPr lang="en-US" smtClean="0">
                <a:latin typeface="Arial" pitchFamily="34" charset="0"/>
              </a:rPr>
              <a:pPr/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6525"/>
            <a:ext cx="8229600" cy="792163"/>
          </a:xfrm>
          <a:noFill/>
        </p:spPr>
        <p:txBody>
          <a:bodyPr/>
          <a:lstStyle/>
          <a:p>
            <a:pPr algn="l" eaLnBrk="1" hangingPunct="1"/>
            <a:r>
              <a:rPr lang="en-US" sz="3600" smtClean="0"/>
              <a:t>Work packages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0925"/>
            <a:ext cx="8229600" cy="5213350"/>
          </a:xfrm>
        </p:spPr>
        <p:txBody>
          <a:bodyPr/>
          <a:lstStyle/>
          <a:p>
            <a:pPr eaLnBrk="1" hangingPunct="1"/>
            <a:r>
              <a:rPr lang="en-US" sz="2800" smtClean="0"/>
              <a:t>A work package is the lowest level of the WBS.</a:t>
            </a:r>
          </a:p>
          <a:p>
            <a:pPr lvl="1" eaLnBrk="1" hangingPunct="1"/>
            <a:r>
              <a:rPr lang="en-US" sz="2400" smtClean="0"/>
              <a:t>It is output-oriented in that it:</a:t>
            </a:r>
          </a:p>
          <a:p>
            <a:pPr lvl="2" eaLnBrk="1" hangingPunct="1">
              <a:spcBef>
                <a:spcPct val="50000"/>
              </a:spcBef>
            </a:pPr>
            <a:r>
              <a:rPr lang="en-US" sz="2000" smtClean="0"/>
              <a:t>Defines work (what)</a:t>
            </a:r>
          </a:p>
          <a:p>
            <a:pPr lvl="2" eaLnBrk="1" hangingPunct="1">
              <a:spcBef>
                <a:spcPct val="50000"/>
              </a:spcBef>
            </a:pPr>
            <a:r>
              <a:rPr lang="en-US" sz="2000" smtClean="0"/>
              <a:t>Identifies time to complete a work package (how long)</a:t>
            </a:r>
          </a:p>
          <a:p>
            <a:pPr lvl="2" eaLnBrk="1" hangingPunct="1">
              <a:spcBef>
                <a:spcPct val="50000"/>
              </a:spcBef>
            </a:pPr>
            <a:r>
              <a:rPr lang="en-US" sz="2000" smtClean="0"/>
              <a:t>Identifies a time-phased budget to complete a work package (cost)</a:t>
            </a:r>
          </a:p>
          <a:p>
            <a:pPr lvl="2" eaLnBrk="1" hangingPunct="1">
              <a:spcBef>
                <a:spcPct val="50000"/>
              </a:spcBef>
            </a:pPr>
            <a:r>
              <a:rPr lang="en-US" sz="2000" smtClean="0"/>
              <a:t>Identifies resources needed to complete a work package (how much)</a:t>
            </a:r>
          </a:p>
          <a:p>
            <a:pPr lvl="2" eaLnBrk="1" hangingPunct="1">
              <a:spcBef>
                <a:spcPct val="50000"/>
              </a:spcBef>
            </a:pPr>
            <a:r>
              <a:rPr lang="en-US" sz="2000" smtClean="0"/>
              <a:t>Identifies a single person responsible for units of work (who)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F632B3-395D-4A3B-8F60-027E50BB1108}" type="slidenum">
              <a:rPr lang="en-US" smtClean="0">
                <a:latin typeface="Arial" pitchFamily="34" charset="0"/>
              </a:rPr>
              <a:pPr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5" y="228600"/>
            <a:ext cx="8458200" cy="822325"/>
          </a:xfrm>
        </p:spPr>
        <p:txBody>
          <a:bodyPr/>
          <a:lstStyle/>
          <a:p>
            <a:pPr algn="l" eaLnBrk="1" hangingPunct="1"/>
            <a:r>
              <a:rPr lang="en-US" sz="3600" smtClean="0"/>
              <a:t>Step 4: Coding the WBS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7688" y="1325563"/>
            <a:ext cx="8047037" cy="4827587"/>
          </a:xfrm>
        </p:spPr>
        <p:txBody>
          <a:bodyPr/>
          <a:lstStyle/>
          <a:p>
            <a:pPr eaLnBrk="1" hangingPunct="1"/>
            <a:r>
              <a:rPr lang="en-US" sz="2800" smtClean="0"/>
              <a:t>WBS Coding System</a:t>
            </a:r>
          </a:p>
          <a:p>
            <a:pPr lvl="1" eaLnBrk="1" hangingPunct="1"/>
            <a:r>
              <a:rPr lang="en-US" sz="2400" smtClean="0"/>
              <a:t>Defines:</a:t>
            </a:r>
          </a:p>
          <a:p>
            <a:pPr lvl="2" eaLnBrk="1" hangingPunct="1"/>
            <a:r>
              <a:rPr lang="en-US" sz="2000" smtClean="0"/>
              <a:t>Levels and elements of the WBS</a:t>
            </a:r>
          </a:p>
          <a:p>
            <a:pPr lvl="2" eaLnBrk="1" hangingPunct="1"/>
            <a:r>
              <a:rPr lang="en-US" sz="2000" smtClean="0"/>
              <a:t>Organization elements</a:t>
            </a:r>
          </a:p>
          <a:p>
            <a:pPr lvl="2" eaLnBrk="1" hangingPunct="1"/>
            <a:r>
              <a:rPr lang="en-US" sz="2000" smtClean="0"/>
              <a:t>Work packages</a:t>
            </a:r>
          </a:p>
          <a:p>
            <a:pPr lvl="2" eaLnBrk="1" hangingPunct="1"/>
            <a:r>
              <a:rPr lang="en-US" sz="2000" smtClean="0"/>
              <a:t>Budget and cost information</a:t>
            </a:r>
          </a:p>
          <a:p>
            <a:pPr lvl="1" eaLnBrk="1" hangingPunct="1"/>
            <a:r>
              <a:rPr lang="en-US" sz="2400" smtClean="0"/>
              <a:t>Allows reports to be consolidated at any level in the organization structure.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86147F-11C1-4BAD-9263-2ABCF65E563A}" type="slidenum">
              <a:rPr lang="en-US" smtClean="0">
                <a:latin typeface="Arial" pitchFamily="34" charset="0"/>
              </a:rPr>
              <a:pPr/>
              <a:t>13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2563"/>
            <a:ext cx="8229600" cy="685800"/>
          </a:xfrm>
        </p:spPr>
        <p:txBody>
          <a:bodyPr/>
          <a:lstStyle/>
          <a:p>
            <a:pPr algn="l" eaLnBrk="1" hangingPunct="1"/>
            <a:r>
              <a:rPr lang="en-US" sz="3600" smtClean="0"/>
              <a:t>WBS coding</a:t>
            </a:r>
          </a:p>
        </p:txBody>
      </p:sp>
      <p:sp>
        <p:nvSpPr>
          <p:cNvPr id="1536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050925"/>
            <a:ext cx="8229600" cy="5303838"/>
          </a:xfrm>
        </p:spPr>
        <p:txBody>
          <a:bodyPr/>
          <a:lstStyle/>
          <a:p>
            <a:pPr eaLnBrk="1" hangingPunct="1"/>
            <a:r>
              <a:rPr lang="en-US" sz="2400" smtClean="0"/>
              <a:t>09102: House Construction</a:t>
            </a:r>
          </a:p>
          <a:p>
            <a:pPr lvl="1" eaLnBrk="1" hangingPunct="1">
              <a:buFontTx/>
              <a:buNone/>
            </a:pPr>
            <a:r>
              <a:rPr lang="en-US" sz="2400" smtClean="0"/>
              <a:t>09102.1 Site preparation</a:t>
            </a:r>
          </a:p>
          <a:p>
            <a:pPr lvl="1" eaLnBrk="1" hangingPunct="1">
              <a:buFontTx/>
              <a:buNone/>
            </a:pPr>
            <a:r>
              <a:rPr lang="en-US" sz="2400" smtClean="0"/>
              <a:t>09102.2 Exterior</a:t>
            </a:r>
          </a:p>
          <a:p>
            <a:pPr lvl="2" eaLnBrk="1" hangingPunct="1">
              <a:buFontTx/>
              <a:buNone/>
            </a:pPr>
            <a:r>
              <a:rPr lang="en-US" smtClean="0"/>
              <a:t>09102.2.1 Foundation</a:t>
            </a:r>
          </a:p>
          <a:p>
            <a:pPr lvl="2" eaLnBrk="1" hangingPunct="1">
              <a:buFontTx/>
              <a:buNone/>
            </a:pPr>
            <a:r>
              <a:rPr lang="en-US" smtClean="0"/>
              <a:t>09102.2.2 Exterior walls</a:t>
            </a:r>
          </a:p>
          <a:p>
            <a:pPr lvl="2" eaLnBrk="1" hangingPunct="1">
              <a:buFontTx/>
              <a:buNone/>
            </a:pPr>
            <a:r>
              <a:rPr lang="en-US" smtClean="0"/>
              <a:t>09102.2.3 Landscape</a:t>
            </a:r>
          </a:p>
          <a:p>
            <a:pPr lvl="1" eaLnBrk="1" hangingPunct="1">
              <a:buFontTx/>
              <a:buNone/>
            </a:pPr>
            <a:r>
              <a:rPr lang="en-US" sz="2400" smtClean="0"/>
              <a:t>09102.3 Utilities</a:t>
            </a:r>
          </a:p>
          <a:p>
            <a:pPr lvl="2" eaLnBrk="1" hangingPunct="1">
              <a:buFontTx/>
              <a:buNone/>
            </a:pPr>
            <a:r>
              <a:rPr lang="en-US" smtClean="0"/>
              <a:t>09102.3.1 Electrical</a:t>
            </a:r>
          </a:p>
          <a:p>
            <a:pPr lvl="2" eaLnBrk="1" hangingPunct="1">
              <a:buFontTx/>
              <a:buNone/>
            </a:pPr>
            <a:r>
              <a:rPr lang="en-US" smtClean="0"/>
              <a:t>09102.3.2 HVAC</a:t>
            </a:r>
          </a:p>
          <a:p>
            <a:pPr lvl="2" eaLnBrk="1" hangingPunct="1">
              <a:buFontTx/>
              <a:buNone/>
            </a:pPr>
            <a:r>
              <a:rPr lang="en-US" smtClean="0"/>
              <a:t>09102.3.3 Plumbing</a:t>
            </a:r>
          </a:p>
          <a:p>
            <a:pPr eaLnBrk="1" hangingPunct="1">
              <a:buFontTx/>
              <a:buNone/>
            </a:pPr>
            <a:r>
              <a:rPr lang="en-US" sz="2400" smtClean="0"/>
              <a:t>etc.</a:t>
            </a:r>
          </a:p>
          <a:p>
            <a:pPr lvl="2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DFF630-CBBE-4535-9404-5D80A84D6CE7}" type="slidenum">
              <a:rPr lang="en-US" smtClean="0">
                <a:latin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 eaLnBrk="1" hangingPunct="1"/>
            <a:r>
              <a:rPr lang="en-US" sz="3600" smtClean="0"/>
              <a:t>Your turn …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4800600"/>
          </a:xfrm>
        </p:spPr>
        <p:txBody>
          <a:bodyPr/>
          <a:lstStyle/>
          <a:p>
            <a:pPr eaLnBrk="1" hangingPunct="1"/>
            <a:r>
              <a:rPr lang="en-US" sz="2800" smtClean="0"/>
              <a:t>To start your project, you should define the WBS</a:t>
            </a:r>
          </a:p>
          <a:p>
            <a:pPr lvl="1" eaLnBrk="1" hangingPunct="1"/>
            <a:r>
              <a:rPr lang="en-US" sz="2400" smtClean="0"/>
              <a:t>What are the deliverables, subdeliverables, and work packages required to deconstruct Ware Hall?</a:t>
            </a:r>
          </a:p>
          <a:p>
            <a:pPr lvl="1" eaLnBrk="1" hangingPunct="1"/>
            <a:endParaRPr lang="en-US" sz="2400" smtClean="0"/>
          </a:p>
          <a:p>
            <a:pPr eaLnBrk="1" hangingPunct="1"/>
            <a:r>
              <a:rPr lang="en-US" sz="2800" smtClean="0"/>
              <a:t>We will discuss these in class on Thursday.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3D93A9-5704-48E6-936B-39033720FC4B}" type="slidenum">
              <a:rPr lang="en-US" smtClean="0">
                <a:latin typeface="Arial" pitchFamily="34" charset="0"/>
              </a:rPr>
              <a:pPr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274638" y="228600"/>
            <a:ext cx="8869362" cy="914400"/>
          </a:xfrm>
          <a:noFill/>
        </p:spPr>
        <p:txBody>
          <a:bodyPr/>
          <a:lstStyle/>
          <a:p>
            <a:pPr marL="1597025" indent="-1597025" algn="l" eaLnBrk="1" hangingPunct="1"/>
            <a:r>
              <a:rPr lang="en-US" sz="3600" smtClean="0"/>
              <a:t>Step 5:</a:t>
            </a:r>
            <a:r>
              <a:rPr lang="en-US" sz="3200" smtClean="0"/>
              <a:t> </a:t>
            </a:r>
            <a:r>
              <a:rPr lang="en-US" sz="3600" smtClean="0"/>
              <a:t>Develop activities, cost, &amp; schedule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029200"/>
          </a:xfrm>
        </p:spPr>
        <p:txBody>
          <a:bodyPr/>
          <a:lstStyle/>
          <a:p>
            <a:pPr eaLnBrk="1" hangingPunct="1"/>
            <a:r>
              <a:rPr lang="en-US" sz="2800" smtClean="0"/>
              <a:t>Activities developed from work packages</a:t>
            </a:r>
          </a:p>
          <a:p>
            <a:pPr lvl="1" eaLnBrk="1" hangingPunct="1"/>
            <a:r>
              <a:rPr lang="en-US" sz="2400" smtClean="0"/>
              <a:t>Identify distinct, separable tasks that have to be done to complete the work package</a:t>
            </a:r>
          </a:p>
          <a:p>
            <a:pPr lvl="1" eaLnBrk="1" hangingPunct="1"/>
            <a:r>
              <a:rPr lang="en-US" sz="2400" smtClean="0"/>
              <a:t>Associate a duration with each task</a:t>
            </a:r>
          </a:p>
          <a:p>
            <a:pPr lvl="1" eaLnBrk="1" hangingPunct="1"/>
            <a:r>
              <a:rPr lang="en-US" sz="2400" smtClean="0"/>
              <a:t>Identify resources required</a:t>
            </a:r>
          </a:p>
          <a:p>
            <a:pPr lvl="2" eaLnBrk="1" hangingPunct="1"/>
            <a:r>
              <a:rPr lang="en-US" sz="2000" smtClean="0"/>
              <a:t>People</a:t>
            </a:r>
          </a:p>
          <a:p>
            <a:pPr lvl="2" eaLnBrk="1" hangingPunct="1"/>
            <a:r>
              <a:rPr lang="en-US" sz="2000" smtClean="0"/>
              <a:t>Equipment</a:t>
            </a:r>
          </a:p>
          <a:p>
            <a:pPr lvl="2" eaLnBrk="1" hangingPunct="1"/>
            <a:r>
              <a:rPr lang="en-US" sz="2000" smtClean="0"/>
              <a:t>Facilities</a:t>
            </a:r>
          </a:p>
          <a:p>
            <a:pPr lvl="1" eaLnBrk="1" hangingPunct="1"/>
            <a:r>
              <a:rPr lang="en-US" sz="2400" smtClean="0"/>
              <a:t>Identify “precedence”</a:t>
            </a:r>
          </a:p>
          <a:p>
            <a:pPr lvl="2" eaLnBrk="1" hangingPunct="1"/>
            <a:r>
              <a:rPr lang="en-US" sz="2000" smtClean="0">
                <a:cs typeface="Arial" pitchFamily="34" charset="0"/>
              </a:rPr>
              <a:t>What has to happen before this task can be started?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53074F-FA2B-4D24-98E3-3890C6697275}" type="slidenum">
              <a:rPr lang="en-US" smtClean="0">
                <a:latin typeface="Arial" pitchFamily="34" charset="0"/>
              </a:rPr>
              <a:pPr/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 eaLnBrk="1" hangingPunct="1"/>
            <a:r>
              <a:rPr lang="en-US" sz="3600" smtClean="0"/>
              <a:t>Recall our house example …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4800600"/>
          </a:xfrm>
        </p:spPr>
        <p:txBody>
          <a:bodyPr/>
          <a:lstStyle/>
          <a:p>
            <a:pPr eaLnBrk="1" hangingPunct="1"/>
            <a:r>
              <a:rPr lang="en-US" sz="2800" smtClean="0"/>
              <a:t>Tasks that need to be completed for each work package, e.g.</a:t>
            </a:r>
          </a:p>
          <a:p>
            <a:pPr lvl="1" eaLnBrk="1" hangingPunct="1"/>
            <a:r>
              <a:rPr lang="en-US" sz="2400" smtClean="0"/>
              <a:t>Electrical utilities are installed in two main tasks</a:t>
            </a:r>
          </a:p>
          <a:p>
            <a:pPr lvl="2" eaLnBrk="1" hangingPunct="1"/>
            <a:r>
              <a:rPr lang="en-US" sz="2000" smtClean="0"/>
              <a:t>Rough in electrical</a:t>
            </a:r>
          </a:p>
          <a:p>
            <a:pPr lvl="2" eaLnBrk="1" hangingPunct="1">
              <a:buFontTx/>
              <a:buNone/>
            </a:pPr>
            <a:r>
              <a:rPr lang="en-US" sz="2000" smtClean="0"/>
              <a:t>(and, after drywall is installed)</a:t>
            </a:r>
          </a:p>
          <a:p>
            <a:pPr lvl="2" eaLnBrk="1" hangingPunct="1"/>
            <a:r>
              <a:rPr lang="en-US" sz="2000" smtClean="0"/>
              <a:t>Finish electrical</a:t>
            </a:r>
          </a:p>
          <a:p>
            <a:pPr lvl="1" eaLnBrk="1" hangingPunct="1"/>
            <a:r>
              <a:rPr lang="en-US" sz="2400" smtClean="0"/>
              <a:t>Other work packages are similarly decomposed into activities, as shown on the next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DEEEEA-E10A-4491-B424-25364535DC07}" type="slidenum">
              <a:rPr lang="en-US" smtClean="0">
                <a:latin typeface="Arial" pitchFamily="34" charset="0"/>
              </a:rPr>
              <a:pPr/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785812"/>
          </a:xfrm>
        </p:spPr>
        <p:txBody>
          <a:bodyPr/>
          <a:lstStyle/>
          <a:p>
            <a:pPr algn="l" eaLnBrk="1" hangingPunct="1"/>
            <a:r>
              <a:rPr lang="en-US" sz="3600" smtClean="0"/>
              <a:t>Our example …</a:t>
            </a:r>
            <a:endParaRPr lang="en-US" sz="2800" smtClean="0"/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457200" y="1025679"/>
            <a:ext cx="8305800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Task Definition:</a:t>
            </a:r>
          </a:p>
          <a:p>
            <a:endParaRPr lang="en-US" sz="2400" dirty="0"/>
          </a:p>
          <a:p>
            <a:r>
              <a:rPr lang="en-US" dirty="0"/>
              <a:t>	</a:t>
            </a:r>
            <a:r>
              <a:rPr lang="en-US" u="sng" dirty="0"/>
              <a:t>Description</a:t>
            </a:r>
            <a:r>
              <a:rPr lang="en-US" dirty="0"/>
              <a:t>		  </a:t>
            </a:r>
            <a:r>
              <a:rPr lang="en-US" u="sng" dirty="0"/>
              <a:t>Duration(days)</a:t>
            </a:r>
            <a:r>
              <a:rPr lang="en-US" dirty="0"/>
              <a:t>	    </a:t>
            </a:r>
            <a:r>
              <a:rPr lang="en-US" u="sng" dirty="0"/>
              <a:t>Precedence</a:t>
            </a:r>
          </a:p>
          <a:p>
            <a:r>
              <a:rPr lang="en-US" dirty="0"/>
              <a:t>Step A: 	Prepare site. 			 5		-</a:t>
            </a:r>
          </a:p>
          <a:p>
            <a:r>
              <a:rPr lang="en-US" dirty="0"/>
              <a:t>Step B: 	Build foundation.  		 8		A</a:t>
            </a:r>
          </a:p>
          <a:p>
            <a:r>
              <a:rPr lang="en-US" dirty="0"/>
              <a:t>Step C: 	Frame walls and roof. 		15		B</a:t>
            </a:r>
          </a:p>
          <a:p>
            <a:r>
              <a:rPr lang="en-US" dirty="0"/>
              <a:t>Step D: 	Rough in Plumbing  		12		C</a:t>
            </a:r>
          </a:p>
          <a:p>
            <a:r>
              <a:rPr lang="en-US" dirty="0"/>
              <a:t>Step E: 	Rough in Electrical 		10		C</a:t>
            </a:r>
          </a:p>
          <a:p>
            <a:r>
              <a:rPr lang="en-US" dirty="0"/>
              <a:t>Step F: 	HVAC Venting  			 8		C</a:t>
            </a:r>
          </a:p>
          <a:p>
            <a:r>
              <a:rPr lang="en-US" dirty="0"/>
              <a:t>Step G: 	Drywall  				11		</a:t>
            </a:r>
            <a:r>
              <a:rPr lang="en-US" dirty="0" err="1"/>
              <a:t>D,E,F</a:t>
            </a:r>
            <a:endParaRPr lang="en-US" dirty="0"/>
          </a:p>
          <a:p>
            <a:r>
              <a:rPr lang="en-US" dirty="0"/>
              <a:t>Step H: 	Finish Electrical 			 5		G	</a:t>
            </a:r>
          </a:p>
          <a:p>
            <a:r>
              <a:rPr lang="en-US" dirty="0"/>
              <a:t>Step I: 	Finish Plumbing 			 4 		G	</a:t>
            </a:r>
          </a:p>
          <a:p>
            <a:r>
              <a:rPr lang="en-US" dirty="0"/>
              <a:t>Step J: 	Finish HVAC 		 	 2		H</a:t>
            </a:r>
          </a:p>
          <a:p>
            <a:r>
              <a:rPr lang="en-US" dirty="0"/>
              <a:t>Step K: 	Install Kitchen 			 8		</a:t>
            </a:r>
            <a:r>
              <a:rPr lang="en-US" dirty="0" err="1"/>
              <a:t>H,I</a:t>
            </a:r>
            <a:endParaRPr lang="en-US" dirty="0"/>
          </a:p>
          <a:p>
            <a:r>
              <a:rPr lang="en-US" dirty="0"/>
              <a:t>Step L: 	Install Baths 			14 		</a:t>
            </a:r>
            <a:r>
              <a:rPr lang="en-US" dirty="0" err="1"/>
              <a:t>H,I</a:t>
            </a:r>
            <a:endParaRPr lang="en-US" dirty="0"/>
          </a:p>
          <a:p>
            <a:r>
              <a:rPr lang="en-US" dirty="0"/>
              <a:t>Step M: 	Paint  				 5		</a:t>
            </a:r>
            <a:r>
              <a:rPr lang="en-US" dirty="0" err="1"/>
              <a:t>J,K,L</a:t>
            </a:r>
            <a:endParaRPr lang="en-US" dirty="0"/>
          </a:p>
          <a:p>
            <a:r>
              <a:rPr lang="en-US" dirty="0"/>
              <a:t>Step N: 	Landscape 			 5		</a:t>
            </a:r>
            <a:r>
              <a:rPr lang="en-US" dirty="0" err="1"/>
              <a:t>J,K,L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EGR 312 - 21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C18C37-1885-4CFC-8D8F-BD9CBD7F5BAB}" type="slidenum">
              <a:rPr lang="en-US" smtClean="0">
                <a:latin typeface="Arial" pitchFamily="34" charset="0"/>
              </a:rPr>
              <a:pPr/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048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709612"/>
          </a:xfrm>
          <a:noFill/>
        </p:spPr>
        <p:txBody>
          <a:bodyPr/>
          <a:lstStyle/>
          <a:p>
            <a:pPr eaLnBrk="1" hangingPunct="1"/>
            <a:r>
              <a:rPr lang="en-US" sz="3600" smtClean="0"/>
              <a:t>Project Management</a:t>
            </a:r>
          </a:p>
        </p:txBody>
      </p:sp>
      <p:sp>
        <p:nvSpPr>
          <p:cNvPr id="20485" name="Text Box 1027"/>
          <p:cNvSpPr txBox="1">
            <a:spLocks noChangeArrowheads="1"/>
          </p:cNvSpPr>
          <p:nvPr/>
        </p:nvSpPr>
        <p:spPr bwMode="auto">
          <a:xfrm>
            <a:off x="604838" y="838200"/>
            <a:ext cx="79343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sng" dirty="0"/>
              <a:t>Precedence Diagram</a:t>
            </a:r>
          </a:p>
          <a:p>
            <a:r>
              <a:rPr lang="en-US" sz="2000" dirty="0"/>
              <a:t>Tasks must sometimes be performed in series, or may at times be performed in parallel.</a:t>
            </a:r>
          </a:p>
          <a:p>
            <a:endParaRPr lang="en-US" sz="2000" dirty="0"/>
          </a:p>
          <a:p>
            <a:r>
              <a:rPr lang="en-US" sz="2000" dirty="0"/>
              <a:t>For the house example, let each </a:t>
            </a:r>
            <a:r>
              <a:rPr lang="en-US" sz="2000" dirty="0" smtClean="0"/>
              <a:t>node represent </a:t>
            </a:r>
            <a:r>
              <a:rPr lang="en-US" sz="2000" dirty="0"/>
              <a:t>a project task/job.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grpSp>
        <p:nvGrpSpPr>
          <p:cNvPr id="2" name="Group 1"/>
          <p:cNvGrpSpPr/>
          <p:nvPr/>
        </p:nvGrpSpPr>
        <p:grpSpPr>
          <a:xfrm>
            <a:off x="396194" y="4145283"/>
            <a:ext cx="2133600" cy="457200"/>
            <a:chOff x="396194" y="4145283"/>
            <a:chExt cx="2133600" cy="457200"/>
          </a:xfrm>
        </p:grpSpPr>
        <p:sp>
          <p:nvSpPr>
            <p:cNvPr id="51" name="Rectangle 50"/>
            <p:cNvSpPr/>
            <p:nvPr/>
          </p:nvSpPr>
          <p:spPr bwMode="auto">
            <a:xfrm>
              <a:off x="396194" y="41452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</a:t>
              </a: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072594" y="41452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</a:t>
              </a: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1234394" y="41452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charset="0"/>
                </a:rPr>
                <a:t>B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65" name="Straight Arrow Connector 64"/>
            <p:cNvCxnSpPr>
              <a:stCxn id="51" idx="3"/>
              <a:endCxn id="54" idx="1"/>
            </p:cNvCxnSpPr>
            <p:nvPr/>
          </p:nvCxnSpPr>
          <p:spPr bwMode="auto">
            <a:xfrm>
              <a:off x="853394" y="4373883"/>
              <a:ext cx="3810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6" name="Straight Arrow Connector 65"/>
            <p:cNvCxnSpPr>
              <a:stCxn id="54" idx="3"/>
              <a:endCxn id="53" idx="1"/>
            </p:cNvCxnSpPr>
            <p:nvPr/>
          </p:nvCxnSpPr>
          <p:spPr bwMode="auto">
            <a:xfrm>
              <a:off x="1691594" y="4373883"/>
              <a:ext cx="3810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2529794" y="3383283"/>
            <a:ext cx="914400" cy="2133600"/>
            <a:chOff x="2529794" y="3383283"/>
            <a:chExt cx="914400" cy="2133600"/>
          </a:xfrm>
        </p:grpSpPr>
        <p:sp>
          <p:nvSpPr>
            <p:cNvPr id="52" name="Rectangle 51"/>
            <p:cNvSpPr/>
            <p:nvPr/>
          </p:nvSpPr>
          <p:spPr bwMode="auto">
            <a:xfrm>
              <a:off x="2986994" y="33832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2986994" y="41452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2986994" y="50596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</a:t>
              </a:r>
            </a:p>
          </p:txBody>
        </p:sp>
        <p:cxnSp>
          <p:nvCxnSpPr>
            <p:cNvPr id="67" name="Straight Arrow Connector 66"/>
            <p:cNvCxnSpPr>
              <a:stCxn id="53" idx="3"/>
              <a:endCxn id="52" idx="1"/>
            </p:cNvCxnSpPr>
            <p:nvPr/>
          </p:nvCxnSpPr>
          <p:spPr bwMode="auto">
            <a:xfrm flipV="1">
              <a:off x="2529794" y="3611883"/>
              <a:ext cx="457200" cy="762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8" name="Straight Arrow Connector 67"/>
            <p:cNvCxnSpPr>
              <a:stCxn id="53" idx="3"/>
              <a:endCxn id="55" idx="1"/>
            </p:cNvCxnSpPr>
            <p:nvPr/>
          </p:nvCxnSpPr>
          <p:spPr bwMode="auto">
            <a:xfrm>
              <a:off x="2529794" y="4373883"/>
              <a:ext cx="4572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9" name="Straight Arrow Connector 68"/>
            <p:cNvCxnSpPr>
              <a:stCxn id="53" idx="3"/>
              <a:endCxn id="56" idx="1"/>
            </p:cNvCxnSpPr>
            <p:nvPr/>
          </p:nvCxnSpPr>
          <p:spPr bwMode="auto">
            <a:xfrm>
              <a:off x="2529794" y="4373883"/>
              <a:ext cx="457200" cy="914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3"/>
          <p:cNvGrpSpPr/>
          <p:nvPr/>
        </p:nvGrpSpPr>
        <p:grpSpPr>
          <a:xfrm>
            <a:off x="3444194" y="3611883"/>
            <a:ext cx="1143000" cy="1676400"/>
            <a:chOff x="3444194" y="3611883"/>
            <a:chExt cx="1143000" cy="1676400"/>
          </a:xfrm>
        </p:grpSpPr>
        <p:sp>
          <p:nvSpPr>
            <p:cNvPr id="57" name="Rectangle 56"/>
            <p:cNvSpPr/>
            <p:nvPr/>
          </p:nvSpPr>
          <p:spPr bwMode="auto">
            <a:xfrm>
              <a:off x="4129994" y="41452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G</a:t>
              </a:r>
            </a:p>
          </p:txBody>
        </p:sp>
        <p:cxnSp>
          <p:nvCxnSpPr>
            <p:cNvPr id="70" name="Straight Arrow Connector 69"/>
            <p:cNvCxnSpPr>
              <a:stCxn id="52" idx="3"/>
              <a:endCxn id="57" idx="1"/>
            </p:cNvCxnSpPr>
            <p:nvPr/>
          </p:nvCxnSpPr>
          <p:spPr bwMode="auto">
            <a:xfrm>
              <a:off x="3444194" y="3611883"/>
              <a:ext cx="685800" cy="762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1" name="Straight Arrow Connector 70"/>
            <p:cNvCxnSpPr>
              <a:stCxn id="55" idx="3"/>
              <a:endCxn id="57" idx="1"/>
            </p:cNvCxnSpPr>
            <p:nvPr/>
          </p:nvCxnSpPr>
          <p:spPr bwMode="auto">
            <a:xfrm>
              <a:off x="3444194" y="4373883"/>
              <a:ext cx="6858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2" name="Straight Arrow Connector 71"/>
            <p:cNvCxnSpPr>
              <a:stCxn id="56" idx="3"/>
              <a:endCxn id="57" idx="1"/>
            </p:cNvCxnSpPr>
            <p:nvPr/>
          </p:nvCxnSpPr>
          <p:spPr bwMode="auto">
            <a:xfrm flipV="1">
              <a:off x="3444194" y="4373883"/>
              <a:ext cx="685800" cy="914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" name="Group 4"/>
          <p:cNvGrpSpPr/>
          <p:nvPr/>
        </p:nvGrpSpPr>
        <p:grpSpPr>
          <a:xfrm>
            <a:off x="4587194" y="3383283"/>
            <a:ext cx="914400" cy="1828800"/>
            <a:chOff x="4587194" y="3383283"/>
            <a:chExt cx="914400" cy="1828800"/>
          </a:xfrm>
        </p:grpSpPr>
        <p:sp>
          <p:nvSpPr>
            <p:cNvPr id="58" name="Rectangle 57"/>
            <p:cNvSpPr/>
            <p:nvPr/>
          </p:nvSpPr>
          <p:spPr bwMode="auto">
            <a:xfrm>
              <a:off x="5044394" y="33832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H</a:t>
              </a: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5044394" y="47548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</a:p>
          </p:txBody>
        </p:sp>
        <p:cxnSp>
          <p:nvCxnSpPr>
            <p:cNvPr id="73" name="Straight Arrow Connector 72"/>
            <p:cNvCxnSpPr>
              <a:stCxn id="57" idx="3"/>
              <a:endCxn id="58" idx="1"/>
            </p:cNvCxnSpPr>
            <p:nvPr/>
          </p:nvCxnSpPr>
          <p:spPr bwMode="auto">
            <a:xfrm flipV="1">
              <a:off x="4587194" y="3611883"/>
              <a:ext cx="457200" cy="762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4" name="Straight Arrow Connector 73"/>
            <p:cNvCxnSpPr>
              <a:stCxn id="57" idx="3"/>
              <a:endCxn id="59" idx="1"/>
            </p:cNvCxnSpPr>
            <p:nvPr/>
          </p:nvCxnSpPr>
          <p:spPr bwMode="auto">
            <a:xfrm>
              <a:off x="4587194" y="4373883"/>
              <a:ext cx="457200" cy="609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" name="Group 5"/>
          <p:cNvGrpSpPr/>
          <p:nvPr/>
        </p:nvGrpSpPr>
        <p:grpSpPr>
          <a:xfrm>
            <a:off x="5501594" y="3154683"/>
            <a:ext cx="1219200" cy="2133600"/>
            <a:chOff x="5501594" y="3154683"/>
            <a:chExt cx="1219200" cy="213360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6263594" y="31546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J</a:t>
              </a: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6263594" y="39166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K</a:t>
              </a: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263594" y="48310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L</a:t>
              </a:r>
            </a:p>
          </p:txBody>
        </p:sp>
        <p:cxnSp>
          <p:nvCxnSpPr>
            <p:cNvPr id="75" name="Straight Arrow Connector 74"/>
            <p:cNvCxnSpPr>
              <a:stCxn id="58" idx="3"/>
              <a:endCxn id="60" idx="1"/>
            </p:cNvCxnSpPr>
            <p:nvPr/>
          </p:nvCxnSpPr>
          <p:spPr bwMode="auto">
            <a:xfrm flipV="1">
              <a:off x="5501594" y="3383283"/>
              <a:ext cx="762000" cy="228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6" name="Straight Arrow Connector 75"/>
            <p:cNvCxnSpPr>
              <a:stCxn id="58" idx="3"/>
              <a:endCxn id="61" idx="1"/>
            </p:cNvCxnSpPr>
            <p:nvPr/>
          </p:nvCxnSpPr>
          <p:spPr bwMode="auto">
            <a:xfrm>
              <a:off x="5501594" y="3611883"/>
              <a:ext cx="762000" cy="533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7" name="Straight Arrow Connector 76"/>
            <p:cNvCxnSpPr>
              <a:stCxn id="58" idx="3"/>
              <a:endCxn id="62" idx="1"/>
            </p:cNvCxnSpPr>
            <p:nvPr/>
          </p:nvCxnSpPr>
          <p:spPr bwMode="auto">
            <a:xfrm>
              <a:off x="5501594" y="3611883"/>
              <a:ext cx="762000" cy="1447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" name="Group 6"/>
          <p:cNvGrpSpPr/>
          <p:nvPr/>
        </p:nvGrpSpPr>
        <p:grpSpPr>
          <a:xfrm>
            <a:off x="5501594" y="4145283"/>
            <a:ext cx="762000" cy="914400"/>
            <a:chOff x="5501594" y="4145283"/>
            <a:chExt cx="762000" cy="914400"/>
          </a:xfrm>
        </p:grpSpPr>
        <p:cxnSp>
          <p:nvCxnSpPr>
            <p:cNvPr id="78" name="Straight Arrow Connector 77"/>
            <p:cNvCxnSpPr>
              <a:stCxn id="59" idx="3"/>
              <a:endCxn id="61" idx="1"/>
            </p:cNvCxnSpPr>
            <p:nvPr/>
          </p:nvCxnSpPr>
          <p:spPr bwMode="auto">
            <a:xfrm flipV="1">
              <a:off x="5501594" y="4145283"/>
              <a:ext cx="762000" cy="838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9" name="Straight Arrow Connector 78"/>
            <p:cNvCxnSpPr>
              <a:stCxn id="59" idx="3"/>
              <a:endCxn id="62" idx="1"/>
            </p:cNvCxnSpPr>
            <p:nvPr/>
          </p:nvCxnSpPr>
          <p:spPr bwMode="auto">
            <a:xfrm>
              <a:off x="5501594" y="4983483"/>
              <a:ext cx="762000" cy="76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0" name="Group 9"/>
          <p:cNvGrpSpPr/>
          <p:nvPr/>
        </p:nvGrpSpPr>
        <p:grpSpPr>
          <a:xfrm>
            <a:off x="6720794" y="3307083"/>
            <a:ext cx="1219200" cy="1828800"/>
            <a:chOff x="6720794" y="3307083"/>
            <a:chExt cx="1219200" cy="1828800"/>
          </a:xfrm>
        </p:grpSpPr>
        <p:sp>
          <p:nvSpPr>
            <p:cNvPr id="63" name="Rectangle 62"/>
            <p:cNvSpPr/>
            <p:nvPr/>
          </p:nvSpPr>
          <p:spPr bwMode="auto">
            <a:xfrm>
              <a:off x="7482794" y="33070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</a:t>
              </a: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7482794" y="4678683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</a:p>
          </p:txBody>
        </p:sp>
        <p:cxnSp>
          <p:nvCxnSpPr>
            <p:cNvPr id="80" name="Straight Arrow Connector 79"/>
            <p:cNvCxnSpPr>
              <a:stCxn id="60" idx="3"/>
              <a:endCxn id="63" idx="1"/>
            </p:cNvCxnSpPr>
            <p:nvPr/>
          </p:nvCxnSpPr>
          <p:spPr bwMode="auto">
            <a:xfrm>
              <a:off x="6720794" y="3383283"/>
              <a:ext cx="762000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1" name="Straight Arrow Connector 80"/>
            <p:cNvCxnSpPr>
              <a:stCxn id="61" idx="3"/>
              <a:endCxn id="63" idx="1"/>
            </p:cNvCxnSpPr>
            <p:nvPr/>
          </p:nvCxnSpPr>
          <p:spPr bwMode="auto">
            <a:xfrm flipV="1">
              <a:off x="6720794" y="3535683"/>
              <a:ext cx="762000" cy="609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2" name="Straight Arrow Connector 81"/>
            <p:cNvCxnSpPr>
              <a:stCxn id="61" idx="3"/>
              <a:endCxn id="64" idx="1"/>
            </p:cNvCxnSpPr>
            <p:nvPr/>
          </p:nvCxnSpPr>
          <p:spPr bwMode="auto">
            <a:xfrm>
              <a:off x="6720794" y="4145283"/>
              <a:ext cx="762000" cy="762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60" idx="3"/>
              <a:endCxn id="64" idx="1"/>
            </p:cNvCxnSpPr>
            <p:nvPr/>
          </p:nvCxnSpPr>
          <p:spPr bwMode="auto">
            <a:xfrm>
              <a:off x="6720794" y="3383283"/>
              <a:ext cx="762000" cy="1524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4" name="Straight Arrow Connector 83"/>
            <p:cNvCxnSpPr>
              <a:stCxn id="62" idx="3"/>
              <a:endCxn id="63" idx="1"/>
            </p:cNvCxnSpPr>
            <p:nvPr/>
          </p:nvCxnSpPr>
          <p:spPr bwMode="auto">
            <a:xfrm flipV="1">
              <a:off x="6720794" y="3535683"/>
              <a:ext cx="762000" cy="1524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5" name="Straight Arrow Connector 84"/>
            <p:cNvCxnSpPr>
              <a:stCxn id="62" idx="3"/>
              <a:endCxn id="64" idx="1"/>
            </p:cNvCxnSpPr>
            <p:nvPr/>
          </p:nvCxnSpPr>
          <p:spPr bwMode="auto">
            <a:xfrm flipV="1">
              <a:off x="6720794" y="4907283"/>
              <a:ext cx="762000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9" name="Group 8"/>
          <p:cNvGrpSpPr/>
          <p:nvPr/>
        </p:nvGrpSpPr>
        <p:grpSpPr>
          <a:xfrm>
            <a:off x="7939994" y="3535683"/>
            <a:ext cx="838200" cy="1371600"/>
            <a:chOff x="7939994" y="3535683"/>
            <a:chExt cx="838200" cy="1371600"/>
          </a:xfrm>
        </p:grpSpPr>
        <p:sp>
          <p:nvSpPr>
            <p:cNvPr id="86" name="Rectangle 85"/>
            <p:cNvSpPr/>
            <p:nvPr/>
          </p:nvSpPr>
          <p:spPr bwMode="auto">
            <a:xfrm>
              <a:off x="8473394" y="4069083"/>
              <a:ext cx="304800" cy="3048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scene3d>
              <a:camera prst="orthographicFront">
                <a:rot lat="0" lon="0" rev="2700000"/>
              </a:camera>
              <a:lightRig rig="threePt" dir="t"/>
            </a:scene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indent="-533400"/>
              <a:endParaRPr lang="en-US" dirty="0">
                <a:latin typeface="Arial" charset="0"/>
              </a:endParaRPr>
            </a:p>
          </p:txBody>
        </p:sp>
        <p:cxnSp>
          <p:nvCxnSpPr>
            <p:cNvPr id="87" name="Straight Arrow Connector 86"/>
            <p:cNvCxnSpPr>
              <a:stCxn id="63" idx="3"/>
            </p:cNvCxnSpPr>
            <p:nvPr/>
          </p:nvCxnSpPr>
          <p:spPr bwMode="auto">
            <a:xfrm>
              <a:off x="7939994" y="3535683"/>
              <a:ext cx="457200" cy="685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8" name="Straight Arrow Connector 87"/>
            <p:cNvCxnSpPr>
              <a:stCxn id="64" idx="3"/>
            </p:cNvCxnSpPr>
            <p:nvPr/>
          </p:nvCxnSpPr>
          <p:spPr bwMode="auto">
            <a:xfrm flipV="1">
              <a:off x="7939994" y="4221483"/>
              <a:ext cx="457200" cy="685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312 - 21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0CD2EF-9C1D-41EA-BAB1-CF34342D9A73}" type="slidenum">
              <a:rPr lang="en-US" smtClean="0">
                <a:latin typeface="Arial" pitchFamily="34" charset="0"/>
              </a:rPr>
              <a:pPr/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938212"/>
          </a:xfrm>
          <a:noFill/>
        </p:spPr>
        <p:txBody>
          <a:bodyPr/>
          <a:lstStyle/>
          <a:p>
            <a:pPr eaLnBrk="1" hangingPunct="1"/>
            <a:r>
              <a:rPr lang="en-US" sz="3600" smtClean="0"/>
              <a:t>Project Management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604838" y="1144588"/>
            <a:ext cx="7934325" cy="197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9250" indent="-349250"/>
            <a:r>
              <a:rPr lang="en-US" sz="2800" u="sng"/>
              <a:t>Timing – Gantt Chart</a:t>
            </a:r>
          </a:p>
          <a:p>
            <a:pPr marL="349250" indent="-349250">
              <a:buFontTx/>
              <a:buChar char="•"/>
            </a:pPr>
            <a:r>
              <a:rPr lang="en-US"/>
              <a:t>Tasks and task durations are often represented as Gantt Charts.</a:t>
            </a:r>
          </a:p>
          <a:p>
            <a:pPr marL="349250" indent="-349250">
              <a:buFontTx/>
              <a:buChar char="•"/>
            </a:pPr>
            <a:r>
              <a:rPr lang="en-US"/>
              <a:t>Task precedence knowledge is shown graphically on the time line. </a:t>
            </a:r>
          </a:p>
        </p:txBody>
      </p:sp>
      <p:graphicFrame>
        <p:nvGraphicFramePr>
          <p:cNvPr id="88380" name="Group 3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33264"/>
              </p:ext>
            </p:extLst>
          </p:nvPr>
        </p:nvGraphicFramePr>
        <p:xfrm>
          <a:off x="542925" y="3200400"/>
          <a:ext cx="8066405" cy="2764791"/>
        </p:xfrm>
        <a:graphic>
          <a:graphicData uri="http://schemas.openxmlformats.org/drawingml/2006/table">
            <a:tbl>
              <a:tblPr/>
              <a:tblGrid>
                <a:gridCol w="3028950"/>
                <a:gridCol w="1143000"/>
                <a:gridCol w="208280"/>
                <a:gridCol w="333375"/>
                <a:gridCol w="333375"/>
                <a:gridCol w="333375"/>
                <a:gridCol w="323850"/>
                <a:gridCol w="381000"/>
                <a:gridCol w="228600"/>
                <a:gridCol w="304800"/>
                <a:gridCol w="381000"/>
                <a:gridCol w="381000"/>
                <a:gridCol w="381000"/>
                <a:gridCol w="304800"/>
              </a:tblGrid>
              <a:tr h="2968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Task Name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Duration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Nov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09,15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Nov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16, 15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08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244704-457B-4256-B3BF-F2A5C2533BFF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60437"/>
          </a:xfrm>
          <a:noFill/>
        </p:spPr>
        <p:txBody>
          <a:bodyPr/>
          <a:lstStyle/>
          <a:p>
            <a:pPr marL="1597025" indent="-1597025" algn="l" eaLnBrk="1" hangingPunct="1"/>
            <a:r>
              <a:rPr lang="en-US" sz="3600" smtClean="0"/>
              <a:t>Step 1: Define the project scope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eaLnBrk="1" hangingPunct="1"/>
            <a:r>
              <a:rPr lang="en-US" sz="2800" smtClean="0"/>
              <a:t>Project Scope</a:t>
            </a:r>
          </a:p>
          <a:p>
            <a:pPr lvl="1" eaLnBrk="1" hangingPunct="1"/>
            <a:r>
              <a:rPr lang="en-US" sz="2400" smtClean="0"/>
              <a:t>A definition of the end result or mission of the project</a:t>
            </a:r>
            <a:r>
              <a:rPr lang="en-US" sz="2400" smtClean="0">
                <a:cs typeface="Arial" pitchFamily="34" charset="0"/>
              </a:rPr>
              <a:t>—a product or service for the client/customer—in specific, tangible, and measurable terms.</a:t>
            </a:r>
          </a:p>
          <a:p>
            <a:pPr eaLnBrk="1" hangingPunct="1"/>
            <a:r>
              <a:rPr lang="en-US" sz="2800" smtClean="0">
                <a:cs typeface="Arial" pitchFamily="34" charset="0"/>
              </a:rPr>
              <a:t>Purpose of the Scope Statement</a:t>
            </a:r>
            <a:r>
              <a:rPr lang="en-US" smtClean="0">
                <a:cs typeface="Arial" pitchFamily="34" charset="0"/>
              </a:rPr>
              <a:t> </a:t>
            </a:r>
          </a:p>
          <a:p>
            <a:pPr lvl="1" eaLnBrk="1" hangingPunct="1"/>
            <a:r>
              <a:rPr lang="en-US" sz="2400" smtClean="0">
                <a:cs typeface="Arial" pitchFamily="34" charset="0"/>
              </a:rPr>
              <a:t>To clearly define the deliverable(s) for the end user.</a:t>
            </a:r>
          </a:p>
          <a:p>
            <a:pPr lvl="1" eaLnBrk="1" hangingPunct="1"/>
            <a:r>
              <a:rPr lang="en-US" sz="2400" smtClean="0">
                <a:cs typeface="Arial" pitchFamily="34" charset="0"/>
              </a:rPr>
              <a:t>To focus the project on successful completion of its goals.</a:t>
            </a:r>
          </a:p>
          <a:p>
            <a:pPr lvl="1" eaLnBrk="1" hangingPunct="1"/>
            <a:r>
              <a:rPr lang="en-US" sz="2400" smtClean="0">
                <a:cs typeface="Arial" pitchFamily="34" charset="0"/>
              </a:rPr>
              <a:t>To be used by the project owner and participants as a planning tool and for measuring project success.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312 - 21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401B27-E962-47ED-9DAB-C5E420DD3753}" type="slidenum">
              <a:rPr lang="en-US" smtClean="0">
                <a:latin typeface="Arial" pitchFamily="34" charset="0"/>
              </a:rPr>
              <a:pPr/>
              <a:t>20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938212"/>
          </a:xfrm>
          <a:noFill/>
        </p:spPr>
        <p:txBody>
          <a:bodyPr/>
          <a:lstStyle/>
          <a:p>
            <a:pPr eaLnBrk="1" hangingPunct="1"/>
            <a:r>
              <a:rPr lang="en-US" sz="3600" smtClean="0"/>
              <a:t>Project Management</a:t>
            </a:r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604838" y="1039813"/>
            <a:ext cx="793432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u="sng"/>
              <a:t>Critical Path</a:t>
            </a:r>
            <a:endParaRPr lang="en-US" sz="3200"/>
          </a:p>
          <a:p>
            <a:endParaRPr lang="en-US" sz="3200"/>
          </a:p>
          <a:p>
            <a:endParaRPr lang="en-US" sz="3200"/>
          </a:p>
          <a:p>
            <a:endParaRPr lang="en-US" sz="3200"/>
          </a:p>
          <a:p>
            <a:endParaRPr lang="en-US" sz="3200"/>
          </a:p>
          <a:p>
            <a:endParaRPr lang="en-US" sz="3200"/>
          </a:p>
          <a:p>
            <a:endParaRPr lang="en-US" sz="3200"/>
          </a:p>
          <a:p>
            <a:endParaRPr lang="en-US" sz="3200"/>
          </a:p>
        </p:txBody>
      </p:sp>
      <p:grpSp>
        <p:nvGrpSpPr>
          <p:cNvPr id="51" name="Group 50"/>
          <p:cNvGrpSpPr/>
          <p:nvPr/>
        </p:nvGrpSpPr>
        <p:grpSpPr>
          <a:xfrm>
            <a:off x="381000" y="2057400"/>
            <a:ext cx="8382000" cy="2362200"/>
            <a:chOff x="304800" y="1981200"/>
            <a:chExt cx="8382000" cy="2362200"/>
          </a:xfrm>
        </p:grpSpPr>
        <p:sp>
          <p:nvSpPr>
            <p:cNvPr id="52" name="Rectangle 51"/>
            <p:cNvSpPr/>
            <p:nvPr/>
          </p:nvSpPr>
          <p:spPr bwMode="auto">
            <a:xfrm>
              <a:off x="304800" y="29718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</a:t>
              </a: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2895600" y="22098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1981200" y="29718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</a:t>
              </a: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1143000" y="29718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charset="0"/>
                </a:rPr>
                <a:t>B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2895600" y="29718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2895600" y="3886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</a:t>
              </a: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4038600" y="29718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G</a:t>
              </a: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4953000" y="22098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H</a:t>
              </a: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4953000" y="35814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</a:t>
              </a: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6172200" y="1981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J</a:t>
              </a: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6172200" y="2743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K</a:t>
              </a: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6172200" y="36576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L</a:t>
              </a: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7391400" y="21336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M</a:t>
              </a: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7391400" y="3505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N</a:t>
              </a:r>
            </a:p>
          </p:txBody>
        </p:sp>
        <p:cxnSp>
          <p:nvCxnSpPr>
            <p:cNvPr id="66" name="Straight Arrow Connector 65"/>
            <p:cNvCxnSpPr>
              <a:stCxn id="52" idx="3"/>
              <a:endCxn id="55" idx="1"/>
            </p:cNvCxnSpPr>
            <p:nvPr/>
          </p:nvCxnSpPr>
          <p:spPr bwMode="auto">
            <a:xfrm>
              <a:off x="762000" y="3200400"/>
              <a:ext cx="3810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7" name="Straight Arrow Connector 66"/>
            <p:cNvCxnSpPr>
              <a:stCxn id="55" idx="3"/>
              <a:endCxn id="54" idx="1"/>
            </p:cNvCxnSpPr>
            <p:nvPr/>
          </p:nvCxnSpPr>
          <p:spPr bwMode="auto">
            <a:xfrm>
              <a:off x="1600200" y="3200400"/>
              <a:ext cx="3810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8" name="Straight Arrow Connector 67"/>
            <p:cNvCxnSpPr>
              <a:stCxn id="54" idx="3"/>
              <a:endCxn id="53" idx="1"/>
            </p:cNvCxnSpPr>
            <p:nvPr/>
          </p:nvCxnSpPr>
          <p:spPr bwMode="auto">
            <a:xfrm flipV="1">
              <a:off x="2438400" y="2438400"/>
              <a:ext cx="457200" cy="762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9" name="Straight Arrow Connector 68"/>
            <p:cNvCxnSpPr>
              <a:stCxn id="54" idx="3"/>
              <a:endCxn id="56" idx="1"/>
            </p:cNvCxnSpPr>
            <p:nvPr/>
          </p:nvCxnSpPr>
          <p:spPr bwMode="auto">
            <a:xfrm>
              <a:off x="2438400" y="3200400"/>
              <a:ext cx="4572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0" name="Straight Arrow Connector 69"/>
            <p:cNvCxnSpPr>
              <a:stCxn id="54" idx="3"/>
              <a:endCxn id="57" idx="1"/>
            </p:cNvCxnSpPr>
            <p:nvPr/>
          </p:nvCxnSpPr>
          <p:spPr bwMode="auto">
            <a:xfrm>
              <a:off x="2438400" y="3200400"/>
              <a:ext cx="457200" cy="914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1" name="Straight Arrow Connector 70"/>
            <p:cNvCxnSpPr>
              <a:stCxn id="53" idx="3"/>
              <a:endCxn id="58" idx="1"/>
            </p:cNvCxnSpPr>
            <p:nvPr/>
          </p:nvCxnSpPr>
          <p:spPr bwMode="auto">
            <a:xfrm>
              <a:off x="3352800" y="2438400"/>
              <a:ext cx="685800" cy="762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2" name="Straight Arrow Connector 71"/>
            <p:cNvCxnSpPr>
              <a:stCxn id="56" idx="3"/>
              <a:endCxn id="58" idx="1"/>
            </p:cNvCxnSpPr>
            <p:nvPr/>
          </p:nvCxnSpPr>
          <p:spPr bwMode="auto">
            <a:xfrm>
              <a:off x="3352800" y="3200400"/>
              <a:ext cx="6858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3" name="Straight Arrow Connector 72"/>
            <p:cNvCxnSpPr>
              <a:stCxn id="57" idx="3"/>
              <a:endCxn id="58" idx="1"/>
            </p:cNvCxnSpPr>
            <p:nvPr/>
          </p:nvCxnSpPr>
          <p:spPr bwMode="auto">
            <a:xfrm flipV="1">
              <a:off x="3352800" y="3200400"/>
              <a:ext cx="685800" cy="914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4" name="Straight Arrow Connector 73"/>
            <p:cNvCxnSpPr>
              <a:stCxn id="58" idx="3"/>
              <a:endCxn id="59" idx="1"/>
            </p:cNvCxnSpPr>
            <p:nvPr/>
          </p:nvCxnSpPr>
          <p:spPr bwMode="auto">
            <a:xfrm flipV="1">
              <a:off x="4495800" y="2438400"/>
              <a:ext cx="457200" cy="762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5" name="Straight Arrow Connector 74"/>
            <p:cNvCxnSpPr>
              <a:stCxn id="58" idx="3"/>
              <a:endCxn id="60" idx="1"/>
            </p:cNvCxnSpPr>
            <p:nvPr/>
          </p:nvCxnSpPr>
          <p:spPr bwMode="auto">
            <a:xfrm>
              <a:off x="4495800" y="3200400"/>
              <a:ext cx="457200" cy="609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6" name="Straight Arrow Connector 75"/>
            <p:cNvCxnSpPr>
              <a:stCxn id="59" idx="3"/>
              <a:endCxn id="61" idx="1"/>
            </p:cNvCxnSpPr>
            <p:nvPr/>
          </p:nvCxnSpPr>
          <p:spPr bwMode="auto">
            <a:xfrm flipV="1">
              <a:off x="5410200" y="2209800"/>
              <a:ext cx="762000" cy="228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7" name="Straight Arrow Connector 76"/>
            <p:cNvCxnSpPr>
              <a:stCxn id="59" idx="3"/>
              <a:endCxn id="62" idx="1"/>
            </p:cNvCxnSpPr>
            <p:nvPr/>
          </p:nvCxnSpPr>
          <p:spPr bwMode="auto">
            <a:xfrm>
              <a:off x="5410200" y="2438400"/>
              <a:ext cx="762000" cy="533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8" name="Straight Arrow Connector 77"/>
            <p:cNvCxnSpPr>
              <a:stCxn id="59" idx="3"/>
              <a:endCxn id="63" idx="1"/>
            </p:cNvCxnSpPr>
            <p:nvPr/>
          </p:nvCxnSpPr>
          <p:spPr bwMode="auto">
            <a:xfrm>
              <a:off x="5410200" y="2438400"/>
              <a:ext cx="762000" cy="1447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9" name="Straight Arrow Connector 78"/>
            <p:cNvCxnSpPr>
              <a:stCxn id="60" idx="3"/>
              <a:endCxn id="62" idx="1"/>
            </p:cNvCxnSpPr>
            <p:nvPr/>
          </p:nvCxnSpPr>
          <p:spPr bwMode="auto">
            <a:xfrm flipV="1">
              <a:off x="5410200" y="2971800"/>
              <a:ext cx="762000" cy="838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0" name="Straight Arrow Connector 79"/>
            <p:cNvCxnSpPr>
              <a:stCxn id="60" idx="3"/>
              <a:endCxn id="63" idx="1"/>
            </p:cNvCxnSpPr>
            <p:nvPr/>
          </p:nvCxnSpPr>
          <p:spPr bwMode="auto">
            <a:xfrm>
              <a:off x="5410200" y="3810000"/>
              <a:ext cx="762000" cy="76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1" name="Straight Arrow Connector 80"/>
            <p:cNvCxnSpPr>
              <a:stCxn id="61" idx="3"/>
              <a:endCxn id="64" idx="1"/>
            </p:cNvCxnSpPr>
            <p:nvPr/>
          </p:nvCxnSpPr>
          <p:spPr bwMode="auto">
            <a:xfrm>
              <a:off x="6629400" y="2209800"/>
              <a:ext cx="762000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2" name="Straight Arrow Connector 81"/>
            <p:cNvCxnSpPr>
              <a:stCxn id="62" idx="3"/>
              <a:endCxn id="64" idx="1"/>
            </p:cNvCxnSpPr>
            <p:nvPr/>
          </p:nvCxnSpPr>
          <p:spPr bwMode="auto">
            <a:xfrm flipV="1">
              <a:off x="6629400" y="2362200"/>
              <a:ext cx="762000" cy="609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3" name="Straight Arrow Connector 82"/>
            <p:cNvCxnSpPr>
              <a:stCxn id="62" idx="3"/>
              <a:endCxn id="65" idx="1"/>
            </p:cNvCxnSpPr>
            <p:nvPr/>
          </p:nvCxnSpPr>
          <p:spPr bwMode="auto">
            <a:xfrm>
              <a:off x="6629400" y="2971800"/>
              <a:ext cx="762000" cy="762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4" name="Straight Arrow Connector 83"/>
            <p:cNvCxnSpPr>
              <a:stCxn id="61" idx="3"/>
              <a:endCxn id="65" idx="1"/>
            </p:cNvCxnSpPr>
            <p:nvPr/>
          </p:nvCxnSpPr>
          <p:spPr bwMode="auto">
            <a:xfrm>
              <a:off x="6629400" y="2209800"/>
              <a:ext cx="762000" cy="1524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5" name="Straight Arrow Connector 84"/>
            <p:cNvCxnSpPr>
              <a:stCxn id="63" idx="3"/>
              <a:endCxn id="64" idx="1"/>
            </p:cNvCxnSpPr>
            <p:nvPr/>
          </p:nvCxnSpPr>
          <p:spPr bwMode="auto">
            <a:xfrm flipV="1">
              <a:off x="6629400" y="2362200"/>
              <a:ext cx="762000" cy="1524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6" name="Straight Arrow Connector 85"/>
            <p:cNvCxnSpPr>
              <a:stCxn id="63" idx="3"/>
              <a:endCxn id="65" idx="1"/>
            </p:cNvCxnSpPr>
            <p:nvPr/>
          </p:nvCxnSpPr>
          <p:spPr bwMode="auto">
            <a:xfrm flipV="1">
              <a:off x="6629400" y="3733800"/>
              <a:ext cx="762000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7" name="Rectangle 86"/>
            <p:cNvSpPr/>
            <p:nvPr/>
          </p:nvSpPr>
          <p:spPr bwMode="auto">
            <a:xfrm>
              <a:off x="8382000" y="2895600"/>
              <a:ext cx="304800" cy="3048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scene3d>
              <a:camera prst="orthographicFront">
                <a:rot lat="0" lon="0" rev="2700000"/>
              </a:camera>
              <a:lightRig rig="threePt" dir="t"/>
            </a:scene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indent="-533400"/>
              <a:endParaRPr lang="en-US" dirty="0">
                <a:latin typeface="Arial" charset="0"/>
              </a:endParaRPr>
            </a:p>
          </p:txBody>
        </p:sp>
        <p:cxnSp>
          <p:nvCxnSpPr>
            <p:cNvPr id="88" name="Straight Arrow Connector 87"/>
            <p:cNvCxnSpPr>
              <a:stCxn id="64" idx="3"/>
            </p:cNvCxnSpPr>
            <p:nvPr/>
          </p:nvCxnSpPr>
          <p:spPr bwMode="auto">
            <a:xfrm>
              <a:off x="7848600" y="2362200"/>
              <a:ext cx="457200" cy="685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9" name="Straight Arrow Connector 88"/>
            <p:cNvCxnSpPr>
              <a:stCxn id="65" idx="3"/>
            </p:cNvCxnSpPr>
            <p:nvPr/>
          </p:nvCxnSpPr>
          <p:spPr bwMode="auto">
            <a:xfrm flipV="1">
              <a:off x="7848600" y="3048000"/>
              <a:ext cx="457200" cy="685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91" name="Straight Arrow Connector 90"/>
          <p:cNvCxnSpPr/>
          <p:nvPr/>
        </p:nvCxnSpPr>
        <p:spPr bwMode="auto">
          <a:xfrm flipV="1">
            <a:off x="6716486" y="3810000"/>
            <a:ext cx="7620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" name="Group 1"/>
          <p:cNvGrpSpPr/>
          <p:nvPr/>
        </p:nvGrpSpPr>
        <p:grpSpPr>
          <a:xfrm>
            <a:off x="838200" y="2438400"/>
            <a:ext cx="7543800" cy="1582057"/>
            <a:chOff x="838200" y="2438400"/>
            <a:chExt cx="7543800" cy="1582057"/>
          </a:xfrm>
        </p:grpSpPr>
        <p:cxnSp>
          <p:nvCxnSpPr>
            <p:cNvPr id="45" name="Straight Arrow Connector 44"/>
            <p:cNvCxnSpPr/>
            <p:nvPr/>
          </p:nvCxnSpPr>
          <p:spPr bwMode="auto">
            <a:xfrm>
              <a:off x="838200" y="3276600"/>
              <a:ext cx="38100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6" name="Straight Arrow Connector 45"/>
            <p:cNvCxnSpPr/>
            <p:nvPr/>
          </p:nvCxnSpPr>
          <p:spPr bwMode="auto">
            <a:xfrm>
              <a:off x="1676400" y="3265714"/>
              <a:ext cx="38100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flipV="1">
              <a:off x="2514600" y="2514600"/>
              <a:ext cx="457200" cy="7620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8" name="Straight Arrow Connector 47"/>
            <p:cNvCxnSpPr/>
            <p:nvPr/>
          </p:nvCxnSpPr>
          <p:spPr bwMode="auto">
            <a:xfrm>
              <a:off x="3429000" y="2525486"/>
              <a:ext cx="685800" cy="7620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9" name="Straight Arrow Connector 48"/>
            <p:cNvCxnSpPr/>
            <p:nvPr/>
          </p:nvCxnSpPr>
          <p:spPr bwMode="auto">
            <a:xfrm flipV="1">
              <a:off x="4572000" y="2525486"/>
              <a:ext cx="457200" cy="7620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0" name="Straight Arrow Connector 49"/>
            <p:cNvCxnSpPr/>
            <p:nvPr/>
          </p:nvCxnSpPr>
          <p:spPr bwMode="auto">
            <a:xfrm>
              <a:off x="5486400" y="2541814"/>
              <a:ext cx="762000" cy="14478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0" name="Straight Arrow Connector 89"/>
            <p:cNvCxnSpPr/>
            <p:nvPr/>
          </p:nvCxnSpPr>
          <p:spPr bwMode="auto">
            <a:xfrm flipV="1">
              <a:off x="6705600" y="2496457"/>
              <a:ext cx="762000" cy="15240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2" name="Straight Arrow Connector 91"/>
            <p:cNvCxnSpPr/>
            <p:nvPr/>
          </p:nvCxnSpPr>
          <p:spPr bwMode="auto">
            <a:xfrm flipV="1">
              <a:off x="6738258" y="3817257"/>
              <a:ext cx="762000" cy="1524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3" name="Straight Arrow Connector 92"/>
            <p:cNvCxnSpPr/>
            <p:nvPr/>
          </p:nvCxnSpPr>
          <p:spPr bwMode="auto">
            <a:xfrm>
              <a:off x="7924800" y="2438400"/>
              <a:ext cx="457200" cy="6858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4" name="Straight Arrow Connector 93"/>
            <p:cNvCxnSpPr/>
            <p:nvPr/>
          </p:nvCxnSpPr>
          <p:spPr bwMode="auto">
            <a:xfrm flipV="1">
              <a:off x="7924800" y="3124200"/>
              <a:ext cx="457200" cy="6858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312 - 21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6460B8-1D41-4CE6-8004-E232C9096452}" type="slidenum">
              <a:rPr lang="en-US" smtClean="0">
                <a:latin typeface="Arial" pitchFamily="34" charset="0"/>
              </a:rPr>
              <a:pPr/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709612"/>
          </a:xfrm>
          <a:noFill/>
        </p:spPr>
        <p:txBody>
          <a:bodyPr/>
          <a:lstStyle/>
          <a:p>
            <a:pPr eaLnBrk="1" hangingPunct="1"/>
            <a:r>
              <a:rPr lang="en-US" sz="3600" smtClean="0"/>
              <a:t>Expediting/Crashing</a:t>
            </a: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609600" y="990600"/>
            <a:ext cx="7924800" cy="539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4950" indent="-234950"/>
            <a:r>
              <a:rPr lang="en-US" sz="2800" u="sng">
                <a:solidFill>
                  <a:schemeClr val="tx2"/>
                </a:solidFill>
              </a:rPr>
              <a:t>CPM – Critical Path Method</a:t>
            </a:r>
            <a:endParaRPr lang="en-US" sz="2800" u="sng"/>
          </a:p>
          <a:p>
            <a:pPr marL="234950" indent="-234950">
              <a:buFontTx/>
              <a:buChar char="•"/>
            </a:pPr>
            <a:r>
              <a:rPr lang="en-US"/>
              <a:t>Can normal task times be reduced?</a:t>
            </a:r>
          </a:p>
          <a:p>
            <a:pPr marL="692150" lvl="1" indent="-234950"/>
            <a:endParaRPr lang="en-US" sz="2000"/>
          </a:p>
          <a:p>
            <a:pPr marL="234950" indent="-234950">
              <a:buFontTx/>
              <a:buChar char="•"/>
            </a:pPr>
            <a:r>
              <a:rPr lang="en-US"/>
              <a:t>Is there an increase in direct costs?</a:t>
            </a:r>
          </a:p>
          <a:p>
            <a:pPr marL="692150" lvl="1" indent="-234950">
              <a:buFontTx/>
              <a:buChar char="•"/>
            </a:pPr>
            <a:r>
              <a:rPr lang="en-US" sz="2000"/>
              <a:t>Additional manpower</a:t>
            </a:r>
          </a:p>
          <a:p>
            <a:pPr marL="692150" lvl="1" indent="-234950">
              <a:buFontTx/>
              <a:buChar char="•"/>
            </a:pPr>
            <a:r>
              <a:rPr lang="en-US" sz="2000"/>
              <a:t>Additional machines</a:t>
            </a:r>
          </a:p>
          <a:p>
            <a:pPr marL="692150" lvl="1" indent="-234950">
              <a:buFontTx/>
              <a:buChar char="•"/>
            </a:pPr>
            <a:r>
              <a:rPr lang="en-US" sz="2000"/>
              <a:t>Overtime, etc…</a:t>
            </a:r>
          </a:p>
          <a:p>
            <a:pPr marL="234950" indent="-234950">
              <a:buFontTx/>
              <a:buChar char="•"/>
            </a:pPr>
            <a:endParaRPr lang="en-US"/>
          </a:p>
          <a:p>
            <a:pPr marL="234950" indent="-234950">
              <a:buFontTx/>
              <a:buChar char="•"/>
            </a:pPr>
            <a:r>
              <a:rPr lang="en-US"/>
              <a:t>Can there be a reduction in indirect costs?</a:t>
            </a:r>
          </a:p>
          <a:p>
            <a:pPr marL="692150" lvl="1" indent="-234950">
              <a:buFontTx/>
              <a:buChar char="•"/>
            </a:pPr>
            <a:r>
              <a:rPr lang="en-US" sz="2000"/>
              <a:t>Less overhead costs</a:t>
            </a:r>
          </a:p>
          <a:p>
            <a:pPr marL="692150" lvl="1" indent="-234950">
              <a:buFontTx/>
              <a:buChar char="•"/>
            </a:pPr>
            <a:r>
              <a:rPr lang="en-US" sz="2000"/>
              <a:t>Less daily rental charges</a:t>
            </a:r>
          </a:p>
          <a:p>
            <a:pPr marL="692150" lvl="1" indent="-234950">
              <a:buFontTx/>
              <a:buChar char="•"/>
            </a:pPr>
            <a:r>
              <a:rPr lang="en-US" sz="2000"/>
              <a:t>Bonus for early completion</a:t>
            </a:r>
          </a:p>
          <a:p>
            <a:pPr marL="692150" lvl="1" indent="-234950">
              <a:buFontTx/>
              <a:buChar char="•"/>
            </a:pPr>
            <a:r>
              <a:rPr lang="en-US" sz="2000"/>
              <a:t>Avoid penalties for running late</a:t>
            </a:r>
          </a:p>
          <a:p>
            <a:pPr marL="692150" lvl="1" indent="-234950">
              <a:buFontTx/>
              <a:buChar char="•"/>
            </a:pPr>
            <a:r>
              <a:rPr lang="en-US" sz="2000"/>
              <a:t>Avoid cost of late startup</a:t>
            </a:r>
          </a:p>
          <a:p>
            <a:pPr marL="692150" lvl="1" indent="-234950">
              <a:buFontTx/>
              <a:buChar char="•"/>
            </a:pPr>
            <a:endParaRPr lang="en-US" sz="2000"/>
          </a:p>
          <a:p>
            <a:pPr marL="234950" indent="-234950">
              <a:buFontTx/>
              <a:buChar char="•"/>
            </a:pPr>
            <a:r>
              <a:rPr lang="en-US"/>
              <a:t>CPM addresses these cost trade-offs.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312 - 21</a:t>
            </a:r>
          </a:p>
        </p:txBody>
      </p:sp>
      <p:sp>
        <p:nvSpPr>
          <p:cNvPr id="10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FBE515-E3EE-4133-A9B3-BC7B77709D20}" type="slidenum">
              <a:rPr lang="en-US" smtClean="0">
                <a:latin typeface="Arial" pitchFamily="34" charset="0"/>
              </a:rPr>
              <a:pPr/>
              <a:t>22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938212"/>
          </a:xfrm>
          <a:noFill/>
        </p:spPr>
        <p:txBody>
          <a:bodyPr/>
          <a:lstStyle/>
          <a:p>
            <a:pPr eaLnBrk="1" hangingPunct="1"/>
            <a:r>
              <a:rPr lang="en-US" sz="3600" smtClean="0"/>
              <a:t>CPM – Critical Path Method</a:t>
            </a:r>
          </a:p>
        </p:txBody>
      </p:sp>
      <p:sp>
        <p:nvSpPr>
          <p:cNvPr id="1030" name="Text Box 3"/>
          <p:cNvSpPr txBox="1">
            <a:spLocks noChangeArrowheads="1"/>
          </p:cNvSpPr>
          <p:nvPr/>
        </p:nvSpPr>
        <p:spPr bwMode="auto">
          <a:xfrm>
            <a:off x="685800" y="10668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Example: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371600" y="1676400"/>
          <a:ext cx="7010400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4" imgW="4191361" imgH="1629137" progId="Excel.Sheet.8">
                  <p:embed/>
                </p:oleObj>
              </mc:Choice>
              <mc:Fallback>
                <p:oleObj name="Worksheet" r:id="rId4" imgW="4191361" imgH="1629137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76400"/>
                        <a:ext cx="7010400" cy="272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5"/>
          <p:cNvSpPr txBox="1">
            <a:spLocks noChangeArrowheads="1"/>
          </p:cNvSpPr>
          <p:nvPr/>
        </p:nvSpPr>
        <p:spPr bwMode="auto">
          <a:xfrm>
            <a:off x="1295400" y="4414838"/>
            <a:ext cx="2952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Overhead cost  = $5/day</a:t>
            </a:r>
          </a:p>
        </p:txBody>
      </p:sp>
      <p:sp>
        <p:nvSpPr>
          <p:cNvPr id="1032" name="Text Box 6"/>
          <p:cNvSpPr txBox="1">
            <a:spLocks noChangeArrowheads="1"/>
          </p:cNvSpPr>
          <p:nvPr/>
        </p:nvSpPr>
        <p:spPr bwMode="auto">
          <a:xfrm>
            <a:off x="685800" y="49530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Step 1. Draw the precedence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312 - 21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42B3A2-4B45-4199-8C05-6942EFB35EA1}" type="slidenum">
              <a:rPr lang="en-US" smtClean="0">
                <a:latin typeface="Arial" pitchFamily="34" charset="0"/>
              </a:rPr>
              <a:pPr/>
              <a:t>23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938212"/>
          </a:xfrm>
        </p:spPr>
        <p:txBody>
          <a:bodyPr/>
          <a:lstStyle/>
          <a:p>
            <a:pPr eaLnBrk="1" hangingPunct="1"/>
            <a:r>
              <a:rPr lang="en-US" sz="3600" smtClean="0"/>
              <a:t>CPM – Critical Path Method</a:t>
            </a:r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457200" y="3733800"/>
            <a:ext cx="411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sng"/>
              <a:t>Enumerative Approach:</a:t>
            </a:r>
          </a:p>
        </p:txBody>
      </p:sp>
      <p:sp>
        <p:nvSpPr>
          <p:cNvPr id="24582" name="Text Box 49"/>
          <p:cNvSpPr txBox="1">
            <a:spLocks noChangeArrowheads="1"/>
          </p:cNvSpPr>
          <p:nvPr/>
        </p:nvSpPr>
        <p:spPr bwMode="auto">
          <a:xfrm>
            <a:off x="228600" y="4495800"/>
            <a:ext cx="8686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Reduce job H by 1 day: Total cost improves by ________________</a:t>
            </a:r>
          </a:p>
          <a:p>
            <a:endParaRPr lang="en-US" sz="2200"/>
          </a:p>
          <a:p>
            <a:r>
              <a:rPr lang="en-US" sz="2200"/>
              <a:t>Reduce job A by 2 days: Total cost improves by ________________</a:t>
            </a:r>
          </a:p>
          <a:p>
            <a:endParaRPr lang="en-US" sz="2200"/>
          </a:p>
        </p:txBody>
      </p:sp>
      <p:sp>
        <p:nvSpPr>
          <p:cNvPr id="24583" name="Text Box 50"/>
          <p:cNvSpPr txBox="1">
            <a:spLocks noChangeArrowheads="1"/>
          </p:cNvSpPr>
          <p:nvPr/>
        </p:nvSpPr>
        <p:spPr bwMode="auto">
          <a:xfrm>
            <a:off x="457200" y="10668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sng"/>
              <a:t>Precedence diagram &amp; critical path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295400" y="1905000"/>
            <a:ext cx="4953000" cy="1600200"/>
            <a:chOff x="1295400" y="4267200"/>
            <a:chExt cx="4953000" cy="1600200"/>
          </a:xfrm>
        </p:grpSpPr>
        <p:sp>
          <p:nvSpPr>
            <p:cNvPr id="33" name="Rectangle 32"/>
            <p:cNvSpPr/>
            <p:nvPr/>
          </p:nvSpPr>
          <p:spPr bwMode="auto">
            <a:xfrm>
              <a:off x="1295400" y="43434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</a:t>
              </a: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352800" y="4267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286000" y="5410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</a:t>
              </a: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1371600" y="5410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charset="0"/>
                </a:rPr>
                <a:t>B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3505200" y="53340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4419600" y="4267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</a:t>
              </a: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4572000" y="53340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G</a:t>
              </a: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5791200" y="48006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H</a:t>
              </a:r>
            </a:p>
          </p:txBody>
        </p:sp>
        <p:cxnSp>
          <p:nvCxnSpPr>
            <p:cNvPr id="41" name="Straight Arrow Connector 40"/>
            <p:cNvCxnSpPr>
              <a:stCxn id="38" idx="3"/>
              <a:endCxn id="40" idx="1"/>
            </p:cNvCxnSpPr>
            <p:nvPr/>
          </p:nvCxnSpPr>
          <p:spPr bwMode="auto">
            <a:xfrm>
              <a:off x="4876800" y="4495800"/>
              <a:ext cx="914400" cy="533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Arrow Connector 41"/>
            <p:cNvCxnSpPr>
              <a:stCxn id="39" idx="3"/>
              <a:endCxn id="40" idx="1"/>
            </p:cNvCxnSpPr>
            <p:nvPr/>
          </p:nvCxnSpPr>
          <p:spPr bwMode="auto">
            <a:xfrm flipV="1">
              <a:off x="5029200" y="5029200"/>
              <a:ext cx="762000" cy="533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3" name="Straight Arrow Connector 42"/>
            <p:cNvCxnSpPr>
              <a:stCxn id="34" idx="3"/>
              <a:endCxn id="38" idx="1"/>
            </p:cNvCxnSpPr>
            <p:nvPr/>
          </p:nvCxnSpPr>
          <p:spPr bwMode="auto">
            <a:xfrm>
              <a:off x="3810000" y="4495800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" name="Straight Arrow Connector 43"/>
            <p:cNvCxnSpPr>
              <a:stCxn id="37" idx="3"/>
              <a:endCxn id="39" idx="1"/>
            </p:cNvCxnSpPr>
            <p:nvPr/>
          </p:nvCxnSpPr>
          <p:spPr bwMode="auto">
            <a:xfrm>
              <a:off x="3962400" y="5562600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Straight Arrow Connector 44"/>
            <p:cNvCxnSpPr>
              <a:endCxn id="34" idx="1"/>
            </p:cNvCxnSpPr>
            <p:nvPr/>
          </p:nvCxnSpPr>
          <p:spPr bwMode="auto">
            <a:xfrm flipV="1">
              <a:off x="1752600" y="4495800"/>
              <a:ext cx="1600200" cy="76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6" name="Straight Arrow Connector 45"/>
            <p:cNvCxnSpPr>
              <a:stCxn id="36" idx="3"/>
              <a:endCxn id="35" idx="1"/>
            </p:cNvCxnSpPr>
            <p:nvPr/>
          </p:nvCxnSpPr>
          <p:spPr bwMode="auto">
            <a:xfrm>
              <a:off x="1828800" y="5638800"/>
              <a:ext cx="4572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5" idx="3"/>
              <a:endCxn id="37" idx="1"/>
            </p:cNvCxnSpPr>
            <p:nvPr/>
          </p:nvCxnSpPr>
          <p:spPr bwMode="auto">
            <a:xfrm flipV="1">
              <a:off x="2743200" y="5562600"/>
              <a:ext cx="762000" cy="76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8" name="Straight Arrow Connector 47"/>
            <p:cNvCxnSpPr>
              <a:stCxn id="33" idx="3"/>
              <a:endCxn id="37" idx="1"/>
            </p:cNvCxnSpPr>
            <p:nvPr/>
          </p:nvCxnSpPr>
          <p:spPr bwMode="auto">
            <a:xfrm>
              <a:off x="1752600" y="4572000"/>
              <a:ext cx="1752600" cy="990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9" name="Straight Arrow Connector 48"/>
            <p:cNvCxnSpPr>
              <a:stCxn id="35" idx="3"/>
              <a:endCxn id="34" idx="1"/>
            </p:cNvCxnSpPr>
            <p:nvPr/>
          </p:nvCxnSpPr>
          <p:spPr bwMode="auto">
            <a:xfrm flipV="1">
              <a:off x="2743200" y="4495800"/>
              <a:ext cx="609600" cy="1143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312 - 21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482AB7-7B6E-444D-B5F4-74202B2E91EB}" type="slidenum">
              <a:rPr lang="en-US" smtClean="0">
                <a:latin typeface="Arial" pitchFamily="34" charset="0"/>
              </a:rPr>
              <a:pPr/>
              <a:t>24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938212"/>
          </a:xfrm>
        </p:spPr>
        <p:txBody>
          <a:bodyPr/>
          <a:lstStyle/>
          <a:p>
            <a:pPr eaLnBrk="1" hangingPunct="1"/>
            <a:r>
              <a:rPr lang="en-US" sz="3600" smtClean="0"/>
              <a:t>CPM – Critical Path Method (cont.)</a:t>
            </a:r>
          </a:p>
        </p:txBody>
      </p:sp>
      <p:sp>
        <p:nvSpPr>
          <p:cNvPr id="25605" name="Text Box 49"/>
          <p:cNvSpPr txBox="1">
            <a:spLocks noChangeArrowheads="1"/>
          </p:cNvSpPr>
          <p:nvPr/>
        </p:nvSpPr>
        <p:spPr bwMode="auto">
          <a:xfrm>
            <a:off x="228600" y="3733800"/>
            <a:ext cx="8686800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/>
              <a:t>Reduce job A by an additional day and job B by 1 day?: </a:t>
            </a:r>
          </a:p>
          <a:p>
            <a:pPr>
              <a:lnSpc>
                <a:spcPct val="160000"/>
              </a:lnSpc>
            </a:pPr>
            <a:r>
              <a:rPr lang="en-US" sz="2200"/>
              <a:t>		Total cost improves by ________________</a:t>
            </a:r>
          </a:p>
          <a:p>
            <a:endParaRPr lang="en-US" sz="2200"/>
          </a:p>
          <a:p>
            <a:r>
              <a:rPr lang="en-US" sz="2200"/>
              <a:t>Reduce job A by an additional day and job C by 1 day?: </a:t>
            </a:r>
          </a:p>
          <a:p>
            <a:pPr>
              <a:lnSpc>
                <a:spcPct val="150000"/>
              </a:lnSpc>
            </a:pPr>
            <a:r>
              <a:rPr lang="en-US" sz="2200"/>
              <a:t>			Total cost improves by ________________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737391" y="1508781"/>
            <a:ext cx="4953000" cy="1600200"/>
            <a:chOff x="1295400" y="4267200"/>
            <a:chExt cx="4953000" cy="16002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1295400" y="43434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3352800" y="4267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286000" y="5410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</a:t>
              </a: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1371600" y="5410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charset="0"/>
                </a:rPr>
                <a:t>B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05200" y="53340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</a:t>
              </a: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4419600" y="4267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</a:t>
              </a: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572000" y="53340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G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5791200" y="48006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H</a:t>
              </a:r>
            </a:p>
          </p:txBody>
        </p:sp>
        <p:cxnSp>
          <p:nvCxnSpPr>
            <p:cNvPr id="39" name="Straight Arrow Connector 38"/>
            <p:cNvCxnSpPr>
              <a:stCxn id="36" idx="3"/>
              <a:endCxn id="38" idx="1"/>
            </p:cNvCxnSpPr>
            <p:nvPr/>
          </p:nvCxnSpPr>
          <p:spPr bwMode="auto">
            <a:xfrm>
              <a:off x="4876800" y="4495800"/>
              <a:ext cx="914400" cy="533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0" name="Straight Arrow Connector 39"/>
            <p:cNvCxnSpPr>
              <a:stCxn id="37" idx="3"/>
              <a:endCxn id="38" idx="1"/>
            </p:cNvCxnSpPr>
            <p:nvPr/>
          </p:nvCxnSpPr>
          <p:spPr bwMode="auto">
            <a:xfrm flipV="1">
              <a:off x="5029200" y="5029200"/>
              <a:ext cx="762000" cy="533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Arrow Connector 40"/>
            <p:cNvCxnSpPr>
              <a:stCxn id="32" idx="3"/>
              <a:endCxn id="36" idx="1"/>
            </p:cNvCxnSpPr>
            <p:nvPr/>
          </p:nvCxnSpPr>
          <p:spPr bwMode="auto">
            <a:xfrm>
              <a:off x="3810000" y="4495800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Arrow Connector 41"/>
            <p:cNvCxnSpPr>
              <a:stCxn id="35" idx="3"/>
              <a:endCxn id="37" idx="1"/>
            </p:cNvCxnSpPr>
            <p:nvPr/>
          </p:nvCxnSpPr>
          <p:spPr bwMode="auto">
            <a:xfrm>
              <a:off x="3962400" y="5562600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3" name="Straight Arrow Connector 42"/>
            <p:cNvCxnSpPr>
              <a:endCxn id="32" idx="1"/>
            </p:cNvCxnSpPr>
            <p:nvPr/>
          </p:nvCxnSpPr>
          <p:spPr bwMode="auto">
            <a:xfrm flipV="1">
              <a:off x="1752600" y="4495800"/>
              <a:ext cx="1600200" cy="76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" name="Straight Arrow Connector 43"/>
            <p:cNvCxnSpPr>
              <a:stCxn id="34" idx="3"/>
              <a:endCxn id="33" idx="1"/>
            </p:cNvCxnSpPr>
            <p:nvPr/>
          </p:nvCxnSpPr>
          <p:spPr bwMode="auto">
            <a:xfrm>
              <a:off x="1828800" y="5638800"/>
              <a:ext cx="4572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Straight Arrow Connector 44"/>
            <p:cNvCxnSpPr>
              <a:stCxn id="33" idx="3"/>
              <a:endCxn id="35" idx="1"/>
            </p:cNvCxnSpPr>
            <p:nvPr/>
          </p:nvCxnSpPr>
          <p:spPr bwMode="auto">
            <a:xfrm flipV="1">
              <a:off x="2743200" y="5562600"/>
              <a:ext cx="762000" cy="76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6" name="Straight Arrow Connector 45"/>
            <p:cNvCxnSpPr>
              <a:stCxn id="31" idx="3"/>
              <a:endCxn id="35" idx="1"/>
            </p:cNvCxnSpPr>
            <p:nvPr/>
          </p:nvCxnSpPr>
          <p:spPr bwMode="auto">
            <a:xfrm>
              <a:off x="1752600" y="4572000"/>
              <a:ext cx="1752600" cy="990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3" idx="3"/>
              <a:endCxn id="32" idx="1"/>
            </p:cNvCxnSpPr>
            <p:nvPr/>
          </p:nvCxnSpPr>
          <p:spPr bwMode="auto">
            <a:xfrm flipV="1">
              <a:off x="2743200" y="4495800"/>
              <a:ext cx="609600" cy="1143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312 - 21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0F7789-9D25-4743-A8D4-77587020B939}" type="slidenum">
              <a:rPr lang="en-US" smtClean="0">
                <a:latin typeface="Arial" pitchFamily="34" charset="0"/>
              </a:rPr>
              <a:pPr/>
              <a:t>25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4788"/>
            <a:ext cx="7772400" cy="938212"/>
          </a:xfrm>
        </p:spPr>
        <p:txBody>
          <a:bodyPr/>
          <a:lstStyle/>
          <a:p>
            <a:pPr eaLnBrk="1" hangingPunct="1"/>
            <a:r>
              <a:rPr lang="en-US" sz="3600" smtClean="0"/>
              <a:t>CPM – Critical Path Method (cont.)</a:t>
            </a:r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609600" y="3429000"/>
            <a:ext cx="8382000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200"/>
              <a:t>Evaluate combinations of reducing path 3-4-6 and 3-5-6 by one day.</a:t>
            </a:r>
          </a:p>
          <a:p>
            <a:pPr>
              <a:spcBef>
                <a:spcPct val="30000"/>
              </a:spcBef>
            </a:pPr>
            <a:endParaRPr lang="en-US" sz="2200"/>
          </a:p>
          <a:p>
            <a:pPr>
              <a:spcBef>
                <a:spcPct val="30000"/>
              </a:spcBef>
            </a:pPr>
            <a:endParaRPr lang="en-US" sz="2200"/>
          </a:p>
          <a:p>
            <a:pPr>
              <a:spcBef>
                <a:spcPct val="30000"/>
              </a:spcBef>
            </a:pPr>
            <a:endParaRPr lang="en-US" sz="2200"/>
          </a:p>
          <a:p>
            <a:pPr>
              <a:spcBef>
                <a:spcPct val="30000"/>
              </a:spcBef>
            </a:pPr>
            <a:endParaRPr lang="en-US" sz="2200"/>
          </a:p>
          <a:p>
            <a:pPr>
              <a:spcBef>
                <a:spcPct val="30000"/>
              </a:spcBef>
            </a:pPr>
            <a:r>
              <a:rPr lang="en-US" sz="2200"/>
              <a:t>Overall improvement = ______________________________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737391" y="1417342"/>
            <a:ext cx="4953000" cy="1600200"/>
            <a:chOff x="1295400" y="4267200"/>
            <a:chExt cx="4953000" cy="16002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1295400" y="43434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3352800" y="4267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286000" y="5410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</a:t>
              </a: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1371600" y="5410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charset="0"/>
                </a:rPr>
                <a:t>B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05200" y="53340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</a:t>
              </a: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4419600" y="42672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F</a:t>
              </a: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572000" y="53340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G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5791200" y="4800600"/>
              <a:ext cx="457200" cy="457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533400" marR="0" indent="-53340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H</a:t>
              </a:r>
            </a:p>
          </p:txBody>
        </p:sp>
        <p:cxnSp>
          <p:nvCxnSpPr>
            <p:cNvPr id="39" name="Straight Arrow Connector 38"/>
            <p:cNvCxnSpPr>
              <a:stCxn id="36" idx="3"/>
              <a:endCxn id="38" idx="1"/>
            </p:cNvCxnSpPr>
            <p:nvPr/>
          </p:nvCxnSpPr>
          <p:spPr bwMode="auto">
            <a:xfrm>
              <a:off x="4876800" y="4495800"/>
              <a:ext cx="914400" cy="533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0" name="Straight Arrow Connector 39"/>
            <p:cNvCxnSpPr>
              <a:stCxn id="37" idx="3"/>
              <a:endCxn id="38" idx="1"/>
            </p:cNvCxnSpPr>
            <p:nvPr/>
          </p:nvCxnSpPr>
          <p:spPr bwMode="auto">
            <a:xfrm flipV="1">
              <a:off x="5029200" y="5029200"/>
              <a:ext cx="762000" cy="533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Arrow Connector 40"/>
            <p:cNvCxnSpPr>
              <a:stCxn id="32" idx="3"/>
              <a:endCxn id="36" idx="1"/>
            </p:cNvCxnSpPr>
            <p:nvPr/>
          </p:nvCxnSpPr>
          <p:spPr bwMode="auto">
            <a:xfrm>
              <a:off x="3810000" y="4495800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Arrow Connector 41"/>
            <p:cNvCxnSpPr>
              <a:stCxn id="35" idx="3"/>
              <a:endCxn id="37" idx="1"/>
            </p:cNvCxnSpPr>
            <p:nvPr/>
          </p:nvCxnSpPr>
          <p:spPr bwMode="auto">
            <a:xfrm>
              <a:off x="3962400" y="5562600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3" name="Straight Arrow Connector 42"/>
            <p:cNvCxnSpPr>
              <a:endCxn id="32" idx="1"/>
            </p:cNvCxnSpPr>
            <p:nvPr/>
          </p:nvCxnSpPr>
          <p:spPr bwMode="auto">
            <a:xfrm flipV="1">
              <a:off x="1752600" y="4495800"/>
              <a:ext cx="1600200" cy="76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" name="Straight Arrow Connector 43"/>
            <p:cNvCxnSpPr>
              <a:stCxn id="34" idx="3"/>
              <a:endCxn id="33" idx="1"/>
            </p:cNvCxnSpPr>
            <p:nvPr/>
          </p:nvCxnSpPr>
          <p:spPr bwMode="auto">
            <a:xfrm>
              <a:off x="1828800" y="5638800"/>
              <a:ext cx="4572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Straight Arrow Connector 44"/>
            <p:cNvCxnSpPr>
              <a:stCxn id="33" idx="3"/>
              <a:endCxn id="35" idx="1"/>
            </p:cNvCxnSpPr>
            <p:nvPr/>
          </p:nvCxnSpPr>
          <p:spPr bwMode="auto">
            <a:xfrm flipV="1">
              <a:off x="2743200" y="5562600"/>
              <a:ext cx="762000" cy="76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6" name="Straight Arrow Connector 45"/>
            <p:cNvCxnSpPr>
              <a:stCxn id="31" idx="3"/>
              <a:endCxn id="35" idx="1"/>
            </p:cNvCxnSpPr>
            <p:nvPr/>
          </p:nvCxnSpPr>
          <p:spPr bwMode="auto">
            <a:xfrm>
              <a:off x="1752600" y="4572000"/>
              <a:ext cx="1752600" cy="990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>
              <a:stCxn id="33" idx="3"/>
              <a:endCxn id="32" idx="1"/>
            </p:cNvCxnSpPr>
            <p:nvPr/>
          </p:nvCxnSpPr>
          <p:spPr bwMode="auto">
            <a:xfrm flipV="1">
              <a:off x="2743200" y="4495800"/>
              <a:ext cx="609600" cy="1143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F3C8D5-08B3-45F9-8CFC-38929E1ED60B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563" y="168275"/>
            <a:ext cx="8686800" cy="974725"/>
          </a:xfrm>
          <a:noFill/>
        </p:spPr>
        <p:txBody>
          <a:bodyPr/>
          <a:lstStyle/>
          <a:p>
            <a:pPr marL="1597025" indent="-1597025" algn="l" eaLnBrk="1" hangingPunct="1"/>
            <a:r>
              <a:rPr lang="en-US" sz="3600" smtClean="0"/>
              <a:t>Project scope: Terms and definitions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0925"/>
            <a:ext cx="8229600" cy="5121275"/>
          </a:xfrm>
        </p:spPr>
        <p:txBody>
          <a:bodyPr/>
          <a:lstStyle/>
          <a:p>
            <a:pPr eaLnBrk="1" hangingPunct="1"/>
            <a:r>
              <a:rPr lang="en-US" sz="2800" smtClean="0"/>
              <a:t>Scope Statements</a:t>
            </a:r>
          </a:p>
          <a:p>
            <a:pPr lvl="1" eaLnBrk="1" hangingPunct="1"/>
            <a:r>
              <a:rPr lang="en-US" sz="2600" smtClean="0"/>
              <a:t>Also called statements of work (SOW)</a:t>
            </a:r>
          </a:p>
          <a:p>
            <a:pPr eaLnBrk="1" hangingPunct="1"/>
            <a:r>
              <a:rPr lang="en-US" sz="2800" smtClean="0"/>
              <a:t>Project Charter</a:t>
            </a:r>
          </a:p>
          <a:p>
            <a:pPr lvl="1" eaLnBrk="1" hangingPunct="1"/>
            <a:r>
              <a:rPr lang="en-US" sz="2600" smtClean="0"/>
              <a:t>Can contain an expanded version of scope statement</a:t>
            </a:r>
          </a:p>
          <a:p>
            <a:pPr lvl="1" eaLnBrk="1" hangingPunct="1"/>
            <a:r>
              <a:rPr lang="en-US" sz="2600" smtClean="0"/>
              <a:t>A document authorizing the project manager to initiate and lead the project.</a:t>
            </a:r>
          </a:p>
          <a:p>
            <a:pPr eaLnBrk="1" hangingPunct="1"/>
            <a:r>
              <a:rPr lang="en-US" sz="2800" smtClean="0"/>
              <a:t>Scope Creep</a:t>
            </a:r>
          </a:p>
          <a:p>
            <a:pPr lvl="1" eaLnBrk="1" hangingPunct="1"/>
            <a:r>
              <a:rPr lang="en-US" sz="2600" smtClean="0"/>
              <a:t>The tendency for the project scope to expand over time due to changing requirements, specifications, and priorities.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D408BE-D524-46A3-B645-C80B315B24A3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92163"/>
          </a:xfrm>
          <a:noFill/>
        </p:spPr>
        <p:txBody>
          <a:bodyPr/>
          <a:lstStyle/>
          <a:p>
            <a:pPr marL="1597025" indent="-1597025" algn="l" eaLnBrk="1" hangingPunct="1"/>
            <a:r>
              <a:rPr lang="en-US" sz="3600" smtClean="0"/>
              <a:t>Step 2: Establish project priorities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03838"/>
          </a:xfrm>
        </p:spPr>
        <p:txBody>
          <a:bodyPr/>
          <a:lstStyle/>
          <a:p>
            <a:pPr eaLnBrk="1" hangingPunct="1"/>
            <a:r>
              <a:rPr lang="en-US" sz="2800" smtClean="0"/>
              <a:t>Causes of Project Trade-offs</a:t>
            </a:r>
          </a:p>
          <a:p>
            <a:pPr lvl="1" eaLnBrk="1" hangingPunct="1"/>
            <a:r>
              <a:rPr lang="en-US" sz="2400" smtClean="0"/>
              <a:t>Shifts in the relative importance of criterions related to cost, time, and performance parameters</a:t>
            </a:r>
          </a:p>
          <a:p>
            <a:pPr lvl="2" eaLnBrk="1" hangingPunct="1"/>
            <a:r>
              <a:rPr lang="en-US" sz="2000" smtClean="0"/>
              <a:t>Budget</a:t>
            </a:r>
            <a:r>
              <a:rPr lang="en-US" sz="2000" smtClean="0">
                <a:cs typeface="Arial" pitchFamily="34" charset="0"/>
              </a:rPr>
              <a:t>–Cost</a:t>
            </a:r>
          </a:p>
          <a:p>
            <a:pPr lvl="2" eaLnBrk="1" hangingPunct="1"/>
            <a:r>
              <a:rPr lang="en-US" sz="2000" smtClean="0"/>
              <a:t>Schedule</a:t>
            </a:r>
            <a:r>
              <a:rPr lang="en-US" sz="2000" smtClean="0">
                <a:cs typeface="Arial" pitchFamily="34" charset="0"/>
              </a:rPr>
              <a:t>–Time</a:t>
            </a:r>
          </a:p>
          <a:p>
            <a:pPr lvl="2" eaLnBrk="1" hangingPunct="1"/>
            <a:r>
              <a:rPr lang="en-US" sz="2000" smtClean="0"/>
              <a:t>Performance</a:t>
            </a:r>
            <a:r>
              <a:rPr lang="en-US" sz="2000" smtClean="0">
                <a:cs typeface="Arial" pitchFamily="34" charset="0"/>
              </a:rPr>
              <a:t>–Scope</a:t>
            </a:r>
          </a:p>
          <a:p>
            <a:pPr eaLnBrk="1" hangingPunct="1"/>
            <a:r>
              <a:rPr lang="en-US" sz="2800" smtClean="0">
                <a:cs typeface="Arial" pitchFamily="34" charset="0"/>
              </a:rPr>
              <a:t>Managing the Priorities of Project Trade-offs</a:t>
            </a:r>
          </a:p>
          <a:p>
            <a:pPr lvl="1" eaLnBrk="1" hangingPunct="1"/>
            <a:r>
              <a:rPr lang="en-US" sz="2400" smtClean="0">
                <a:cs typeface="Arial" pitchFamily="34" charset="0"/>
              </a:rPr>
              <a:t>Constrain: a parameter is a fixed requirement.</a:t>
            </a:r>
          </a:p>
          <a:p>
            <a:pPr lvl="1" eaLnBrk="1" hangingPunct="1"/>
            <a:r>
              <a:rPr lang="en-US" sz="2400" smtClean="0">
                <a:cs typeface="Arial" pitchFamily="34" charset="0"/>
              </a:rPr>
              <a:t>Enhance: optimizing a parameter over others.</a:t>
            </a:r>
          </a:p>
          <a:p>
            <a:pPr lvl="1" eaLnBrk="1" hangingPunct="1"/>
            <a:r>
              <a:rPr lang="en-US" sz="2400" smtClean="0">
                <a:cs typeface="Arial" pitchFamily="34" charset="0"/>
              </a:rPr>
              <a:t>Accept: reducing (or not meeting) a parameter requirement.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7F5D71-2CB8-4FCB-9A74-954CB3A69E1C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79400"/>
            <a:ext cx="8232775" cy="1050925"/>
          </a:xfrm>
          <a:noFill/>
        </p:spPr>
        <p:txBody>
          <a:bodyPr/>
          <a:lstStyle/>
          <a:p>
            <a:pPr marL="1597025" indent="-1597025" algn="l" eaLnBrk="1" hangingPunct="1"/>
            <a:r>
              <a:rPr lang="en-US" sz="3600" smtClean="0"/>
              <a:t>Project management trade-offs</a:t>
            </a:r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7407275" y="6080125"/>
            <a:ext cx="1279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1">
                <a:solidFill>
                  <a:schemeClr val="bg1"/>
                </a:solidFill>
              </a:rPr>
              <a:t>FIGURE 4.1</a:t>
            </a:r>
            <a:endParaRPr lang="en-US" sz="1200" b="1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74" name="Oval 7"/>
          <p:cNvSpPr>
            <a:spLocks noChangeArrowheads="1"/>
          </p:cNvSpPr>
          <p:nvPr/>
        </p:nvSpPr>
        <p:spPr bwMode="auto">
          <a:xfrm>
            <a:off x="6035675" y="4160838"/>
            <a:ext cx="1189038" cy="11890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b="1"/>
              <a:t>Time</a:t>
            </a:r>
          </a:p>
        </p:txBody>
      </p:sp>
      <p:sp>
        <p:nvSpPr>
          <p:cNvPr id="7175" name="Line 8"/>
          <p:cNvSpPr>
            <a:spLocks noChangeShapeType="1"/>
          </p:cNvSpPr>
          <p:nvPr/>
        </p:nvSpPr>
        <p:spPr bwMode="auto">
          <a:xfrm>
            <a:off x="3108325" y="4708525"/>
            <a:ext cx="2927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6" name="Line 9"/>
          <p:cNvSpPr>
            <a:spLocks noChangeShapeType="1"/>
          </p:cNvSpPr>
          <p:nvPr/>
        </p:nvSpPr>
        <p:spPr bwMode="auto">
          <a:xfrm flipV="1">
            <a:off x="2651125" y="2422525"/>
            <a:ext cx="1463675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7" name="Line 10"/>
          <p:cNvSpPr>
            <a:spLocks noChangeShapeType="1"/>
          </p:cNvSpPr>
          <p:nvPr/>
        </p:nvSpPr>
        <p:spPr bwMode="auto">
          <a:xfrm>
            <a:off x="5029200" y="2514600"/>
            <a:ext cx="1279525" cy="173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4022725" y="3429000"/>
            <a:ext cx="1004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Quality</a:t>
            </a:r>
          </a:p>
        </p:txBody>
      </p:sp>
      <p:sp>
        <p:nvSpPr>
          <p:cNvPr id="7179" name="Oval 5"/>
          <p:cNvSpPr>
            <a:spLocks noChangeArrowheads="1"/>
          </p:cNvSpPr>
          <p:nvPr/>
        </p:nvSpPr>
        <p:spPr bwMode="auto">
          <a:xfrm>
            <a:off x="3840163" y="1508125"/>
            <a:ext cx="1325562" cy="1281113"/>
          </a:xfrm>
          <a:prstGeom prst="ellipse">
            <a:avLst/>
          </a:prstGeom>
          <a:solidFill>
            <a:srgbClr val="F8F8F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b="1"/>
              <a:t>Scope</a:t>
            </a:r>
          </a:p>
        </p:txBody>
      </p:sp>
      <p:sp>
        <p:nvSpPr>
          <p:cNvPr id="7180" name="Oval 6"/>
          <p:cNvSpPr>
            <a:spLocks noChangeArrowheads="1"/>
          </p:cNvSpPr>
          <p:nvPr/>
        </p:nvSpPr>
        <p:spPr bwMode="auto">
          <a:xfrm>
            <a:off x="1920875" y="4160838"/>
            <a:ext cx="1189038" cy="1189037"/>
          </a:xfrm>
          <a:prstGeom prst="ellipse">
            <a:avLst/>
          </a:prstGeom>
          <a:solidFill>
            <a:srgbClr val="F8F8F8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b="1"/>
              <a:t>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1DA8DE-FD85-4CA0-90EE-413332BF4F95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79400"/>
            <a:ext cx="8232775" cy="1050925"/>
          </a:xfrm>
          <a:noFill/>
        </p:spPr>
        <p:txBody>
          <a:bodyPr/>
          <a:lstStyle/>
          <a:p>
            <a:pPr marL="1597025" indent="-1597025" algn="l" eaLnBrk="1" hangingPunct="1"/>
            <a:r>
              <a:rPr lang="en-US" sz="3600" smtClean="0"/>
              <a:t>Project priority matrix</a:t>
            </a: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7407275" y="6080125"/>
            <a:ext cx="1279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1">
                <a:solidFill>
                  <a:schemeClr val="bg1"/>
                </a:solidFill>
              </a:rPr>
              <a:t>FIGURE 4.2</a:t>
            </a:r>
            <a:endParaRPr lang="en-US" sz="1200" b="1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85102" name="Group 110"/>
          <p:cNvGraphicFramePr>
            <a:graphicFrameLocks noGrp="1"/>
          </p:cNvGraphicFramePr>
          <p:nvPr/>
        </p:nvGraphicFramePr>
        <p:xfrm>
          <a:off x="1250950" y="1616075"/>
          <a:ext cx="6613525" cy="3625850"/>
        </p:xfrm>
        <a:graphic>
          <a:graphicData uri="http://schemas.openxmlformats.org/drawingml/2006/table">
            <a:tbl>
              <a:tblPr/>
              <a:tblGrid>
                <a:gridCol w="1654175"/>
                <a:gridCol w="1654175"/>
                <a:gridCol w="1651000"/>
                <a:gridCol w="1654175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Time</a:t>
                      </a:r>
                    </a:p>
                  </a:txBody>
                  <a:tcPr anchor="b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Performance</a:t>
                      </a:r>
                    </a:p>
                  </a:txBody>
                  <a:tcPr anchor="b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</a:t>
                      </a:r>
                    </a:p>
                  </a:txBody>
                  <a:tcPr anchor="b" anchorCtr="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Constrain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Enhance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Accept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740587-FCBB-41C2-B898-22CF0D08EEBE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5" y="236538"/>
            <a:ext cx="8504238" cy="1365250"/>
          </a:xfrm>
        </p:spPr>
        <p:txBody>
          <a:bodyPr/>
          <a:lstStyle/>
          <a:p>
            <a:pPr marL="1597025" indent="-1597025" algn="l" eaLnBrk="1" hangingPunct="1"/>
            <a:r>
              <a:rPr lang="en-US" sz="3600" smtClean="0"/>
              <a:t>Step 3: Creating the work breakdown structure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92275"/>
            <a:ext cx="8229600" cy="3916363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 smtClean="0"/>
              <a:t>Work Breakdown Structure (WBS)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sz="2400" smtClean="0"/>
              <a:t>A hierarchical outline (map) that identifies the products and work elements involved in a project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sz="2400" smtClean="0"/>
              <a:t>Defines the relationship of the final deliverable (the project) to its subdeliverables, and in turn, their relationships to work packages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sz="2400" smtClean="0"/>
              <a:t>Best suited for design and build projects that have tangible outcomes rather than process-oriented projects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FE5D0E-30E9-40E1-9A32-91476C3FF093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125" y="320675"/>
            <a:ext cx="2833688" cy="1724025"/>
          </a:xfrm>
          <a:noFill/>
        </p:spPr>
        <p:txBody>
          <a:bodyPr/>
          <a:lstStyle/>
          <a:p>
            <a:pPr eaLnBrk="1" hangingPunct="1"/>
            <a:r>
              <a:rPr lang="en-US" sz="3600" smtClean="0"/>
              <a:t>Hierarchical breakdown of the WBS</a:t>
            </a:r>
          </a:p>
        </p:txBody>
      </p:sp>
      <p:sp>
        <p:nvSpPr>
          <p:cNvPr id="10245" name="Text Box 3"/>
          <p:cNvSpPr txBox="1">
            <a:spLocks noChangeArrowheads="1"/>
          </p:cNvSpPr>
          <p:nvPr/>
        </p:nvSpPr>
        <p:spPr bwMode="auto">
          <a:xfrm>
            <a:off x="7407275" y="6080125"/>
            <a:ext cx="1279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b="1">
                <a:solidFill>
                  <a:schemeClr val="bg1"/>
                </a:solidFill>
              </a:rPr>
              <a:t>FIGURE 4.3</a:t>
            </a:r>
            <a:endParaRPr lang="en-US" sz="1200" b="1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860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0613" y="457200"/>
            <a:ext cx="4543425" cy="5532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0247" name="Rectangle 5"/>
          <p:cNvSpPr>
            <a:spLocks noChangeArrowheads="1"/>
          </p:cNvSpPr>
          <p:nvPr/>
        </p:nvSpPr>
        <p:spPr bwMode="auto">
          <a:xfrm>
            <a:off x="2651125" y="6172200"/>
            <a:ext cx="51371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from: Gray &amp; Larson (2008). </a:t>
            </a:r>
            <a:r>
              <a:rPr lang="en-US" sz="1400" i="1"/>
              <a:t>Project management: the managerial process (4th ed.)</a:t>
            </a:r>
            <a:r>
              <a:rPr lang="en-US" sz="1400"/>
              <a:t> McGraw-Hill Irwin.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EGR 312 - 19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4751FD-A78E-4B80-9F2C-70E1599E7403}" type="slidenum">
              <a:rPr lang="en-US" smtClean="0">
                <a:latin typeface="Arial" pitchFamily="34" charset="0"/>
              </a:rPr>
              <a:pPr/>
              <a:t>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68275"/>
            <a:ext cx="8229600" cy="792163"/>
          </a:xfrm>
          <a:noFill/>
        </p:spPr>
        <p:txBody>
          <a:bodyPr/>
          <a:lstStyle/>
          <a:p>
            <a:pPr algn="l" eaLnBrk="1" hangingPunct="1"/>
            <a:r>
              <a:rPr lang="en-US" sz="3600" smtClean="0"/>
              <a:t>How does the WBS help the PM?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13350"/>
          </a:xfrm>
        </p:spPr>
        <p:txBody>
          <a:bodyPr/>
          <a:lstStyle/>
          <a:p>
            <a:pPr eaLnBrk="1" hangingPunct="1"/>
            <a:r>
              <a:rPr lang="en-US" sz="2800" smtClean="0"/>
              <a:t>Facilitates evaluation of cost, time, and technical performance of the organization on a project</a:t>
            </a:r>
          </a:p>
          <a:p>
            <a:pPr eaLnBrk="1" hangingPunct="1"/>
            <a:r>
              <a:rPr lang="en-US" sz="2800" smtClean="0"/>
              <a:t>Provides management with information appropriate to each organizational level</a:t>
            </a:r>
          </a:p>
          <a:p>
            <a:pPr eaLnBrk="1" hangingPunct="1"/>
            <a:r>
              <a:rPr lang="en-US" sz="2800" smtClean="0"/>
              <a:t>Helps in the development of the organization breakdown structure (OBS), which assigns project responsibilities to organizational units and individuals</a:t>
            </a:r>
          </a:p>
          <a:p>
            <a:pPr eaLnBrk="1" hangingPunct="1"/>
            <a:r>
              <a:rPr lang="en-US" sz="2800" smtClean="0"/>
              <a:t>Helps manage plan, schedule, and budget</a:t>
            </a:r>
          </a:p>
          <a:p>
            <a:pPr eaLnBrk="1" hangingPunct="1"/>
            <a:r>
              <a:rPr lang="en-US" sz="2800" smtClean="0"/>
              <a:t>Defines communication channels and assists in coordinating the various project elements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918</TotalTime>
  <Words>1309</Words>
  <Application>Microsoft Office PowerPoint</Application>
  <PresentationFormat>On-screen Show (4:3)</PresentationFormat>
  <Paragraphs>346</Paragraphs>
  <Slides>25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Default Design</vt:lpstr>
      <vt:lpstr>Worksheet</vt:lpstr>
      <vt:lpstr>Defining the Project</vt:lpstr>
      <vt:lpstr>Step 1: Define the project scope</vt:lpstr>
      <vt:lpstr>Project scope: Terms and definitions</vt:lpstr>
      <vt:lpstr>Step 2: Establish project priorities</vt:lpstr>
      <vt:lpstr>Project management trade-offs</vt:lpstr>
      <vt:lpstr>Project priority matrix</vt:lpstr>
      <vt:lpstr>Step 3: Creating the work breakdown structure</vt:lpstr>
      <vt:lpstr>Hierarchical breakdown of the WBS</vt:lpstr>
      <vt:lpstr>How does the WBS help the PM?</vt:lpstr>
      <vt:lpstr>An Example …</vt:lpstr>
      <vt:lpstr>Work packages</vt:lpstr>
      <vt:lpstr>Step 4: Coding the WBS</vt:lpstr>
      <vt:lpstr>WBS coding</vt:lpstr>
      <vt:lpstr>Your turn …</vt:lpstr>
      <vt:lpstr>Step 5: Develop activities, cost, &amp; schedule</vt:lpstr>
      <vt:lpstr>Recall our house example …</vt:lpstr>
      <vt:lpstr>Our example …</vt:lpstr>
      <vt:lpstr>Project Management</vt:lpstr>
      <vt:lpstr>Project Management</vt:lpstr>
      <vt:lpstr>Project Management</vt:lpstr>
      <vt:lpstr>Expediting/Crashing</vt:lpstr>
      <vt:lpstr>CPM – Critical Path Method</vt:lpstr>
      <vt:lpstr>CPM – Critical Path Method</vt:lpstr>
      <vt:lpstr>CPM – Critical Path Method (cont.)</vt:lpstr>
      <vt:lpstr>CPM – Critical Path Method (cont.)</vt:lpstr>
    </vt:vector>
  </TitlesOfParts>
  <Manager>Wanda Zeman</Manager>
  <Company>The McGraw-Hill Companies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 3e. - Gray and Larson</dc:title>
  <dc:subject>Chapter 4 </dc:subject>
  <dc:creator>Charlie Cook, University of West Alabama</dc:creator>
  <cp:lastModifiedBy>moody_l</cp:lastModifiedBy>
  <cp:revision>45</cp:revision>
  <cp:lastPrinted>2015-11-10T18:16:41Z</cp:lastPrinted>
  <dcterms:created xsi:type="dcterms:W3CDTF">2004-08-11T05:34:57Z</dcterms:created>
  <dcterms:modified xsi:type="dcterms:W3CDTF">2015-11-10T18:16:41Z</dcterms:modified>
</cp:coreProperties>
</file>