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09" r:id="rId3"/>
    <p:sldId id="310" r:id="rId4"/>
    <p:sldId id="311" r:id="rId5"/>
    <p:sldId id="312" r:id="rId6"/>
    <p:sldId id="313" r:id="rId7"/>
    <p:sldId id="316" r:id="rId8"/>
    <p:sldId id="320" r:id="rId9"/>
    <p:sldId id="314" r:id="rId10"/>
    <p:sldId id="315" r:id="rId11"/>
    <p:sldId id="317" r:id="rId12"/>
    <p:sldId id="321" r:id="rId13"/>
    <p:sldId id="318" r:id="rId14"/>
    <p:sldId id="319" r:id="rId15"/>
    <p:sldId id="322" r:id="rId16"/>
    <p:sldId id="325" r:id="rId17"/>
    <p:sldId id="326" r:id="rId18"/>
    <p:sldId id="327" r:id="rId1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610" autoAdjust="0"/>
  </p:normalViewPr>
  <p:slideViewPr>
    <p:cSldViewPr showGuides="1">
      <p:cViewPr varScale="1">
        <p:scale>
          <a:sx n="94" d="100"/>
          <a:sy n="94" d="100"/>
        </p:scale>
        <p:origin x="-39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2EEA2A6-CF46-4862-B5AE-E43EE55D0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079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0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0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383A0F0-ED5B-471D-8457-1736DB864E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1408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AF93A61-E138-4F65-AFCE-A2F1C8A19D13}" type="slidenum">
              <a:rPr lang="en-US" altLang="en-US" sz="1200" smtClean="0">
                <a:latin typeface="Times New Roman" pitchFamily="18" charset="0"/>
              </a:rPr>
              <a:pPr eaLnBrk="1" hangingPunct="1"/>
              <a:t>7</a:t>
            </a:fld>
            <a:endParaRPr lang="en-US" altLang="en-US" sz="1200" smtClean="0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1600" smtClean="0"/>
              <a:t>D</a:t>
            </a:r>
            <a:r>
              <a:rPr lang="en-US" altLang="en-US" sz="1600" baseline="-25000" smtClean="0"/>
              <a:t>t</a:t>
            </a:r>
            <a:r>
              <a:rPr lang="en-US" altLang="en-US" sz="1600" smtClean="0"/>
              <a:t> = 20000/7 = 2857</a:t>
            </a:r>
          </a:p>
          <a:p>
            <a:pPr eaLnBrk="1" hangingPunct="1"/>
            <a:r>
              <a:rPr lang="en-US" altLang="en-US" sz="1600" smtClean="0"/>
              <a:t>d = 1/n = 1/7 = 0.1429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58D5E34-2648-4DC8-BB5C-36E90DB248CE}" type="slidenum">
              <a:rPr lang="en-US" altLang="en-US" sz="1200" smtClean="0">
                <a:latin typeface="Times New Roman" pitchFamily="18" charset="0"/>
              </a:rPr>
              <a:pPr eaLnBrk="1" hangingPunct="1"/>
              <a:t>8</a:t>
            </a:fld>
            <a:endParaRPr lang="en-US" altLang="en-US" sz="1200" smtClean="0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1600" smtClean="0"/>
              <a:t>D</a:t>
            </a:r>
            <a:r>
              <a:rPr lang="en-US" altLang="en-US" sz="1600" baseline="-25000" smtClean="0"/>
              <a:t>t</a:t>
            </a:r>
            <a:r>
              <a:rPr lang="en-US" altLang="en-US" sz="1600" smtClean="0"/>
              <a:t> = (20000-6000)/7 = 2000</a:t>
            </a:r>
          </a:p>
          <a:p>
            <a:pPr eaLnBrk="1" hangingPunct="1"/>
            <a:r>
              <a:rPr lang="en-US" altLang="en-US" sz="1600" smtClean="0"/>
              <a:t>d = 1/n = 1/7 = 0.1429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9083EF6-7837-4BEB-884B-321370028249}" type="slidenum">
              <a:rPr lang="en-US" altLang="en-US" sz="1200" smtClean="0">
                <a:latin typeface="Times New Roman" pitchFamily="18" charset="0"/>
              </a:rPr>
              <a:pPr eaLnBrk="1" hangingPunct="1"/>
              <a:t>11</a:t>
            </a:fld>
            <a:endParaRPr lang="en-US" altLang="en-US" sz="1200" smtClean="0">
              <a:latin typeface="Times New Roman" pitchFamily="18" charset="0"/>
            </a:endParaRPr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1600" smtClean="0"/>
              <a:t>NOTE: BV IN YEAR 7 IS THE </a:t>
            </a:r>
            <a:r>
              <a:rPr lang="en-US" altLang="en-US" sz="1600" i="1" smtClean="0"/>
              <a:t>IMPLIED SALVAGE VALUE</a:t>
            </a:r>
            <a:endParaRPr lang="en-US" altLang="en-US" sz="16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C6B5EF7-D59E-46EA-ABB0-1AA4A086F335}" type="slidenum">
              <a:rPr lang="en-US" altLang="en-US" sz="1200" smtClean="0">
                <a:latin typeface="Times New Roman" pitchFamily="18" charset="0"/>
              </a:rPr>
              <a:pPr eaLnBrk="1" hangingPunct="1"/>
              <a:t>12</a:t>
            </a:fld>
            <a:endParaRPr lang="en-US" altLang="en-US" sz="1200" smtClean="0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z="16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77A671-0949-40FA-BCDD-EBCFF37ACF8B}" type="slidenum">
              <a:rPr lang="en-US" altLang="en-US" sz="1200" smtClean="0">
                <a:latin typeface="Times New Roman" pitchFamily="18" charset="0"/>
              </a:rPr>
              <a:pPr eaLnBrk="1" hangingPunct="1"/>
              <a:t>13</a:t>
            </a:fld>
            <a:endParaRPr lang="en-US" altLang="en-US" sz="1200" smtClean="0">
              <a:latin typeface="Times New Roman" pitchFamily="18" charset="0"/>
            </a:endParaRPr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1600" smtClean="0"/>
              <a:t>NOTE: MACRS COMBINES DDB WITH SL, SWITCHES AT A TIME THAT MAXIMIZES THE PV OF THE DEPRECIATION.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65FE427-4399-4F3E-9646-917A4C349043}" type="slidenum">
              <a:rPr lang="en-US" altLang="en-US" sz="1200" smtClean="0">
                <a:latin typeface="Times New Roman" pitchFamily="18" charset="0"/>
              </a:rPr>
              <a:pPr eaLnBrk="1" hangingPunct="1"/>
              <a:t>14</a:t>
            </a:fld>
            <a:endParaRPr lang="en-US" altLang="en-US" sz="1200" smtClean="0">
              <a:latin typeface="Times New Roman" pitchFamily="18" charset="0"/>
            </a:endParaRPr>
          </a:p>
        </p:txBody>
      </p:sp>
      <p:sp>
        <p:nvSpPr>
          <p:cNvPr id="23555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1600" smtClean="0"/>
              <a:t>NOTE: DEPRECIATION FOR EACH RECOVERY PERIOD RANGE LASTS FOR n+1 YEARS. (THE FIRST YEAR IS ALSO ½ OF WHAT DDB WOULD GIVE YOU) THIS IS BECAUSE OF THE </a:t>
            </a:r>
            <a:r>
              <a:rPr lang="en-US" altLang="en-US" sz="1600" i="1" smtClean="0"/>
              <a:t>HALF YEAR CONVENTION</a:t>
            </a:r>
            <a:endParaRPr lang="en-US" altLang="en-US" sz="16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52C13C2-790C-4685-9073-23DD3C7C7073}" type="slidenum">
              <a:rPr lang="en-US" altLang="en-US" sz="1200" smtClean="0">
                <a:latin typeface="Times New Roman" pitchFamily="18" charset="0"/>
              </a:rPr>
              <a:pPr eaLnBrk="1" hangingPunct="1"/>
              <a:t>15</a:t>
            </a:fld>
            <a:endParaRPr lang="en-US" altLang="en-US" sz="1200" smtClean="0">
              <a:latin typeface="Times New Roman" pitchFamily="18" charset="0"/>
            </a:endParaRPr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1600" smtClean="0"/>
              <a:t>Asset recovery period = 5 years (table 16-4, pg 546)</a:t>
            </a:r>
          </a:p>
          <a:p>
            <a:pPr eaLnBrk="1" hangingPunct="1"/>
            <a:r>
              <a:rPr lang="en-US" altLang="en-US" sz="1600" smtClean="0"/>
              <a:t>Percentages from table 16-2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0040" lvl="0" indent="-500040">
              <a:buNone/>
              <a:defRPr/>
            </a:pPr>
            <a:r>
              <a:rPr lang="en-US" sz="1200" b="1" kern="1200" dirty="0" smtClean="0">
                <a:solidFill>
                  <a:srgbClr val="000000"/>
                </a:solidFill>
                <a:latin typeface="Arial" charset="0"/>
              </a:rPr>
              <a:t>(a) </a:t>
            </a:r>
            <a:r>
              <a:rPr lang="en-US" sz="1200" kern="1200" dirty="0" smtClean="0">
                <a:solidFill>
                  <a:srgbClr val="000000"/>
                </a:solidFill>
                <a:latin typeface="Arial" charset="0"/>
              </a:rPr>
              <a:t>Factor, CD</a:t>
            </a:r>
            <a:r>
              <a:rPr lang="en-US" sz="1200" kern="1200" baseline="-25000" dirty="0" smtClean="0">
                <a:solidFill>
                  <a:srgbClr val="000000"/>
                </a:solidFill>
                <a:latin typeface="Arial" charset="0"/>
              </a:rPr>
              <a:t>4</a:t>
            </a:r>
            <a:r>
              <a:rPr lang="en-US" sz="1200" i="1" kern="1200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sz="1200" kern="1200" dirty="0" smtClean="0">
                <a:solidFill>
                  <a:srgbClr val="000000"/>
                </a:solidFill>
                <a:latin typeface="Arial" charset="0"/>
              </a:rPr>
              <a:t>= 3,500,000/ 1,000,000 = $3.50 /ounce</a:t>
            </a:r>
          </a:p>
          <a:p>
            <a:pPr marL="0" lvl="0" indent="0">
              <a:buNone/>
              <a:defRPr/>
            </a:pPr>
            <a:r>
              <a:rPr lang="en-US" sz="1200" kern="1200" dirty="0" smtClean="0">
                <a:solidFill>
                  <a:srgbClr val="3333CC"/>
                </a:solidFill>
                <a:latin typeface="Arial" charset="0"/>
              </a:rPr>
              <a:t>    	   	</a:t>
            </a:r>
            <a:r>
              <a:rPr lang="en-US" sz="1200" b="1" kern="1200" dirty="0" smtClean="0">
                <a:solidFill>
                  <a:srgbClr val="000000"/>
                </a:solidFill>
                <a:latin typeface="Arial" charset="0"/>
              </a:rPr>
              <a:t>CDA</a:t>
            </a:r>
            <a:r>
              <a:rPr lang="en-US" sz="1200" b="1" kern="1200" baseline="-25000" dirty="0" smtClean="0">
                <a:solidFill>
                  <a:srgbClr val="000000"/>
                </a:solidFill>
                <a:latin typeface="Arial" charset="0"/>
              </a:rPr>
              <a:t>4</a:t>
            </a:r>
            <a:r>
              <a:rPr lang="en-US" sz="1200" b="1" i="1" kern="12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1200" kern="1200" dirty="0" smtClean="0">
                <a:solidFill>
                  <a:srgbClr val="000000"/>
                </a:solidFill>
                <a:latin typeface="Arial" charset="0"/>
              </a:rPr>
              <a:t>= 3.50(300,000) = </a:t>
            </a:r>
            <a:r>
              <a:rPr lang="en-US" sz="1200" b="1" kern="1200" dirty="0" smtClean="0">
                <a:solidFill>
                  <a:srgbClr val="000000"/>
                </a:solidFill>
                <a:latin typeface="Arial" charset="0"/>
              </a:rPr>
              <a:t>$1,050,000</a:t>
            </a:r>
          </a:p>
          <a:p>
            <a:pPr marL="0" lvl="0" indent="0">
              <a:buNone/>
              <a:defRPr/>
            </a:pPr>
            <a:endParaRPr lang="en-US" sz="1000" b="1" kern="1200" dirty="0" smtClean="0">
              <a:solidFill>
                <a:srgbClr val="000000"/>
              </a:solidFill>
              <a:latin typeface="Arial" charset="0"/>
            </a:endParaRPr>
          </a:p>
          <a:p>
            <a:pPr marL="0" lvl="0" indent="0" eaLnBrk="1" hangingPunct="1">
              <a:buNone/>
            </a:pPr>
            <a:r>
              <a:rPr lang="en-US" altLang="en-US" sz="1200" b="1" kern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(b) </a:t>
            </a:r>
            <a:r>
              <a:rPr lang="en-US" altLang="en-US" sz="1200" kern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Percentage depletion rate for silver mines is 0.15 </a:t>
            </a:r>
          </a:p>
          <a:p>
            <a:pPr marL="0" lvl="0" indent="0" eaLnBrk="1" hangingPunct="1">
              <a:buNone/>
            </a:pPr>
            <a:r>
              <a:rPr kumimoji="0" lang="en-US" alt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		 </a:t>
            </a:r>
            <a:r>
              <a:rPr lang="en-US" altLang="en-US" sz="1200" b="1" kern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PDA</a:t>
            </a:r>
            <a:r>
              <a:rPr lang="en-US" altLang="en-US" sz="1200" b="1" kern="1200" baseline="-25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en-US" sz="1200" b="1" kern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200" kern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(0.15)(300,000)(30) = </a:t>
            </a:r>
            <a:r>
              <a:rPr lang="en-US" altLang="en-US" sz="1200" b="1" kern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$1,350,000</a:t>
            </a:r>
          </a:p>
          <a:p>
            <a:pPr marL="0" lvl="0" indent="0" eaLnBrk="1" hangingPunct="1">
              <a:buNone/>
            </a:pPr>
            <a:endParaRPr lang="en-US" altLang="en-US" sz="800" b="1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1" hangingPunct="1">
              <a:buNone/>
            </a:pPr>
            <a:r>
              <a:rPr lang="en-US" altLang="en-US" sz="1200" b="1" kern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(c) </a:t>
            </a:r>
            <a:r>
              <a:rPr lang="en-US" altLang="en-US" sz="1200" kern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Claim </a:t>
            </a:r>
            <a:r>
              <a:rPr lang="en-US" altLang="en-US" sz="1200" b="1" kern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percentage depletion </a:t>
            </a:r>
            <a:r>
              <a:rPr lang="en-US" altLang="en-US" sz="1200" kern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amount, provided it is ≤ 50% of TI</a:t>
            </a:r>
            <a:endParaRPr kumimoji="0" lang="en-US" altLang="en-US" sz="1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383A0F0-ED5B-471D-8457-1736DB864E9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169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312 - 25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8F3A2-FD9E-4630-AD43-5114DC8067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054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312 - 25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7E286-34D3-4F5E-869E-6BF3CDAF2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939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312 - 25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6C532-DD36-4056-8C68-784DADB0F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694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312 - 25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1A0DE-1F18-4375-8BF4-9F4821E002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514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312 - 25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218B0-700B-434B-87CB-3ABC7C1C9F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846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312 - 25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D41B0-47EC-4E1F-B3F9-F27A7E17A7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29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312 - 25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B9D05-AF0F-4F63-B12F-A96C1D0E51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09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312 - 25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CC77C-3A82-438F-B9A5-FBC9BAEB9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212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312 - 25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E2176-626B-4921-9207-7DD5E2C2FF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270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312 - 25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928A8-04EE-4631-9C81-4DCDBA4F74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00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312 - 25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6F383-63E8-4BF5-B0CA-109A307C0C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32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5575" y="6462713"/>
            <a:ext cx="1905000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r>
              <a:rPr lang="en-US"/>
              <a:t>EGR 312 - 25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3425" y="6462713"/>
            <a:ext cx="1905000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D5BE2DBC-13AF-433D-B6B3-962573B68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9.emf"/><Relationship Id="rId4" Type="http://schemas.openxmlformats.org/officeDocument/2006/relationships/oleObject" Target="../embeddings/oleObject9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2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/>
              <a:t>EGR 312 - 25</a:t>
            </a: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C0AA7C7-5044-47B3-B868-F87F660BB5E1}" type="slidenum">
              <a:rPr lang="en-US" altLang="en-US" sz="1400" smtClean="0"/>
              <a:pPr eaLnBrk="1" hangingPunct="1"/>
              <a:t>1</a:t>
            </a:fld>
            <a:endParaRPr lang="en-US" altLang="en-US" sz="1400" smtClean="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</a:rPr>
              <a:t>Depreciation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7620000" cy="51816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400" u="sng" smtClean="0">
                <a:latin typeface="Arial" charset="0"/>
              </a:rPr>
              <a:t>Depreciation</a:t>
            </a:r>
            <a:r>
              <a:rPr lang="en-US" altLang="en-US" sz="2400" smtClean="0">
                <a:latin typeface="Arial" charset="0"/>
              </a:rPr>
              <a:t> – the reduction in value of an asset. Used to reflect remaining value of an asset over its useful life.</a:t>
            </a:r>
          </a:p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en-US" sz="2400" u="sng" smtClean="0">
                <a:latin typeface="Arial" charset="0"/>
              </a:rPr>
              <a:t>Book Depreciation</a:t>
            </a:r>
            <a:r>
              <a:rPr lang="en-US" altLang="en-US" sz="2400" smtClean="0">
                <a:latin typeface="Arial" charset="0"/>
              </a:rPr>
              <a:t> – used by corporations for internal financial accounting</a:t>
            </a:r>
          </a:p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en-US" sz="2400" u="sng" smtClean="0">
                <a:latin typeface="Arial" charset="0"/>
              </a:rPr>
              <a:t>Tax Depreciation</a:t>
            </a:r>
            <a:r>
              <a:rPr lang="en-US" altLang="en-US" sz="2400" smtClean="0">
                <a:latin typeface="Arial" charset="0"/>
              </a:rPr>
              <a:t> – use in tax calculations in accordance to government regulations</a:t>
            </a:r>
          </a:p>
          <a:p>
            <a:pPr marL="0" indent="0" eaLnBrk="1" hangingPunct="1">
              <a:buFontTx/>
              <a:buNone/>
            </a:pPr>
            <a:endParaRPr lang="en-US" altLang="en-US" sz="2400" i="1" smtClean="0">
              <a:latin typeface="Arial" charset="0"/>
            </a:endParaRPr>
          </a:p>
        </p:txBody>
      </p:sp>
      <p:sp>
        <p:nvSpPr>
          <p:cNvPr id="10246" name="Text Box 4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/>
              <a:t>EGR 312 - 25</a:t>
            </a:r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CA2D21F-784A-4528-8B15-DFCA8AF7E954}" type="slidenum">
              <a:rPr lang="en-US" altLang="en-US" sz="1400" smtClean="0"/>
              <a:pPr eaLnBrk="1" hangingPunct="1"/>
              <a:t>10</a:t>
            </a:fld>
            <a:endParaRPr lang="en-US" altLang="en-US" sz="1400" smtClean="0"/>
          </a:p>
        </p:txBody>
      </p:sp>
      <p:sp>
        <p:nvSpPr>
          <p:cNvPr id="51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latin typeface="Arial" charset="0"/>
              </a:rPr>
              <a:t>DB Depreciation</a:t>
            </a: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7620000" cy="56388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altLang="en-US" sz="2400" smtClean="0">
                <a:latin typeface="Arial" charset="0"/>
              </a:rPr>
              <a:t>Book value (DB):</a:t>
            </a:r>
          </a:p>
          <a:p>
            <a:pPr marL="533400" indent="-53340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endParaRPr lang="en-US" altLang="en-US" sz="2000" i="1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</p:txBody>
      </p:sp>
      <p:sp>
        <p:nvSpPr>
          <p:cNvPr id="5128" name="Text Box 4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>
              <a:latin typeface="Times New Roman" pitchFamily="18" charset="0"/>
            </a:endParaRPr>
          </a:p>
        </p:txBody>
      </p:sp>
      <p:graphicFrame>
        <p:nvGraphicFramePr>
          <p:cNvPr id="5122" name="Object 5"/>
          <p:cNvGraphicFramePr>
            <a:graphicFrameLocks noChangeAspect="1"/>
          </p:cNvGraphicFramePr>
          <p:nvPr/>
        </p:nvGraphicFramePr>
        <p:xfrm>
          <a:off x="2498725" y="2046288"/>
          <a:ext cx="3430588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3" imgW="952200" imgH="241200" progId="Equation.3">
                  <p:embed/>
                </p:oleObj>
              </mc:Choice>
              <mc:Fallback>
                <p:oleObj name="Equation" r:id="rId3" imgW="952200" imgH="241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8725" y="2046288"/>
                        <a:ext cx="3430588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7"/>
          <p:cNvGraphicFramePr>
            <a:graphicFrameLocks noChangeAspect="1"/>
          </p:cNvGraphicFramePr>
          <p:nvPr/>
        </p:nvGraphicFramePr>
        <p:xfrm>
          <a:off x="2460625" y="2994025"/>
          <a:ext cx="3700463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5" imgW="1028520" imgH="228600" progId="Equation.3">
                  <p:embed/>
                </p:oleObj>
              </mc:Choice>
              <mc:Fallback>
                <p:oleObj name="Equation" r:id="rId5" imgW="102852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25" y="2994025"/>
                        <a:ext cx="3700463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/>
              <a:t>EGR 312 - 25</a:t>
            </a:r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8B1EEA9-55DF-4E43-B8AA-FB9978F98AC4}" type="slidenum">
              <a:rPr lang="en-US" altLang="en-US" sz="1400" smtClean="0"/>
              <a:pPr eaLnBrk="1" hangingPunct="1"/>
              <a:t>11</a:t>
            </a:fld>
            <a:endParaRPr lang="en-US" altLang="en-US" sz="1400" smtClean="0"/>
          </a:p>
        </p:txBody>
      </p:sp>
      <p:sp>
        <p:nvSpPr>
          <p:cNvPr id="61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latin typeface="Arial" charset="0"/>
              </a:rPr>
              <a:t>DB Depreciation</a:t>
            </a:r>
          </a:p>
        </p:txBody>
      </p:sp>
      <p:sp>
        <p:nvSpPr>
          <p:cNvPr id="61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3900" y="1066800"/>
            <a:ext cx="8034338" cy="56388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400" smtClean="0">
                <a:latin typeface="Arial" charset="0"/>
              </a:rPr>
              <a:t>Example:  A $20,000 vehicle is to be depreciated over 7 years using DB depreciation with a depreciation rate of 0.25.</a:t>
            </a:r>
          </a:p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000" i="1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</p:txBody>
      </p:sp>
      <p:sp>
        <p:nvSpPr>
          <p:cNvPr id="6152" name="Text Box 4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>
              <a:latin typeface="Times New Roman" pitchFamily="18" charset="0"/>
            </a:endParaRPr>
          </a:p>
        </p:txBody>
      </p:sp>
      <p:graphicFrame>
        <p:nvGraphicFramePr>
          <p:cNvPr id="6146" name="Object 7"/>
          <p:cNvGraphicFramePr>
            <a:graphicFrameLocks noChangeAspect="1"/>
          </p:cNvGraphicFramePr>
          <p:nvPr/>
        </p:nvGraphicFramePr>
        <p:xfrm>
          <a:off x="668338" y="2282825"/>
          <a:ext cx="3400425" cy="2684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Worksheet" r:id="rId4" imgW="1933651" imgH="1505102" progId="Excel.Sheet.8">
                  <p:embed/>
                </p:oleObj>
              </mc:Choice>
              <mc:Fallback>
                <p:oleObj name="Worksheet" r:id="rId4" imgW="1933651" imgH="1505102" progId="Excel.Shee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38" y="2282825"/>
                        <a:ext cx="3400425" cy="2684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8"/>
          <p:cNvGraphicFramePr>
            <a:graphicFrameLocks noChangeAspect="1"/>
          </p:cNvGraphicFramePr>
          <p:nvPr/>
        </p:nvGraphicFramePr>
        <p:xfrm>
          <a:off x="4491038" y="2281238"/>
          <a:ext cx="4497387" cy="268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Chart" r:id="rId6" imgW="3781349" imgH="2257349" progId="Excel.Chart.8">
                  <p:embed/>
                </p:oleObj>
              </mc:Choice>
              <mc:Fallback>
                <p:oleObj name="Chart" r:id="rId6" imgW="3781349" imgH="2257349" progId="Excel.Chart.8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1038" y="2281238"/>
                        <a:ext cx="4497387" cy="2684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/>
              <a:t>EGR 312 - 25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6D4C005-F011-4F36-B0D7-B2682A7BD135}" type="slidenum">
              <a:rPr lang="en-US" altLang="en-US" sz="1400" smtClean="0"/>
              <a:pPr eaLnBrk="1" hangingPunct="1"/>
              <a:t>12</a:t>
            </a:fld>
            <a:endParaRPr lang="en-US" altLang="en-US" sz="1400" smtClean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77788" y="165100"/>
            <a:ext cx="8950325" cy="1011238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latin typeface="Arial" charset="0"/>
              </a:rPr>
              <a:t>Double Declining Balance (DDB) Depreciation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8013" y="1508125"/>
            <a:ext cx="7920037" cy="515778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800" smtClean="0">
                <a:latin typeface="Arial" charset="0"/>
              </a:rPr>
              <a:t>The maximum annual depreciation rate for DB method is:</a:t>
            </a:r>
          </a:p>
          <a:p>
            <a:pPr marL="0" indent="0" eaLnBrk="1" hangingPunct="1">
              <a:lnSpc>
                <a:spcPct val="70000"/>
              </a:lnSpc>
              <a:buFontTx/>
              <a:buNone/>
            </a:pPr>
            <a:endParaRPr lang="en-US" altLang="en-US" sz="2800" smtClean="0">
              <a:latin typeface="Arial" charset="0"/>
            </a:endParaRPr>
          </a:p>
          <a:p>
            <a:pPr marL="0" indent="0" eaLnBrk="1" hangingPunct="1">
              <a:lnSpc>
                <a:spcPct val="70000"/>
              </a:lnSpc>
              <a:buFontTx/>
              <a:buNone/>
            </a:pPr>
            <a:r>
              <a:rPr lang="en-US" altLang="en-US" sz="2800" smtClean="0">
                <a:latin typeface="Arial" charset="0"/>
              </a:rPr>
              <a:t>		</a:t>
            </a:r>
            <a:r>
              <a:rPr lang="en-US" altLang="en-US" sz="2800" i="1" smtClean="0">
                <a:latin typeface="Arial" charset="0"/>
              </a:rPr>
              <a:t>d</a:t>
            </a:r>
            <a:r>
              <a:rPr lang="en-US" altLang="en-US" sz="2800" i="1" baseline="-25000" smtClean="0">
                <a:latin typeface="Arial" charset="0"/>
              </a:rPr>
              <a:t>max</a:t>
            </a:r>
            <a:r>
              <a:rPr lang="en-US" altLang="en-US" sz="2800" i="1" smtClean="0">
                <a:latin typeface="Arial" charset="0"/>
              </a:rPr>
              <a:t> = 2/n</a:t>
            </a:r>
          </a:p>
          <a:p>
            <a:pPr marL="0" indent="0" eaLnBrk="1" hangingPunct="1">
              <a:lnSpc>
                <a:spcPct val="70000"/>
              </a:lnSpc>
              <a:buFontTx/>
              <a:buNone/>
            </a:pPr>
            <a:endParaRPr lang="en-US" altLang="en-US" sz="2800" smtClean="0">
              <a:latin typeface="Arial" charset="0"/>
            </a:endParaRPr>
          </a:p>
          <a:p>
            <a:pPr marL="0" indent="0" eaLnBrk="1" hangingPunct="1">
              <a:lnSpc>
                <a:spcPct val="70000"/>
              </a:lnSpc>
              <a:buFontTx/>
              <a:buNone/>
            </a:pPr>
            <a:endParaRPr lang="en-US" altLang="en-US" sz="2800" i="1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en-US" sz="2800" smtClean="0">
                <a:latin typeface="Arial" charset="0"/>
              </a:rPr>
              <a:t>In this case, the method is called </a:t>
            </a:r>
            <a:r>
              <a:rPr lang="en-US" altLang="en-US" sz="2800" i="1" smtClean="0">
                <a:latin typeface="Arial" charset="0"/>
              </a:rPr>
              <a:t>double declining balance (DDB)</a:t>
            </a:r>
            <a:endParaRPr lang="en-US" altLang="en-US" sz="28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8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8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</p:txBody>
      </p:sp>
      <p:sp>
        <p:nvSpPr>
          <p:cNvPr id="15366" name="Text Box 4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/>
              <a:t>EGR 312 - 25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29DAFEA-92A6-4673-B3AB-2E79FFDB50CB}" type="slidenum">
              <a:rPr lang="en-US" altLang="en-US" sz="1400" smtClean="0"/>
              <a:pPr eaLnBrk="1" hangingPunct="1"/>
              <a:t>13</a:t>
            </a:fld>
            <a:endParaRPr lang="en-US" altLang="en-US" sz="1400" smtClean="0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41300"/>
            <a:ext cx="8229600" cy="806450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latin typeface="Arial" charset="0"/>
              </a:rPr>
              <a:t>Modified Accelerated Cost Recovery System (MACRS)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8013" y="1400175"/>
            <a:ext cx="7920037" cy="502443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400" dirty="0" err="1" smtClean="0">
                <a:latin typeface="Arial" charset="0"/>
              </a:rPr>
              <a:t>MACRS</a:t>
            </a:r>
            <a:r>
              <a:rPr lang="en-US" altLang="en-US" sz="2400" dirty="0" smtClean="0">
                <a:latin typeface="Arial" charset="0"/>
              </a:rPr>
              <a:t> is the US government accepted depreciation schedule for tax purposes. </a:t>
            </a:r>
            <a:r>
              <a:rPr lang="en-US" altLang="en-US" sz="2400" dirty="0" err="1" smtClean="0">
                <a:latin typeface="Arial" charset="0"/>
              </a:rPr>
              <a:t>MACRS</a:t>
            </a:r>
            <a:r>
              <a:rPr lang="en-US" altLang="en-US" sz="2400" dirty="0" smtClean="0">
                <a:latin typeface="Arial" charset="0"/>
              </a:rPr>
              <a:t> combines facets of DDB and SL methods. </a:t>
            </a:r>
          </a:p>
          <a:p>
            <a:pPr marL="0" indent="0" eaLnBrk="1" hangingPunct="1">
              <a:buFontTx/>
              <a:buNone/>
            </a:pPr>
            <a:endParaRPr lang="en-US" altLang="en-US" sz="2400" dirty="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en-US" sz="2400" dirty="0" smtClean="0">
                <a:latin typeface="Arial" charset="0"/>
              </a:rPr>
              <a:t>Assets are grouped into categories based on recovery periods of 3, 5, 7, 10, 15, 20, 27.5, and 39 years. </a:t>
            </a:r>
          </a:p>
          <a:p>
            <a:pPr marL="0" indent="0" eaLnBrk="1" hangingPunct="1">
              <a:lnSpc>
                <a:spcPct val="70000"/>
              </a:lnSpc>
              <a:buFontTx/>
              <a:buNone/>
            </a:pPr>
            <a:endParaRPr lang="en-US" altLang="en-US" sz="2400" dirty="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en-US" sz="2400" dirty="0" smtClean="0">
                <a:latin typeface="Arial" charset="0"/>
              </a:rPr>
              <a:t>See table 16-4, pg. </a:t>
            </a:r>
            <a:r>
              <a:rPr lang="en-US" altLang="en-US" sz="2400" dirty="0" smtClean="0">
                <a:latin typeface="Arial" charset="0"/>
              </a:rPr>
              <a:t>426 for </a:t>
            </a:r>
            <a:r>
              <a:rPr lang="en-US" altLang="en-US" sz="2400" dirty="0" smtClean="0">
                <a:latin typeface="Arial" charset="0"/>
              </a:rPr>
              <a:t>asset groupings.</a:t>
            </a:r>
          </a:p>
          <a:p>
            <a:pPr marL="0" indent="0" eaLnBrk="1" hangingPunct="1">
              <a:buFontTx/>
              <a:buNone/>
            </a:pPr>
            <a:r>
              <a:rPr lang="en-US" altLang="en-US" sz="2400" dirty="0" smtClean="0">
                <a:latin typeface="Arial" charset="0"/>
              </a:rPr>
              <a:t>	Examples:</a:t>
            </a:r>
          </a:p>
          <a:p>
            <a:pPr marL="0" indent="0" eaLnBrk="1" hangingPunct="1">
              <a:buFontTx/>
              <a:buNone/>
            </a:pPr>
            <a:r>
              <a:rPr lang="en-US" altLang="en-US" sz="2400" dirty="0" smtClean="0">
                <a:latin typeface="Arial" charset="0"/>
              </a:rPr>
              <a:t>		landscaping around the UC</a:t>
            </a:r>
          </a:p>
          <a:p>
            <a:pPr marL="0" indent="0" eaLnBrk="1" hangingPunct="1">
              <a:buFontTx/>
              <a:buNone/>
            </a:pPr>
            <a:r>
              <a:rPr lang="en-US" altLang="en-US" sz="2400" dirty="0" smtClean="0">
                <a:latin typeface="Arial" charset="0"/>
              </a:rPr>
              <a:t>		rental house</a:t>
            </a:r>
          </a:p>
          <a:p>
            <a:pPr marL="0" indent="0" eaLnBrk="1" hangingPunct="1">
              <a:buFontTx/>
              <a:buNone/>
            </a:pPr>
            <a:r>
              <a:rPr lang="en-US" altLang="en-US" sz="2400" dirty="0" smtClean="0">
                <a:latin typeface="Arial" charset="0"/>
              </a:rPr>
              <a:t>		tooling for new line of refrigerators</a:t>
            </a:r>
          </a:p>
        </p:txBody>
      </p:sp>
      <p:sp>
        <p:nvSpPr>
          <p:cNvPr id="16390" name="Text Box 4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/>
              <a:t>EGR 312 - 25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2032010-5A74-43CE-B433-F38139EFDD5E}" type="slidenum">
              <a:rPr lang="en-US" altLang="en-US" sz="1400" smtClean="0"/>
              <a:pPr eaLnBrk="1" hangingPunct="1"/>
              <a:t>14</a:t>
            </a:fld>
            <a:endParaRPr lang="en-US" altLang="en-US" sz="1400" smtClean="0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 sz="3600" dirty="0" err="1" smtClean="0">
                <a:latin typeface="Arial" charset="0"/>
              </a:rPr>
              <a:t>MACRS</a:t>
            </a:r>
            <a:endParaRPr lang="en-US" altLang="en-US" sz="3600" dirty="0" smtClean="0">
              <a:latin typeface="Arial" charset="0"/>
            </a:endParaRP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1963" y="1066800"/>
            <a:ext cx="8258175" cy="56388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400" dirty="0" smtClean="0">
                <a:latin typeface="Arial" charset="0"/>
              </a:rPr>
              <a:t>To determine the amount of deprecation each year, use the following depreciation rate table (table 16-2, pg. </a:t>
            </a:r>
            <a:r>
              <a:rPr lang="en-US" altLang="en-US" sz="2400" dirty="0" smtClean="0">
                <a:latin typeface="Arial" charset="0"/>
              </a:rPr>
              <a:t>423.)</a:t>
            </a:r>
            <a:endParaRPr lang="en-US" altLang="en-US" sz="2400" dirty="0" smtClean="0">
              <a:latin typeface="Arial" charset="0"/>
            </a:endParaRPr>
          </a:p>
        </p:txBody>
      </p:sp>
      <p:sp>
        <p:nvSpPr>
          <p:cNvPr id="7175" name="Text Box 4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>
              <a:latin typeface="Times New Roman" pitchFamily="18" charset="0"/>
            </a:endParaRPr>
          </a:p>
        </p:txBody>
      </p:sp>
      <p:graphicFrame>
        <p:nvGraphicFramePr>
          <p:cNvPr id="717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840052"/>
              </p:ext>
            </p:extLst>
          </p:nvPr>
        </p:nvGraphicFramePr>
        <p:xfrm>
          <a:off x="2067718" y="2046420"/>
          <a:ext cx="4992688" cy="398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Worksheet" r:id="rId4" imgW="4277134" imgH="3410397" progId="Excel.Sheet.8">
                  <p:embed/>
                </p:oleObj>
              </mc:Choice>
              <mc:Fallback>
                <p:oleObj name="Worksheet" r:id="rId4" imgW="4277134" imgH="3410397" progId="Excel.Shee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7718" y="2046420"/>
                        <a:ext cx="4992688" cy="398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037270" y="6078945"/>
            <a:ext cx="5184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Note: see the top of pg. 424 for instructions regarding </a:t>
            </a:r>
            <a:r>
              <a:rPr lang="en-US" sz="1400" i="1" dirty="0" smtClean="0"/>
              <a:t>real property</a:t>
            </a:r>
            <a:r>
              <a:rPr lang="en-US" sz="1400" dirty="0" smtClean="0"/>
              <a:t> (39 year life).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/>
              <a:t>EGR 312 - 25</a:t>
            </a:r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A847CB5-998D-4C46-9B4A-4067702FEE70}" type="slidenum">
              <a:rPr lang="en-US" altLang="en-US" sz="1400" smtClean="0"/>
              <a:pPr eaLnBrk="1" hangingPunct="1"/>
              <a:t>15</a:t>
            </a:fld>
            <a:endParaRPr lang="en-US" altLang="en-US" sz="1400" smtClean="0"/>
          </a:p>
        </p:txBody>
      </p:sp>
      <p:sp>
        <p:nvSpPr>
          <p:cNvPr id="81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 sz="3600" dirty="0" err="1" smtClean="0">
                <a:latin typeface="Arial" charset="0"/>
              </a:rPr>
              <a:t>MACRS</a:t>
            </a:r>
            <a:endParaRPr lang="en-US" altLang="en-US" sz="3600" dirty="0" smtClean="0">
              <a:latin typeface="Arial" charset="0"/>
            </a:endParaRPr>
          </a:p>
        </p:txBody>
      </p:sp>
      <p:sp>
        <p:nvSpPr>
          <p:cNvPr id="81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7620000" cy="56388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400" smtClean="0">
                <a:latin typeface="Arial" charset="0"/>
              </a:rPr>
              <a:t>Example:  A $20,000 vehicle is to be depreciated for tax purposes.</a:t>
            </a:r>
          </a:p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000" i="1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</p:txBody>
      </p:sp>
      <p:sp>
        <p:nvSpPr>
          <p:cNvPr id="8200" name="Text Box 4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>
              <a:latin typeface="Times New Roman" pitchFamily="18" charset="0"/>
            </a:endParaRPr>
          </a:p>
        </p:txBody>
      </p:sp>
      <p:graphicFrame>
        <p:nvGraphicFramePr>
          <p:cNvPr id="8194" name="Object 154"/>
          <p:cNvGraphicFramePr>
            <a:graphicFrameLocks noChangeAspect="1"/>
          </p:cNvGraphicFramePr>
          <p:nvPr/>
        </p:nvGraphicFramePr>
        <p:xfrm>
          <a:off x="269875" y="2481263"/>
          <a:ext cx="4416425" cy="217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Worksheet" r:id="rId4" imgW="2543251" imgH="1342949" progId="Excel.Sheet.8">
                  <p:embed/>
                </p:oleObj>
              </mc:Choice>
              <mc:Fallback>
                <p:oleObj name="Worksheet" r:id="rId4" imgW="2543251" imgH="1342949" progId="Excel.Sheet.8">
                  <p:embed/>
                  <p:pic>
                    <p:nvPicPr>
                      <p:cNvPr id="0" name="Object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75" y="2481263"/>
                        <a:ext cx="4416425" cy="2176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155"/>
          <p:cNvGraphicFramePr>
            <a:graphicFrameLocks noChangeAspect="1"/>
          </p:cNvGraphicFramePr>
          <p:nvPr/>
        </p:nvGraphicFramePr>
        <p:xfrm>
          <a:off x="4802188" y="2392363"/>
          <a:ext cx="4100512" cy="248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Chart" r:id="rId6" imgW="4638751" imgH="2809951" progId="Excel.Chart.8">
                  <p:embed/>
                </p:oleObj>
              </mc:Choice>
              <mc:Fallback>
                <p:oleObj name="Chart" r:id="rId6" imgW="4638751" imgH="2809951" progId="Excel.Chart.8">
                  <p:embed/>
                  <p:pic>
                    <p:nvPicPr>
                      <p:cNvPr id="0" name="Object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2188" y="2392363"/>
                        <a:ext cx="4100512" cy="248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EGR 312 - 25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91A0DE-1F18-4375-8BF4-9F4821E00277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160639" y="244928"/>
            <a:ext cx="6942667" cy="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3600">
                <a:solidFill>
                  <a:schemeClr val="tx2"/>
                </a:solidFill>
                <a:ea typeface="+mj-ea"/>
                <a:cs typeface="+mj-cs"/>
              </a:defRPr>
            </a:lvl1pPr>
            <a:lvl2pPr algn="ctr" eaLnBrk="0" hangingPunct="0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eaLnBrk="0" hangingPunct="0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eaLnBrk="0" hangingPunct="0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eaLnBrk="0" hangingPunct="0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Depletion Methods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38667" y="1508750"/>
            <a:ext cx="8382000" cy="4723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eaLnBrk="1" hangingPunct="1">
              <a:buFontTx/>
              <a:buNone/>
              <a:defRPr/>
            </a:lvl1pPr>
            <a:lvl2pPr marL="742950" indent="-285750" eaLnBrk="0" hangingPunct="0">
              <a:buChar char="–"/>
              <a:defRPr sz="2800">
                <a:latin typeface="+mn-lt"/>
              </a:defRPr>
            </a:lvl2pPr>
            <a:lvl3pPr marL="1143000" indent="-228600" eaLnBrk="0" hangingPunct="0">
              <a:buChar char="•"/>
              <a:defRPr>
                <a:latin typeface="+mn-lt"/>
              </a:defRPr>
            </a:lvl3pPr>
            <a:lvl4pPr marL="1600200" indent="-228600" eaLnBrk="0" hangingPunct="0">
              <a:buChar char="–"/>
              <a:defRPr sz="2000">
                <a:latin typeface="+mn-lt"/>
              </a:defRPr>
            </a:lvl4pPr>
            <a:lvl5pPr marL="2057400" indent="-228600" eaLnBrk="0" hangingPunct="0">
              <a:buChar char="»"/>
              <a:defRPr sz="2000">
                <a:latin typeface="+mn-lt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r>
              <a:rPr lang="en-US" altLang="en-US" sz="2800" u="sng" dirty="0"/>
              <a:t>Depletion</a:t>
            </a:r>
            <a:r>
              <a:rPr lang="en-US" altLang="en-US" sz="2800" dirty="0"/>
              <a:t>: book (noncash) method to represent decreasing value of natural </a:t>
            </a:r>
            <a:r>
              <a:rPr lang="en-US" altLang="en-US" sz="2800" dirty="0" smtClean="0"/>
              <a:t>resources.</a:t>
            </a:r>
          </a:p>
          <a:p>
            <a:endParaRPr lang="en-US" altLang="en-US" sz="2800" dirty="0" smtClean="0"/>
          </a:p>
          <a:p>
            <a:r>
              <a:rPr lang="en-US" altLang="en-US" sz="2800" u="sng" dirty="0" smtClean="0"/>
              <a:t>Cost </a:t>
            </a:r>
            <a:r>
              <a:rPr lang="en-US" altLang="en-US" sz="2800" u="sng" dirty="0"/>
              <a:t>depletion (CD</a:t>
            </a:r>
            <a:r>
              <a:rPr lang="en-US" altLang="en-US" sz="2800" u="sng" dirty="0" smtClean="0"/>
              <a:t>)</a:t>
            </a:r>
            <a:r>
              <a:rPr lang="en-US" altLang="en-US" sz="2800" dirty="0" smtClean="0"/>
              <a:t>: </a:t>
            </a:r>
            <a:r>
              <a:rPr lang="en-US" altLang="en-US" sz="2800" dirty="0" smtClean="0"/>
              <a:t>Based on the level of activity required to remove a natural resource</a:t>
            </a:r>
          </a:p>
          <a:p>
            <a:endParaRPr lang="en-US" altLang="en-US" sz="2800" dirty="0" smtClean="0"/>
          </a:p>
          <a:p>
            <a:r>
              <a:rPr lang="en-US" altLang="en-US" sz="2800" u="sng" dirty="0" smtClean="0"/>
              <a:t>Percentage </a:t>
            </a:r>
            <a:r>
              <a:rPr lang="en-US" altLang="en-US" sz="2800" u="sng" dirty="0"/>
              <a:t>depletion (PD</a:t>
            </a:r>
            <a:r>
              <a:rPr lang="en-US" altLang="en-US" sz="2800" u="sng" dirty="0" smtClean="0"/>
              <a:t>)</a:t>
            </a:r>
            <a:r>
              <a:rPr lang="en-US" altLang="en-US" sz="2800" dirty="0" smtClean="0"/>
              <a:t>: </a:t>
            </a:r>
            <a:r>
              <a:rPr lang="en-US" altLang="en-US" sz="2800" dirty="0" smtClean="0"/>
              <a:t>Based on gross income (GI) from resource</a:t>
            </a:r>
          </a:p>
        </p:txBody>
      </p:sp>
    </p:spTree>
    <p:extLst>
      <p:ext uri="{BB962C8B-B14F-4D97-AF65-F5344CB8AC3E}">
        <p14:creationId xmlns:p14="http://schemas.microsoft.com/office/powerpoint/2010/main" val="86350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790"/>
            <a:ext cx="7772400" cy="89915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 smtClean="0">
                <a:latin typeface="Arial" charset="0"/>
              </a:rPr>
              <a:t>Calculations</a:t>
            </a:r>
            <a:endParaRPr lang="en-US" sz="3600" dirty="0"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39915"/>
            <a:ext cx="7772400" cy="485608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sz="2800" dirty="0" smtClean="0">
                <a:latin typeface="Arial" charset="0"/>
              </a:rPr>
              <a:t>Cost Depletion:</a:t>
            </a:r>
          </a:p>
          <a:p>
            <a:pPr marL="400050" lvl="1" indent="0">
              <a:buNone/>
            </a:pP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Multiply factor </a:t>
            </a:r>
            <a:r>
              <a:rPr lang="en-US" alt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CD</a:t>
            </a:r>
            <a:r>
              <a:rPr lang="en-US" altLang="en-US" sz="2400" baseline="-25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by amount of resource removed Where: </a:t>
            </a:r>
            <a:r>
              <a:rPr lang="en-US" alt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CD</a:t>
            </a:r>
            <a:r>
              <a:rPr lang="en-US" altLang="en-US" sz="2400" baseline="-25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= first cost / resource capacity</a:t>
            </a:r>
          </a:p>
          <a:p>
            <a:pPr marL="400050" lvl="1" indent="0">
              <a:buNone/>
            </a:pP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Total depletion can not exceed first cost of the resource</a:t>
            </a:r>
          </a:p>
          <a:p>
            <a:pPr marL="0" indent="0" eaLnBrk="1" hangingPunct="1">
              <a:buFontTx/>
              <a:buNone/>
            </a:pPr>
            <a:endParaRPr lang="en-US" sz="2800" kern="1200" dirty="0" smtClean="0">
              <a:latin typeface="Arial" charset="0"/>
            </a:endParaRPr>
          </a:p>
          <a:p>
            <a:pPr marL="0" indent="0" eaLnBrk="1" hangingPunct="1">
              <a:buNone/>
            </a:pPr>
            <a:r>
              <a:rPr lang="en-US" sz="2800" dirty="0" smtClean="0">
                <a:latin typeface="Arial" charset="0"/>
              </a:rPr>
              <a:t>Percentage Depletion:</a:t>
            </a:r>
          </a:p>
          <a:p>
            <a:pPr marL="400050" lvl="1" indent="0">
              <a:buNone/>
            </a:pP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Multiply GI by standardized rate (%) (from table on pg. 427)</a:t>
            </a:r>
          </a:p>
          <a:p>
            <a:pPr marL="400050" lvl="1" indent="0">
              <a:buNone/>
            </a:pP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Annual depletion can not exceed 50% of company’s taxable income (TI)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EGR 312 - 25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91A0DE-1F18-4375-8BF4-9F4821E00277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2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475" y="202980"/>
            <a:ext cx="8033940" cy="72969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600" dirty="0" smtClean="0">
                <a:latin typeface="Arial" charset="0"/>
              </a:rPr>
              <a:t>Example</a:t>
            </a:r>
            <a:endParaRPr lang="en-US" altLang="en-US" sz="3600" dirty="0"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475" y="1009485"/>
            <a:ext cx="7995535" cy="53767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mine purchased for $3.5 million has a total expected yield of one million ounces of silver. Determine the depletion charge in year 4 when 300,000 ounces are mined and sold for $30 per ounce using (a) cost depletion, and (b) percentage depletion. (c) Which is larger for year 4?</a:t>
            </a:r>
          </a:p>
          <a:p>
            <a:pPr marL="500040" lvl="0" indent="-500040">
              <a:buNone/>
              <a:defRPr/>
            </a:pPr>
            <a:r>
              <a:rPr lang="en-US" sz="2400" b="1" kern="1200" dirty="0">
                <a:solidFill>
                  <a:srgbClr val="000000"/>
                </a:solidFill>
                <a:latin typeface="Arial" charset="0"/>
              </a:rPr>
              <a:t>(a) </a:t>
            </a:r>
            <a:r>
              <a:rPr lang="en-US" sz="2400" kern="1200" dirty="0">
                <a:solidFill>
                  <a:srgbClr val="000000"/>
                </a:solidFill>
                <a:latin typeface="Arial" charset="0"/>
              </a:rPr>
              <a:t>Factor, CD</a:t>
            </a:r>
            <a:r>
              <a:rPr lang="en-US" sz="2400" kern="1200" baseline="-25000" dirty="0">
                <a:solidFill>
                  <a:srgbClr val="000000"/>
                </a:solidFill>
                <a:latin typeface="Arial" charset="0"/>
              </a:rPr>
              <a:t>4</a:t>
            </a:r>
            <a:r>
              <a:rPr lang="en-US" sz="2400" i="1" kern="1200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sz="2400" kern="1200" dirty="0">
                <a:solidFill>
                  <a:srgbClr val="000000"/>
                </a:solidFill>
                <a:latin typeface="Arial" charset="0"/>
              </a:rPr>
              <a:t>= </a:t>
            </a:r>
            <a:r>
              <a:rPr lang="en-US" sz="2400" kern="1200" dirty="0" smtClean="0">
                <a:solidFill>
                  <a:srgbClr val="000000"/>
                </a:solidFill>
                <a:latin typeface="Arial" charset="0"/>
              </a:rPr>
              <a:t>______________________________</a:t>
            </a:r>
            <a:endParaRPr lang="en-US" sz="2400" kern="1200" dirty="0">
              <a:solidFill>
                <a:srgbClr val="000000"/>
              </a:solidFill>
              <a:latin typeface="Arial" charset="0"/>
            </a:endParaRPr>
          </a:p>
          <a:p>
            <a:pPr marL="0" lvl="0" indent="0">
              <a:buNone/>
              <a:defRPr/>
            </a:pPr>
            <a:r>
              <a:rPr lang="en-US" sz="2400" kern="1200" dirty="0">
                <a:solidFill>
                  <a:srgbClr val="3333CC"/>
                </a:solidFill>
                <a:latin typeface="Arial" charset="0"/>
              </a:rPr>
              <a:t>    	   	</a:t>
            </a:r>
            <a:r>
              <a:rPr lang="en-US" sz="2400" b="1" kern="1200" dirty="0">
                <a:solidFill>
                  <a:srgbClr val="000000"/>
                </a:solidFill>
                <a:latin typeface="Arial" charset="0"/>
              </a:rPr>
              <a:t>CDA</a:t>
            </a:r>
            <a:r>
              <a:rPr lang="en-US" sz="2400" b="1" kern="1200" baseline="-25000" dirty="0">
                <a:solidFill>
                  <a:srgbClr val="000000"/>
                </a:solidFill>
                <a:latin typeface="Arial" charset="0"/>
              </a:rPr>
              <a:t>4</a:t>
            </a:r>
            <a:r>
              <a:rPr lang="en-US" sz="2400" b="1" i="1" kern="12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400" kern="1200" dirty="0">
                <a:solidFill>
                  <a:srgbClr val="000000"/>
                </a:solidFill>
                <a:latin typeface="Arial" charset="0"/>
              </a:rPr>
              <a:t>= </a:t>
            </a:r>
            <a:r>
              <a:rPr lang="en-US" sz="2400" kern="1200" dirty="0" smtClean="0">
                <a:solidFill>
                  <a:srgbClr val="000000"/>
                </a:solidFill>
                <a:latin typeface="Arial" charset="0"/>
              </a:rPr>
              <a:t>__________________________</a:t>
            </a:r>
            <a:endParaRPr lang="en-US" sz="2400" b="1" kern="1200" dirty="0" smtClean="0">
              <a:solidFill>
                <a:srgbClr val="000000"/>
              </a:solidFill>
              <a:latin typeface="Arial" charset="0"/>
            </a:endParaRPr>
          </a:p>
          <a:p>
            <a:pPr marL="0" lvl="0" indent="0">
              <a:buNone/>
              <a:defRPr/>
            </a:pPr>
            <a:endParaRPr lang="en-US" sz="1600" b="1" kern="1200" dirty="0">
              <a:solidFill>
                <a:srgbClr val="000000"/>
              </a:solidFill>
              <a:latin typeface="Arial" charset="0"/>
            </a:endParaRPr>
          </a:p>
          <a:p>
            <a:pPr marL="0" lvl="0" indent="0" eaLnBrk="1" hangingPunct="1">
              <a:buNone/>
            </a:pPr>
            <a:r>
              <a:rPr lang="en-US" altLang="en-US" sz="2400" b="1" kern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(b) </a:t>
            </a:r>
            <a:r>
              <a:rPr lang="en-US" altLang="en-US" sz="2400" kern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Percentage depletion rate for silver mines is </a:t>
            </a:r>
            <a:r>
              <a:rPr lang="en-US" altLang="en-US" sz="2400" kern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</a:t>
            </a:r>
            <a:endParaRPr lang="en-US" altLang="en-US" sz="2400" kern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1" hangingPunct="1">
              <a:buNone/>
            </a:pPr>
            <a:r>
              <a:rPr kumimoji="0" lang="en-US" alt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		 </a:t>
            </a:r>
            <a:r>
              <a:rPr lang="en-US" altLang="en-US" sz="2400" b="1" kern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PDA</a:t>
            </a:r>
            <a:r>
              <a:rPr lang="en-US" altLang="en-US" sz="2400" b="1" kern="1200" baseline="-25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en-US" sz="2400" b="1" kern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kern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400" kern="1200" dirty="0" smtClean="0">
                <a:solidFill>
                  <a:srgbClr val="000000"/>
                </a:solidFill>
                <a:latin typeface="Arial" charset="0"/>
              </a:rPr>
              <a:t>__________________________</a:t>
            </a:r>
          </a:p>
          <a:p>
            <a:pPr marL="0" lvl="0" indent="0" eaLnBrk="1" hangingPunct="1">
              <a:buNone/>
            </a:pPr>
            <a:endParaRPr lang="en-US" altLang="en-US" sz="1050" b="1" kern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1" hangingPunct="1">
              <a:buNone/>
            </a:pPr>
            <a:r>
              <a:rPr lang="en-US" altLang="en-US" sz="2400" b="1" kern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</a:t>
            </a:r>
            <a:r>
              <a:rPr lang="en-US" altLang="en-US" sz="2400" b="1" kern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en-US" sz="2200" kern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Claim </a:t>
            </a:r>
            <a:r>
              <a:rPr lang="en-US" altLang="en-US" sz="2200" b="1" kern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percentage depletion </a:t>
            </a:r>
            <a:r>
              <a:rPr lang="en-US" altLang="en-US" sz="2200" kern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amount, provided it is ≤ 50% of </a:t>
            </a:r>
            <a:r>
              <a:rPr lang="en-US" altLang="en-US" sz="2200" kern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TI.</a:t>
            </a:r>
            <a:endParaRPr kumimoji="0" lang="en-US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</a:pPr>
            <a:endParaRPr lang="en-US" sz="24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EGR 312 - 25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91A0DE-1F18-4375-8BF4-9F4821E00277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84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/>
              <a:t>EGR 312 - 25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6C81A46-99DE-4227-BC63-4A6048273B05}" type="slidenum">
              <a:rPr lang="en-US" altLang="en-US" sz="1400" smtClean="0"/>
              <a:pPr eaLnBrk="1" hangingPunct="1"/>
              <a:t>2</a:t>
            </a:fld>
            <a:endParaRPr lang="en-US" altLang="en-US" sz="1400" smtClean="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latin typeface="Arial" charset="0"/>
              </a:rPr>
              <a:t>Why is depreciation important?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277938"/>
            <a:ext cx="8064500" cy="5181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>
                <a:latin typeface="Arial" charset="0"/>
              </a:rPr>
              <a:t>Depreciation can lower your taxes: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altLang="en-US" sz="2800" smtClean="0">
              <a:latin typeface="Arial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>
                <a:latin typeface="Arial" charset="0"/>
              </a:rPr>
              <a:t>	taxes = (income – deductions)*tax rate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altLang="en-US" sz="2800" smtClean="0">
              <a:latin typeface="Arial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>
                <a:latin typeface="Arial" charset="0"/>
              </a:rPr>
              <a:t>where one of the primary deductions is depreciation.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altLang="en-US" sz="2800" smtClean="0">
              <a:latin typeface="Arial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>
                <a:latin typeface="Arial" charset="0"/>
              </a:rPr>
              <a:t>In other words, the use of depreciation can make you money by reducing the amount of taxes you pay.</a:t>
            </a:r>
          </a:p>
        </p:txBody>
      </p:sp>
      <p:sp>
        <p:nvSpPr>
          <p:cNvPr id="11270" name="Text Box 4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/>
              <a:t>EGR 312 - 25</a:t>
            </a:r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568EDC5-ADB3-4276-80B0-EF1931E29CF5}" type="slidenum">
              <a:rPr lang="en-US" altLang="en-US" sz="1400" smtClean="0"/>
              <a:pPr eaLnBrk="1" hangingPunct="1"/>
              <a:t>3</a:t>
            </a:fld>
            <a:endParaRPr lang="en-US" altLang="en-US" sz="1400" smtClean="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latin typeface="Arial" charset="0"/>
              </a:rPr>
              <a:t>Definitions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77938"/>
            <a:ext cx="7620000" cy="5145087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400" smtClean="0">
                <a:latin typeface="Arial" charset="0"/>
              </a:rPr>
              <a:t>First Cost – cost of purchasing and installing an asset (on real-estate, the value of land is excluded)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altLang="en-US" sz="2400" smtClean="0">
                <a:latin typeface="Arial" charset="0"/>
              </a:rPr>
              <a:t>Book Value – the remaining, undepreciated capital of an asset which is on the corporation’s books; the first cost minus the sum of all deprecation taken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altLang="en-US" sz="2400" smtClean="0">
                <a:latin typeface="Arial" charset="0"/>
              </a:rPr>
              <a:t>Recovery Period – depreciable life of the asset in years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altLang="en-US" sz="2400" smtClean="0">
                <a:latin typeface="Arial" charset="0"/>
              </a:rPr>
              <a:t>Market Value – estimate of the value of an asset if sold on the open market, not necessarily the same as the book value.</a:t>
            </a:r>
          </a:p>
        </p:txBody>
      </p:sp>
      <p:sp>
        <p:nvSpPr>
          <p:cNvPr id="12294" name="Text Box 4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/>
              <a:t>EGR 312 - 25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07B17F5-1EDC-4D67-B6C0-94682F8D43B9}" type="slidenum">
              <a:rPr lang="en-US" altLang="en-US" sz="1400" smtClean="0"/>
              <a:pPr eaLnBrk="1" hangingPunct="1"/>
              <a:t>4</a:t>
            </a:fld>
            <a:endParaRPr lang="en-US" altLang="en-US" sz="1400" smtClean="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latin typeface="Arial" charset="0"/>
              </a:rPr>
              <a:t>Definitions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7620000" cy="56388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400" smtClean="0">
                <a:latin typeface="Arial" charset="0"/>
              </a:rPr>
              <a:t>Depreciation Rate – the fraction of the “First Cost” removed by depreciation each year.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altLang="en-US" sz="2400" smtClean="0">
                <a:latin typeface="Arial" charset="0"/>
              </a:rPr>
              <a:t>Personal Property – allowed for depreciation, includes items such as manufacturing equipment, vehicles, computers, etc.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altLang="en-US" sz="2400" smtClean="0">
                <a:latin typeface="Arial" charset="0"/>
              </a:rPr>
              <a:t>Real Property – also allowed for depreciation, includes office buildings, warehouses, manufacturing facilities, etc… </a:t>
            </a:r>
            <a:r>
              <a:rPr lang="en-US" altLang="en-US" sz="2400" i="1" smtClean="0">
                <a:latin typeface="Arial" charset="0"/>
              </a:rPr>
              <a:t>note, land is not depreciated</a:t>
            </a:r>
            <a:r>
              <a:rPr lang="en-US" altLang="en-US" sz="2400" smtClean="0">
                <a:latin typeface="Arial" charset="0"/>
              </a:rPr>
              <a:t>.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altLang="en-US" sz="2400" smtClean="0">
                <a:latin typeface="Arial" charset="0"/>
              </a:rPr>
              <a:t>Half-year convention – assumes assets are placed in service in midyear.</a:t>
            </a:r>
          </a:p>
        </p:txBody>
      </p:sp>
      <p:sp>
        <p:nvSpPr>
          <p:cNvPr id="13318" name="Text Box 4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/>
              <a:t>EGR 312 - 25</a:t>
            </a:r>
          </a:p>
        </p:txBody>
      </p:sp>
      <p:sp>
        <p:nvSpPr>
          <p:cNvPr id="10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034F212-4B65-43A0-B476-CC4CCF32215D}" type="slidenum">
              <a:rPr lang="en-US" altLang="en-US" sz="1400" smtClean="0"/>
              <a:pPr eaLnBrk="1" hangingPunct="1"/>
              <a:t>5</a:t>
            </a:fld>
            <a:endParaRPr lang="en-US" altLang="en-US" sz="1400" smtClean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latin typeface="Arial" charset="0"/>
              </a:rPr>
              <a:t>Straight Line (SL) Depreciation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7620000" cy="56388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400" smtClean="0">
                <a:latin typeface="Arial" charset="0"/>
              </a:rPr>
              <a:t>Book value depreciates linearly with time.  In other words, depreciation is removed in equal amounts each year.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en-US" sz="2400" smtClean="0">
                <a:latin typeface="Arial" charset="0"/>
              </a:rPr>
              <a:t>	Where </a:t>
            </a:r>
            <a:r>
              <a:rPr lang="en-US" altLang="en-US" sz="2400" i="1" smtClean="0">
                <a:latin typeface="Arial" charset="0"/>
              </a:rPr>
              <a:t>t</a:t>
            </a:r>
            <a:r>
              <a:rPr lang="en-US" altLang="en-US" sz="2400" smtClean="0">
                <a:latin typeface="Arial" charset="0"/>
              </a:rPr>
              <a:t> = year (1,2,… n)</a:t>
            </a:r>
          </a:p>
          <a:p>
            <a:pPr marL="0" indent="0" eaLnBrk="1" hangingPunct="1">
              <a:buFontTx/>
              <a:buNone/>
            </a:pPr>
            <a:r>
              <a:rPr lang="en-US" altLang="en-US" sz="2400" smtClean="0">
                <a:latin typeface="Arial" charset="0"/>
              </a:rPr>
              <a:t>		</a:t>
            </a:r>
            <a:r>
              <a:rPr lang="en-US" altLang="en-US" sz="2400" i="1" smtClean="0">
                <a:latin typeface="Arial" charset="0"/>
              </a:rPr>
              <a:t>D</a:t>
            </a:r>
            <a:r>
              <a:rPr lang="en-US" altLang="en-US" sz="2400" i="1" baseline="-25000" smtClean="0">
                <a:latin typeface="Arial" charset="0"/>
              </a:rPr>
              <a:t>t</a:t>
            </a:r>
            <a:r>
              <a:rPr lang="en-US" altLang="en-US" sz="2400" i="1" smtClean="0">
                <a:latin typeface="Arial" charset="0"/>
              </a:rPr>
              <a:t> </a:t>
            </a:r>
            <a:r>
              <a:rPr lang="en-US" altLang="en-US" sz="2400" smtClean="0">
                <a:latin typeface="Arial" charset="0"/>
              </a:rPr>
              <a:t>= annual depreciation charge</a:t>
            </a:r>
          </a:p>
          <a:p>
            <a:pPr marL="0" indent="0" eaLnBrk="1" hangingPunct="1">
              <a:buFontTx/>
              <a:buNone/>
            </a:pPr>
            <a:r>
              <a:rPr lang="en-US" altLang="en-US" sz="2400" smtClean="0">
                <a:latin typeface="Arial" charset="0"/>
              </a:rPr>
              <a:t>		</a:t>
            </a:r>
            <a:r>
              <a:rPr lang="en-US" altLang="en-US" sz="2400" i="1" smtClean="0">
                <a:latin typeface="Arial" charset="0"/>
              </a:rPr>
              <a:t>B</a:t>
            </a:r>
            <a:r>
              <a:rPr lang="en-US" altLang="en-US" sz="2400" smtClean="0">
                <a:latin typeface="Arial" charset="0"/>
              </a:rPr>
              <a:t> = first cost</a:t>
            </a:r>
          </a:p>
          <a:p>
            <a:pPr marL="0" indent="0" eaLnBrk="1" hangingPunct="1">
              <a:buFontTx/>
              <a:buNone/>
            </a:pPr>
            <a:r>
              <a:rPr lang="en-US" altLang="en-US" sz="2400" smtClean="0">
                <a:latin typeface="Arial" charset="0"/>
              </a:rPr>
              <a:t>		</a:t>
            </a:r>
            <a:r>
              <a:rPr lang="en-US" altLang="en-US" sz="2400" i="1" smtClean="0">
                <a:latin typeface="Arial" charset="0"/>
              </a:rPr>
              <a:t>S</a:t>
            </a:r>
            <a:r>
              <a:rPr lang="en-US" altLang="en-US" sz="2400" smtClean="0">
                <a:latin typeface="Arial" charset="0"/>
              </a:rPr>
              <a:t> = estimated salvage value</a:t>
            </a:r>
          </a:p>
          <a:p>
            <a:pPr marL="0" indent="0" eaLnBrk="1" hangingPunct="1">
              <a:buFontTx/>
              <a:buNone/>
            </a:pPr>
            <a:r>
              <a:rPr lang="en-US" altLang="en-US" sz="2400" smtClean="0">
                <a:latin typeface="Arial" charset="0"/>
              </a:rPr>
              <a:t>		</a:t>
            </a:r>
            <a:r>
              <a:rPr lang="en-US" altLang="en-US" sz="2400" i="1" smtClean="0">
                <a:latin typeface="Arial" charset="0"/>
              </a:rPr>
              <a:t>n</a:t>
            </a:r>
            <a:r>
              <a:rPr lang="en-US" altLang="en-US" sz="2400" smtClean="0">
                <a:latin typeface="Arial" charset="0"/>
              </a:rPr>
              <a:t> = recovery period</a:t>
            </a:r>
          </a:p>
          <a:p>
            <a:pPr marL="0" indent="0" eaLnBrk="1" hangingPunct="1">
              <a:buFontTx/>
              <a:buNone/>
            </a:pPr>
            <a:r>
              <a:rPr lang="en-US" altLang="en-US" sz="2400" smtClean="0">
                <a:latin typeface="Arial" charset="0"/>
              </a:rPr>
              <a:t>		</a:t>
            </a:r>
            <a:r>
              <a:rPr lang="en-US" altLang="en-US" sz="2400" i="1" smtClean="0">
                <a:latin typeface="Arial" charset="0"/>
              </a:rPr>
              <a:t>d</a:t>
            </a:r>
            <a:r>
              <a:rPr lang="en-US" altLang="en-US" sz="2400" smtClean="0">
                <a:latin typeface="Arial" charset="0"/>
              </a:rPr>
              <a:t> = depreciation rate = 1/</a:t>
            </a:r>
            <a:r>
              <a:rPr lang="en-US" altLang="en-US" sz="2400" i="1" smtClean="0">
                <a:latin typeface="Arial" charset="0"/>
              </a:rPr>
              <a:t>n</a:t>
            </a:r>
          </a:p>
        </p:txBody>
      </p:sp>
      <p:sp>
        <p:nvSpPr>
          <p:cNvPr id="1031" name="Text Box 4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>
              <a:latin typeface="Times New Roman" pitchFamily="18" charset="0"/>
            </a:endParaRP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2498725" y="2622550"/>
          <a:ext cx="3109913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1396800" imgH="393480" progId="Equation.3">
                  <p:embed/>
                </p:oleObj>
              </mc:Choice>
              <mc:Fallback>
                <p:oleObj name="Equation" r:id="rId3" imgW="139680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8725" y="2622550"/>
                        <a:ext cx="3109913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/>
              <a:t>EGR 312 - 25</a:t>
            </a:r>
          </a:p>
        </p:txBody>
      </p:sp>
      <p:sp>
        <p:nvSpPr>
          <p:cNvPr id="20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5327FF1-D41F-42FC-A949-BE6AEB20073C}" type="slidenum">
              <a:rPr lang="en-US" altLang="en-US" sz="1400" smtClean="0"/>
              <a:pPr eaLnBrk="1" hangingPunct="1"/>
              <a:t>6</a:t>
            </a:fld>
            <a:endParaRPr lang="en-US" altLang="en-US" sz="1400" smtClean="0"/>
          </a:p>
        </p:txBody>
      </p:sp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latin typeface="Arial" charset="0"/>
              </a:rPr>
              <a:t>SL Depreciation</a:t>
            </a:r>
          </a:p>
        </p:txBody>
      </p:sp>
      <p:sp>
        <p:nvSpPr>
          <p:cNvPr id="20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01738"/>
            <a:ext cx="7620000" cy="5197475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altLang="en-US" sz="2400" smtClean="0">
                <a:latin typeface="Arial" charset="0"/>
              </a:rPr>
              <a:t>Book value (SL):</a:t>
            </a:r>
          </a:p>
          <a:p>
            <a:pPr marL="533400" indent="-53340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r>
              <a:rPr lang="en-US" altLang="en-US" sz="2400" smtClean="0">
                <a:latin typeface="Arial" charset="0"/>
              </a:rPr>
              <a:t>Depreciation rate is constant:</a:t>
            </a:r>
            <a:endParaRPr lang="en-US" altLang="en-US" sz="2000" i="1" smtClean="0">
              <a:latin typeface="Arial" charset="0"/>
            </a:endParaRPr>
          </a:p>
        </p:txBody>
      </p:sp>
      <p:sp>
        <p:nvSpPr>
          <p:cNvPr id="2056" name="Text Box 4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>
              <a:latin typeface="Times New Roman" pitchFamily="18" charset="0"/>
            </a:endParaRPr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3343275" y="1700213"/>
          <a:ext cx="241141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838080" imgH="228600" progId="Equation.3">
                  <p:embed/>
                </p:oleObj>
              </mc:Choice>
              <mc:Fallback>
                <p:oleObj name="Equation" r:id="rId3" imgW="83808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275" y="1700213"/>
                        <a:ext cx="2411413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6"/>
          <p:cNvGraphicFramePr>
            <a:graphicFrameLocks noChangeAspect="1"/>
          </p:cNvGraphicFramePr>
          <p:nvPr/>
        </p:nvGraphicFramePr>
        <p:xfrm>
          <a:off x="3611563" y="3530600"/>
          <a:ext cx="1863725" cy="109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672840" imgH="393480" progId="Equation.3">
                  <p:embed/>
                </p:oleObj>
              </mc:Choice>
              <mc:Fallback>
                <p:oleObj name="Equation" r:id="rId5" imgW="67284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1563" y="3530600"/>
                        <a:ext cx="1863725" cy="1090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/>
              <a:t>EGR 312 - 25</a:t>
            </a:r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0A7363E-E243-4CC2-89A2-B12B9B2C5179}" type="slidenum">
              <a:rPr lang="en-US" altLang="en-US" sz="1400" smtClean="0"/>
              <a:pPr eaLnBrk="1" hangingPunct="1"/>
              <a:t>7</a:t>
            </a:fld>
            <a:endParaRPr lang="en-US" altLang="en-US" sz="1400" smtClean="0"/>
          </a:p>
        </p:txBody>
      </p:sp>
      <p:sp>
        <p:nvSpPr>
          <p:cNvPr id="30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latin typeface="Arial" charset="0"/>
              </a:rPr>
              <a:t>SL Depreciation </a:t>
            </a:r>
          </a:p>
        </p:txBody>
      </p:sp>
      <p:sp>
        <p:nvSpPr>
          <p:cNvPr id="30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7620000" cy="56388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400" smtClean="0">
                <a:latin typeface="Arial" charset="0"/>
              </a:rPr>
              <a:t>Example:  A $20,000 vehicle is to be depreciated over 7 years using SL depreciation.</a:t>
            </a:r>
          </a:p>
        </p:txBody>
      </p:sp>
      <p:sp>
        <p:nvSpPr>
          <p:cNvPr id="3080" name="Text Box 4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>
              <a:latin typeface="Times New Roman" pitchFamily="18" charset="0"/>
            </a:endParaRPr>
          </a:p>
        </p:txBody>
      </p:sp>
      <p:graphicFrame>
        <p:nvGraphicFramePr>
          <p:cNvPr id="3074" name="Object 7"/>
          <p:cNvGraphicFramePr>
            <a:graphicFrameLocks noChangeAspect="1"/>
          </p:cNvGraphicFramePr>
          <p:nvPr/>
        </p:nvGraphicFramePr>
        <p:xfrm>
          <a:off x="501650" y="2276475"/>
          <a:ext cx="3609975" cy="280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Worksheet" r:id="rId4" imgW="1934103" imgH="1505201" progId="Excel.Sheet.8">
                  <p:embed/>
                </p:oleObj>
              </mc:Choice>
              <mc:Fallback>
                <p:oleObj name="Worksheet" r:id="rId4" imgW="1934103" imgH="1505201" progId="Excel.Shee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2276475"/>
                        <a:ext cx="3609975" cy="280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8"/>
          <p:cNvGraphicFramePr>
            <a:graphicFrameLocks noChangeAspect="1"/>
          </p:cNvGraphicFramePr>
          <p:nvPr/>
        </p:nvGraphicFramePr>
        <p:xfrm>
          <a:off x="4264025" y="2200275"/>
          <a:ext cx="4800600" cy="286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Chart" r:id="rId6" imgW="3771900" imgH="2247900" progId="Excel.Chart.8">
                  <p:embed/>
                </p:oleObj>
              </mc:Choice>
              <mc:Fallback>
                <p:oleObj name="Chart" r:id="rId6" imgW="3771900" imgH="2247900" progId="Excel.Chart.8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4025" y="2200275"/>
                        <a:ext cx="4800600" cy="286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/>
              <a:t>EGR 312 - 25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981EED3-F035-425A-97A0-0C5C94B3561C}" type="slidenum">
              <a:rPr lang="en-US" altLang="en-US" sz="1400" smtClean="0"/>
              <a:pPr eaLnBrk="1" hangingPunct="1"/>
              <a:t>8</a:t>
            </a:fld>
            <a:endParaRPr lang="en-US" altLang="en-US" sz="1400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</a:rPr>
              <a:t>Depreciation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7620000" cy="56388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altLang="en-US" sz="2400" u="sng" smtClean="0">
                <a:latin typeface="Arial" charset="0"/>
              </a:rPr>
              <a:t>Straight Line (SL) Depreciation</a:t>
            </a:r>
          </a:p>
          <a:p>
            <a:pPr marL="533400" indent="-53340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r>
              <a:rPr lang="en-US" altLang="en-US" sz="2400" smtClean="0">
                <a:latin typeface="Arial" charset="0"/>
              </a:rPr>
              <a:t>Example:  What would the yearly depreciation and depreciation rate be if the $20,000 vehicle is expected to have a salvage value of $6,000?</a:t>
            </a:r>
          </a:p>
          <a:p>
            <a:pPr marL="533400" indent="-53340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r>
              <a:rPr lang="en-US" altLang="en-US" sz="2400" smtClean="0">
                <a:latin typeface="Arial" charset="0"/>
              </a:rPr>
              <a:t>	D</a:t>
            </a:r>
            <a:r>
              <a:rPr lang="en-US" altLang="en-US" sz="2400" baseline="-25000" smtClean="0">
                <a:latin typeface="Arial" charset="0"/>
              </a:rPr>
              <a:t>t</a:t>
            </a:r>
            <a:r>
              <a:rPr lang="en-US" altLang="en-US" sz="2400" smtClean="0">
                <a:latin typeface="Arial" charset="0"/>
              </a:rPr>
              <a:t> = _____________</a:t>
            </a:r>
          </a:p>
          <a:p>
            <a:pPr marL="533400" indent="-53340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r>
              <a:rPr lang="en-US" altLang="en-US" sz="2400" smtClean="0">
                <a:latin typeface="Arial" charset="0"/>
              </a:rPr>
              <a:t>	d = ______________</a:t>
            </a:r>
          </a:p>
        </p:txBody>
      </p:sp>
      <p:sp>
        <p:nvSpPr>
          <p:cNvPr id="14342" name="Text Box 4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/>
              <a:t>EGR 312 - 25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FBC9ED8-EF6B-421F-9097-475F7A84C0BB}" type="slidenum">
              <a:rPr lang="en-US" altLang="en-US" sz="1400" smtClean="0"/>
              <a:pPr eaLnBrk="1" hangingPunct="1"/>
              <a:t>9</a:t>
            </a:fld>
            <a:endParaRPr lang="en-US" altLang="en-US" sz="1400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latin typeface="Arial" charset="0"/>
              </a:rPr>
              <a:t>Declining Balance (DB) Depreciation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31925"/>
            <a:ext cx="7620000" cy="52736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400" smtClean="0">
                <a:latin typeface="Arial" charset="0"/>
              </a:rPr>
              <a:t>Book value depreciates by a fixed percentage of the book value, not a fixed amount.</a:t>
            </a:r>
          </a:p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0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en-US" sz="2000" smtClean="0">
                <a:latin typeface="Arial" charset="0"/>
              </a:rPr>
              <a:t>	</a:t>
            </a:r>
            <a:r>
              <a:rPr lang="en-US" altLang="en-US" sz="2400" smtClean="0">
                <a:latin typeface="Arial" charset="0"/>
              </a:rPr>
              <a:t>Where </a:t>
            </a:r>
            <a:r>
              <a:rPr lang="en-US" altLang="en-US" sz="2400" i="1" smtClean="0">
                <a:latin typeface="Arial" charset="0"/>
              </a:rPr>
              <a:t>t</a:t>
            </a:r>
            <a:r>
              <a:rPr lang="en-US" altLang="en-US" sz="2400" smtClean="0">
                <a:latin typeface="Arial" charset="0"/>
              </a:rPr>
              <a:t> = year (1,2,… n)</a:t>
            </a:r>
          </a:p>
          <a:p>
            <a:pPr marL="0" indent="0" eaLnBrk="1" hangingPunct="1">
              <a:buFontTx/>
              <a:buNone/>
            </a:pPr>
            <a:r>
              <a:rPr lang="en-US" altLang="en-US" sz="2400" smtClean="0">
                <a:latin typeface="Arial" charset="0"/>
              </a:rPr>
              <a:t>		</a:t>
            </a:r>
            <a:r>
              <a:rPr lang="en-US" altLang="en-US" sz="2400" i="1" smtClean="0">
                <a:latin typeface="Arial" charset="0"/>
              </a:rPr>
              <a:t>BV</a:t>
            </a:r>
            <a:r>
              <a:rPr lang="en-US" altLang="en-US" sz="2400" i="1" baseline="-25000" smtClean="0">
                <a:latin typeface="Arial" charset="0"/>
              </a:rPr>
              <a:t>t-</a:t>
            </a:r>
            <a:r>
              <a:rPr lang="en-US" altLang="en-US" sz="2400" baseline="-25000" smtClean="0">
                <a:latin typeface="Arial" charset="0"/>
              </a:rPr>
              <a:t>1</a:t>
            </a:r>
            <a:r>
              <a:rPr lang="en-US" altLang="en-US" sz="2400" smtClean="0">
                <a:latin typeface="Arial" charset="0"/>
              </a:rPr>
              <a:t> </a:t>
            </a:r>
            <a:r>
              <a:rPr lang="en-US" altLang="en-US" sz="2400" i="1" smtClean="0">
                <a:latin typeface="Arial" charset="0"/>
              </a:rPr>
              <a:t>= </a:t>
            </a:r>
            <a:r>
              <a:rPr lang="en-US" altLang="en-US" sz="2400" smtClean="0">
                <a:latin typeface="Arial" charset="0"/>
              </a:rPr>
              <a:t>book value in year </a:t>
            </a:r>
            <a:r>
              <a:rPr lang="en-US" altLang="en-US" sz="2400" i="1" smtClean="0">
                <a:latin typeface="Arial" charset="0"/>
              </a:rPr>
              <a:t>t </a:t>
            </a:r>
            <a:r>
              <a:rPr lang="en-US" altLang="en-US" sz="2400" smtClean="0">
                <a:latin typeface="Arial" charset="0"/>
              </a:rPr>
              <a:t>- 1</a:t>
            </a:r>
          </a:p>
          <a:p>
            <a:pPr marL="0" indent="0" eaLnBrk="1" hangingPunct="1">
              <a:buFontTx/>
              <a:buNone/>
            </a:pPr>
            <a:r>
              <a:rPr lang="en-US" altLang="en-US" sz="2400" smtClean="0">
                <a:latin typeface="Arial" charset="0"/>
              </a:rPr>
              <a:t>		</a:t>
            </a:r>
            <a:r>
              <a:rPr lang="en-US" altLang="en-US" sz="2400" i="1" smtClean="0">
                <a:latin typeface="Arial" charset="0"/>
              </a:rPr>
              <a:t>D</a:t>
            </a:r>
            <a:r>
              <a:rPr lang="en-US" altLang="en-US" sz="2400" i="1" baseline="-25000" smtClean="0">
                <a:latin typeface="Arial" charset="0"/>
              </a:rPr>
              <a:t>t</a:t>
            </a:r>
            <a:r>
              <a:rPr lang="en-US" altLang="en-US" sz="2400" smtClean="0">
                <a:latin typeface="Arial" charset="0"/>
              </a:rPr>
              <a:t> = depreciation amount in year </a:t>
            </a:r>
            <a:r>
              <a:rPr lang="en-US" altLang="en-US" sz="2400" i="1" smtClean="0">
                <a:latin typeface="Arial" charset="0"/>
              </a:rPr>
              <a:t>t</a:t>
            </a: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en-US" sz="2400" smtClean="0">
                <a:latin typeface="Arial" charset="0"/>
              </a:rPr>
              <a:t>		</a:t>
            </a:r>
            <a:r>
              <a:rPr lang="en-US" altLang="en-US" sz="2400" i="1" smtClean="0">
                <a:latin typeface="Arial" charset="0"/>
              </a:rPr>
              <a:t>d</a:t>
            </a:r>
            <a:r>
              <a:rPr lang="en-US" altLang="en-US" sz="2400" smtClean="0">
                <a:latin typeface="Arial" charset="0"/>
              </a:rPr>
              <a:t> = depreciation rate </a:t>
            </a:r>
          </a:p>
          <a:p>
            <a:pPr marL="0" indent="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000" i="1" smtClean="0">
              <a:latin typeface="Arial" charset="0"/>
            </a:endParaRPr>
          </a:p>
        </p:txBody>
      </p:sp>
      <p:sp>
        <p:nvSpPr>
          <p:cNvPr id="4103" name="Text Box 4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>
              <a:latin typeface="Times New Roman" pitchFamily="18" charset="0"/>
            </a:endParaRPr>
          </a:p>
        </p:txBody>
      </p:sp>
      <p:graphicFrame>
        <p:nvGraphicFramePr>
          <p:cNvPr id="4098" name="Object 6"/>
          <p:cNvGraphicFramePr>
            <a:graphicFrameLocks noChangeAspect="1"/>
          </p:cNvGraphicFramePr>
          <p:nvPr/>
        </p:nvGraphicFramePr>
        <p:xfrm>
          <a:off x="3419475" y="2444750"/>
          <a:ext cx="2303463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3" imgW="736560" imgH="228600" progId="Equation.3">
                  <p:embed/>
                </p:oleObj>
              </mc:Choice>
              <mc:Fallback>
                <p:oleObj name="Equation" r:id="rId3" imgW="73656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2444750"/>
                        <a:ext cx="2303463" cy="71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533400" marR="0" indent="-5334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533400" marR="0" indent="-5334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2870</TotalTime>
  <Words>914</Words>
  <Application>Microsoft Office PowerPoint</Application>
  <PresentationFormat>On-screen Show (4:3)</PresentationFormat>
  <Paragraphs>198</Paragraphs>
  <Slides>18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Times New Roman</vt:lpstr>
      <vt:lpstr>Default Design</vt:lpstr>
      <vt:lpstr>Microsoft Equation 3.0</vt:lpstr>
      <vt:lpstr>Microsoft Excel Worksheet</vt:lpstr>
      <vt:lpstr>Microsoft Excel Chart</vt:lpstr>
      <vt:lpstr>Depreciation</vt:lpstr>
      <vt:lpstr>Why is depreciation important?</vt:lpstr>
      <vt:lpstr>Definitions</vt:lpstr>
      <vt:lpstr>Definitions</vt:lpstr>
      <vt:lpstr>Straight Line (SL) Depreciation</vt:lpstr>
      <vt:lpstr>SL Depreciation</vt:lpstr>
      <vt:lpstr>SL Depreciation </vt:lpstr>
      <vt:lpstr>Depreciation</vt:lpstr>
      <vt:lpstr>Declining Balance (DB) Depreciation</vt:lpstr>
      <vt:lpstr>DB Depreciation</vt:lpstr>
      <vt:lpstr>DB Depreciation</vt:lpstr>
      <vt:lpstr>Double Declining Balance (DDB) Depreciation</vt:lpstr>
      <vt:lpstr>Modified Accelerated Cost Recovery System (MACRS)</vt:lpstr>
      <vt:lpstr>MACRS</vt:lpstr>
      <vt:lpstr>MACRS</vt:lpstr>
      <vt:lpstr>PowerPoint Presentation</vt:lpstr>
      <vt:lpstr>Calculations</vt:lpstr>
      <vt:lpstr>Example</vt:lpstr>
    </vt:vector>
  </TitlesOfParts>
  <Company>Mercer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Programming</dc:title>
  <dc:creator>William Peterson</dc:creator>
  <cp:lastModifiedBy>moody_l</cp:lastModifiedBy>
  <cp:revision>66</cp:revision>
  <dcterms:created xsi:type="dcterms:W3CDTF">2002-08-19T14:03:41Z</dcterms:created>
  <dcterms:modified xsi:type="dcterms:W3CDTF">2015-11-19T15:58:19Z</dcterms:modified>
</cp:coreProperties>
</file>