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340" r:id="rId2"/>
    <p:sldId id="376" r:id="rId3"/>
    <p:sldId id="365" r:id="rId4"/>
    <p:sldId id="341" r:id="rId5"/>
    <p:sldId id="366" r:id="rId6"/>
    <p:sldId id="342" r:id="rId7"/>
    <p:sldId id="367" r:id="rId8"/>
    <p:sldId id="344" r:id="rId9"/>
    <p:sldId id="371" r:id="rId10"/>
    <p:sldId id="346" r:id="rId11"/>
    <p:sldId id="377" r:id="rId12"/>
    <p:sldId id="347" r:id="rId13"/>
    <p:sldId id="368" r:id="rId14"/>
    <p:sldId id="369" r:id="rId15"/>
    <p:sldId id="370" r:id="rId16"/>
    <p:sldId id="360" r:id="rId17"/>
    <p:sldId id="372" r:id="rId18"/>
    <p:sldId id="373" r:id="rId19"/>
    <p:sldId id="375" r:id="rId20"/>
    <p:sldId id="364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00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787"/>
    <p:restoredTop sz="81045" autoAdjust="0"/>
  </p:normalViewPr>
  <p:slideViewPr>
    <p:cSldViewPr>
      <p:cViewPr varScale="1">
        <p:scale>
          <a:sx n="88" d="100"/>
          <a:sy n="88" d="100"/>
        </p:scale>
        <p:origin x="-3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42"/>
    </p:cViewPr>
  </p:sorterViewPr>
  <p:notesViewPr>
    <p:cSldViewPr>
      <p:cViewPr varScale="1">
        <p:scale>
          <a:sx n="81" d="100"/>
          <a:sy n="81" d="100"/>
        </p:scale>
        <p:origin x="-2016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747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2" tIns="46217" rIns="92432" bIns="46217" numCol="1" anchor="t" anchorCtr="0" compatLnSpc="1">
            <a:prstTxWarp prst="textNoShape">
              <a:avLst/>
            </a:prstTxWarp>
          </a:bodyPr>
          <a:lstStyle>
            <a:lvl1pPr defTabSz="923790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255" y="1"/>
            <a:ext cx="303714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2" tIns="46217" rIns="92432" bIns="46217" numCol="1" anchor="t" anchorCtr="0" compatLnSpc="1">
            <a:prstTxWarp prst="textNoShape">
              <a:avLst/>
            </a:prstTxWarp>
          </a:bodyPr>
          <a:lstStyle>
            <a:lvl1pPr algn="r" defTabSz="923790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898"/>
            <a:ext cx="3038747" cy="46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2" tIns="46217" rIns="92432" bIns="46217" numCol="1" anchor="b" anchorCtr="0" compatLnSpc="1">
            <a:prstTxWarp prst="textNoShape">
              <a:avLst/>
            </a:prstTxWarp>
          </a:bodyPr>
          <a:lstStyle>
            <a:lvl1pPr defTabSz="923790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255" y="8831898"/>
            <a:ext cx="3037146" cy="46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2" tIns="46217" rIns="92432" bIns="46217" numCol="1" anchor="b" anchorCtr="0" compatLnSpc="1">
            <a:prstTxWarp prst="textNoShape">
              <a:avLst/>
            </a:prstTxWarp>
          </a:bodyPr>
          <a:lstStyle>
            <a:lvl1pPr algn="r" defTabSz="923790">
              <a:defRPr sz="1200"/>
            </a:lvl1pPr>
          </a:lstStyle>
          <a:p>
            <a:pPr>
              <a:defRPr/>
            </a:pPr>
            <a:fld id="{774E156E-10A3-46FF-8617-22726BD0FB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541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747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2" tIns="46217" rIns="92432" bIns="46217" numCol="1" anchor="t" anchorCtr="0" compatLnSpc="1">
            <a:prstTxWarp prst="textNoShape">
              <a:avLst/>
            </a:prstTxWarp>
          </a:bodyPr>
          <a:lstStyle>
            <a:lvl1pPr defTabSz="923790"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255" y="1"/>
            <a:ext cx="303714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2" tIns="46217" rIns="92432" bIns="46217" numCol="1" anchor="t" anchorCtr="0" compatLnSpc="1">
            <a:prstTxWarp prst="textNoShape">
              <a:avLst/>
            </a:prstTxWarp>
          </a:bodyPr>
          <a:lstStyle>
            <a:lvl1pPr algn="r" defTabSz="923790"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507" y="4416742"/>
            <a:ext cx="5141387" cy="418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2" tIns="46217" rIns="92432" bIns="462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898"/>
            <a:ext cx="3038747" cy="46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2" tIns="46217" rIns="92432" bIns="46217" numCol="1" anchor="b" anchorCtr="0" compatLnSpc="1">
            <a:prstTxWarp prst="textNoShape">
              <a:avLst/>
            </a:prstTxWarp>
          </a:bodyPr>
          <a:lstStyle>
            <a:lvl1pPr defTabSz="923790"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255" y="8831898"/>
            <a:ext cx="3037146" cy="46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2" tIns="46217" rIns="92432" bIns="46217" numCol="1" anchor="b" anchorCtr="0" compatLnSpc="1">
            <a:prstTxWarp prst="textNoShape">
              <a:avLst/>
            </a:prstTxWarp>
          </a:bodyPr>
          <a:lstStyle>
            <a:lvl1pPr algn="r" defTabSz="92379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F0F6CA2-81BC-4FAF-9E7B-186D5446D1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10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800" b="1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73"/>
            <a:fld id="{36AD0924-69C7-4ECD-AB0C-D7B89D6269DE}" type="slidenum">
              <a:rPr lang="en-US" smtClean="0"/>
              <a:pPr defTabSz="922373"/>
              <a:t>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800" b="1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73"/>
            <a:fld id="{B9BE8BE4-DA15-465C-B9E3-04715A1D0FE0}" type="slidenum">
              <a:rPr lang="en-US" smtClean="0"/>
              <a:pPr defTabSz="922373"/>
              <a:t>10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9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0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3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4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5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6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7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8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9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0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1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2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3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4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5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6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7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8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59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4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5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6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67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6" name="Rectangle 64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Rectangle 6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dirty="0"/>
          </a:p>
        </p:txBody>
      </p:sp>
      <p:sp>
        <p:nvSpPr>
          <p:cNvPr id="28739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74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C1848-ECB6-43C5-A39C-D45A5D4371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FB5A3-652D-4FD5-A165-116333DAC5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74F39-1DD8-4A3B-9D1E-0E476525EC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2813" y="1905000"/>
            <a:ext cx="8110537" cy="41910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4D3B5-C958-4B7D-9641-D66016851D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3BC6D-91D7-4981-89FB-0300F491AB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ADEE-C32C-4447-9A09-74A6A5EEE3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A16F1-98C3-48EF-8B29-3E2E28B6D8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A174F-9E1D-4E95-9D32-F92061A85D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765F4-65D9-49BD-A41D-B831EB3193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F6864-9D01-4915-B882-F637480A07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6ABAB-0ED9-4952-90FF-AB6CFA8BCD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8FDC2-6DBD-45DA-A3E4-EAA5EF8D47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E3DE-047B-46A2-A9FD-30633D2CB8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27651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52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53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54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55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56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57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58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59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60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61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62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63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64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65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66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67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68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69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70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71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72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73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74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75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76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77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78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79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80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81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82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83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84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85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86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87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88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89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90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91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92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93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94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95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96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97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98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699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700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701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702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703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704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705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706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707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708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709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710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711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712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051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715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716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717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A2FEEFE-F620-42D9-A0D2-CFBFBAEAAC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85800"/>
            <a:ext cx="8991600" cy="1754326"/>
          </a:xfrm>
        </p:spPr>
        <p:txBody>
          <a:bodyPr anchor="t"/>
          <a:lstStyle/>
          <a:p>
            <a:pPr algn="l" eaLnBrk="1" hangingPunct="1"/>
            <a:r>
              <a:rPr lang="en-US" sz="3600" b="1" dirty="0" smtClean="0">
                <a:solidFill>
                  <a:srgbClr val="002060"/>
                </a:solidFill>
              </a:rPr>
              <a:t>The Impact of Testing Frequency and Final Exams on Student Performance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8305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Richard O. Mines, Jr</a:t>
            </a:r>
            <a:r>
              <a:rPr lang="en-US" sz="2800" dirty="0" smtClean="0"/>
              <a:t>., Ph.D., P.E.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F. ASCE. F. EWRI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i="1" dirty="0" smtClean="0"/>
              <a:t>Director MSE &amp; MS Programs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Mercer University School of Engineering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441BE1-7A9C-408D-A123-981E2BFD9B60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707886"/>
          </a:xfrm>
        </p:spPr>
        <p:txBody>
          <a:bodyPr anchor="t"/>
          <a:lstStyle/>
          <a:p>
            <a:pPr eaLnBrk="1" hangingPunct="1"/>
            <a:r>
              <a:rPr lang="en-US" sz="4000" dirty="0" smtClean="0"/>
              <a:t># of Tests, Test Avg, Final Grade</a:t>
            </a:r>
          </a:p>
        </p:txBody>
      </p:sp>
      <p:sp>
        <p:nvSpPr>
          <p:cNvPr id="92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20148A-0AA3-4952-8390-BEE3A0010CA7}" type="slidenum">
              <a:rPr lang="en-US" smtClean="0"/>
              <a:pPr/>
              <a:t>10</a:t>
            </a:fld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828800"/>
          <a:ext cx="8382000" cy="4749330"/>
        </p:xfrm>
        <a:graphic>
          <a:graphicData uri="http://schemas.openxmlformats.org/drawingml/2006/table">
            <a:tbl>
              <a:tblPr/>
              <a:tblGrid>
                <a:gridCol w="2095500"/>
                <a:gridCol w="2095500"/>
                <a:gridCol w="2095500"/>
                <a:gridCol w="2095500"/>
              </a:tblGrid>
              <a:tr h="4017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Semester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Number of Tests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Test Average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Final Grade Average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F2003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64.1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72.1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F2010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76.3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83.4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F2008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78.8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84.7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F2002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80.3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85.7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F2001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83.2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80.0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F2005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84.6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84.5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F2007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80.7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80.8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F2006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75.5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77.0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S2010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78.4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84.2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F2012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89.1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84.3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6331"/>
          </a:xfrm>
        </p:spPr>
        <p:txBody>
          <a:bodyPr anchor="t"/>
          <a:lstStyle/>
          <a:p>
            <a:pPr algn="ctr" eaLnBrk="1" hangingPunct="1"/>
            <a:r>
              <a:rPr lang="en-US" sz="3600" dirty="0" smtClean="0"/>
              <a:t>Analysis of Variance on </a:t>
            </a:r>
            <a:r>
              <a:rPr lang="en-US" sz="3600" dirty="0" smtClean="0"/>
              <a:t>Final Grades</a:t>
            </a:r>
            <a:endParaRPr lang="en-US" sz="3600" dirty="0" smtClean="0"/>
          </a:p>
        </p:txBody>
      </p:sp>
      <p:sp>
        <p:nvSpPr>
          <p:cNvPr id="102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C996B0-6517-4442-845C-7A572C0518BA}" type="slidenum">
              <a:rPr lang="en-US" smtClean="0"/>
              <a:pPr/>
              <a:t>11</a:t>
            </a:fld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836012"/>
              </p:ext>
            </p:extLst>
          </p:nvPr>
        </p:nvGraphicFramePr>
        <p:xfrm>
          <a:off x="228600" y="1981200"/>
          <a:ext cx="8458199" cy="1193799"/>
        </p:xfrm>
        <a:graphic>
          <a:graphicData uri="http://schemas.openxmlformats.org/drawingml/2006/table">
            <a:tbl>
              <a:tblPr/>
              <a:tblGrid>
                <a:gridCol w="3962400"/>
                <a:gridCol w="1524000"/>
                <a:gridCol w="1524000"/>
                <a:gridCol w="1447799"/>
              </a:tblGrid>
              <a:tr h="6095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entury Schoolbook"/>
                          <a:ea typeface="Times New Roman"/>
                          <a:cs typeface="Times New Roman"/>
                        </a:rPr>
                        <a:t>ANOVA</a:t>
                      </a:r>
                      <a:endParaRPr lang="en-US" sz="28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en-US" sz="2800" i="1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n-US" sz="2800" b="1" i="1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critical</a:t>
                      </a:r>
                      <a:endParaRPr lang="en-US" sz="28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sym typeface="Symbol"/>
                        </a:rPr>
                        <a:t> </a:t>
                      </a:r>
                      <a:endParaRPr lang="en-US" sz="28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entury Schoolbook"/>
                          <a:ea typeface="Times New Roman"/>
                          <a:cs typeface="Times New Roman"/>
                        </a:rPr>
                        <a:t>Final grades</a:t>
                      </a:r>
                      <a:endParaRPr lang="en-US" sz="28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2.411 </a:t>
                      </a:r>
                      <a:r>
                        <a:rPr lang="en-US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endParaRPr lang="en-US" sz="2800" b="1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2.010</a:t>
                      </a:r>
                      <a:endParaRPr lang="en-US" sz="2800" b="1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entury Schoolbook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28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4068633"/>
            <a:ext cx="813402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latin typeface="Times New Roman"/>
                <a:ea typeface="Times New Roman"/>
                <a:cs typeface="Times New Roman"/>
              </a:rPr>
              <a:t>Other course components such as homework, design project,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en-US" b="1" dirty="0" smtClean="0">
                <a:latin typeface="Times New Roman"/>
                <a:ea typeface="Times New Roman"/>
                <a:cs typeface="Times New Roman"/>
              </a:rPr>
              <a:t>esign report, may have contributed to the difference.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 smtClean="0">
              <a:latin typeface="Times New Roman"/>
              <a:ea typeface="Times New Roman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latin typeface="Times New Roman"/>
                <a:ea typeface="Times New Roman"/>
                <a:cs typeface="Times New Roman"/>
              </a:rPr>
              <a:t>The class composition was also likely to have been a major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 New Roman"/>
                <a:ea typeface="Times New Roman"/>
                <a:cs typeface="Times New Roman"/>
              </a:rPr>
              <a:t>c</a:t>
            </a:r>
            <a:r>
              <a:rPr lang="en-US" b="1" dirty="0" smtClean="0">
                <a:latin typeface="Times New Roman"/>
                <a:ea typeface="Times New Roman"/>
                <a:cs typeface="Times New Roman"/>
              </a:rPr>
              <a:t>ontributor.</a:t>
            </a:r>
            <a:endParaRPr lang="en-US" b="1" dirty="0">
              <a:latin typeface="Century Schoolbook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5507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00329"/>
          </a:xfrm>
        </p:spPr>
        <p:txBody>
          <a:bodyPr anchor="t"/>
          <a:lstStyle/>
          <a:p>
            <a:pPr algn="ctr" eaLnBrk="1" hangingPunct="1"/>
            <a:r>
              <a:rPr lang="en-US" sz="3600" dirty="0" smtClean="0"/>
              <a:t>Correlations between # of Tests &amp; Test Avg and # of Tests &amp; Final Grade</a:t>
            </a:r>
          </a:p>
        </p:txBody>
      </p:sp>
      <p:sp>
        <p:nvSpPr>
          <p:cNvPr id="102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C996B0-6517-4442-845C-7A572C0518BA}" type="slidenum">
              <a:rPr lang="en-US" smtClean="0"/>
              <a:pPr/>
              <a:t>12</a:t>
            </a:fld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628476"/>
              </p:ext>
            </p:extLst>
          </p:nvPr>
        </p:nvGraphicFramePr>
        <p:xfrm>
          <a:off x="304800" y="1828800"/>
          <a:ext cx="8458199" cy="2316479"/>
        </p:xfrm>
        <a:graphic>
          <a:graphicData uri="http://schemas.openxmlformats.org/drawingml/2006/table">
            <a:tbl>
              <a:tblPr/>
              <a:tblGrid>
                <a:gridCol w="4495800"/>
                <a:gridCol w="990600"/>
                <a:gridCol w="1524000"/>
                <a:gridCol w="1447799"/>
              </a:tblGrid>
              <a:tr h="6095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en-US" sz="2800" i="1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en-US" sz="28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latin typeface="Times New Roman"/>
                          <a:ea typeface="Calibri"/>
                          <a:cs typeface="Times New Roman"/>
                        </a:rPr>
                        <a:t>p-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value</a:t>
                      </a:r>
                      <a:endParaRPr lang="en-US" sz="28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Between # of Tests and </a:t>
                      </a:r>
                      <a:endParaRPr lang="en-US" sz="2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Test 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Average</a:t>
                      </a:r>
                      <a:endParaRPr lang="en-US" sz="28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28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0.378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(low)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0.282</a:t>
                      </a:r>
                      <a:endParaRPr lang="en-US" sz="28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Between # of Tests </a:t>
                      </a: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and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Final Grade Average</a:t>
                      </a:r>
                      <a:endParaRPr lang="en-US" sz="28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28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0.154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(none)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0.672</a:t>
                      </a:r>
                      <a:endParaRPr lang="en-US" sz="28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769529"/>
              </p:ext>
            </p:extLst>
          </p:nvPr>
        </p:nvGraphicFramePr>
        <p:xfrm>
          <a:off x="1371600" y="4648199"/>
          <a:ext cx="4876800" cy="166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3" imgW="2984400" imgH="1015920" progId="Equation.DSMT4">
                  <p:embed/>
                </p:oleObj>
              </mc:Choice>
              <mc:Fallback>
                <p:oleObj name="Equation" r:id="rId3" imgW="298440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4648199"/>
                        <a:ext cx="4876800" cy="1660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839200" cy="1200329"/>
          </a:xfrm>
        </p:spPr>
        <p:txBody>
          <a:bodyPr anchor="t"/>
          <a:lstStyle/>
          <a:p>
            <a:pPr algn="ctr" eaLnBrk="1" hangingPunct="1"/>
            <a:r>
              <a:rPr lang="en-US" sz="3600" dirty="0" smtClean="0"/>
              <a:t>Correlations between Tests &amp; Final Grades and Exam &amp; Final Grades</a:t>
            </a:r>
          </a:p>
        </p:txBody>
      </p:sp>
      <p:sp>
        <p:nvSpPr>
          <p:cNvPr id="102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C996B0-6517-4442-845C-7A572C0518BA}" type="slidenum">
              <a:rPr lang="en-US" smtClean="0"/>
              <a:pPr/>
              <a:t>13</a:t>
            </a:fld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794582"/>
              </p:ext>
            </p:extLst>
          </p:nvPr>
        </p:nvGraphicFramePr>
        <p:xfrm>
          <a:off x="228600" y="2057400"/>
          <a:ext cx="8458199" cy="2418080"/>
        </p:xfrm>
        <a:graphic>
          <a:graphicData uri="http://schemas.openxmlformats.org/drawingml/2006/table">
            <a:tbl>
              <a:tblPr/>
              <a:tblGrid>
                <a:gridCol w="3962399"/>
                <a:gridCol w="914400"/>
                <a:gridCol w="2086264"/>
                <a:gridCol w="1495136"/>
              </a:tblGrid>
              <a:tr h="711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en-US" sz="2800" i="1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en-US" sz="28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latin typeface="Times New Roman"/>
                          <a:ea typeface="Calibri"/>
                          <a:cs typeface="Times New Roman"/>
                        </a:rPr>
                        <a:t>p-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value</a:t>
                      </a:r>
                      <a:endParaRPr lang="en-US" sz="28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Student Test Average and Student Final Grade</a:t>
                      </a:r>
                      <a:endParaRPr lang="en-US" sz="28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en-US" sz="28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0.678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(substantial)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28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Student Final Exam Score and Student Final Grade</a:t>
                      </a:r>
                      <a:endParaRPr lang="en-US" sz="28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en-US" sz="28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0.599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(moderate)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0.000</a:t>
                      </a:r>
                      <a:endParaRPr lang="en-US" sz="28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5166413"/>
              </p:ext>
            </p:extLst>
          </p:nvPr>
        </p:nvGraphicFramePr>
        <p:xfrm>
          <a:off x="1752600" y="4800600"/>
          <a:ext cx="4572000" cy="1556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3" imgW="2984400" imgH="1015920" progId="Equation.DSMT4">
                  <p:embed/>
                </p:oleObj>
              </mc:Choice>
              <mc:Fallback>
                <p:oleObj name="Equation" r:id="rId3" imgW="2984400" imgH="10159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800600"/>
                        <a:ext cx="4572000" cy="15564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839200" cy="1200329"/>
          </a:xfrm>
        </p:spPr>
        <p:txBody>
          <a:bodyPr anchor="t"/>
          <a:lstStyle/>
          <a:p>
            <a:pPr algn="ctr" eaLnBrk="1" hangingPunct="1"/>
            <a:r>
              <a:rPr lang="en-US" sz="3600" dirty="0" smtClean="0"/>
              <a:t>Paired Comparisons between Final Grades with and without Final Exam</a:t>
            </a:r>
          </a:p>
        </p:txBody>
      </p:sp>
      <p:sp>
        <p:nvSpPr>
          <p:cNvPr id="102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C996B0-6517-4442-845C-7A572C0518BA}" type="slidenum">
              <a:rPr lang="en-US" smtClean="0"/>
              <a:pPr/>
              <a:t>14</a:t>
            </a:fld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2514600"/>
          <a:ext cx="8534400" cy="2362200"/>
        </p:xfrm>
        <a:graphic>
          <a:graphicData uri="http://schemas.openxmlformats.org/drawingml/2006/table">
            <a:tbl>
              <a:tblPr/>
              <a:tblGrid>
                <a:gridCol w="1304757"/>
                <a:gridCol w="752643"/>
                <a:gridCol w="838200"/>
                <a:gridCol w="990600"/>
                <a:gridCol w="1600200"/>
                <a:gridCol w="1371600"/>
                <a:gridCol w="1676400"/>
              </a:tblGrid>
              <a:tr h="17716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Course Offering</a:t>
                      </a:r>
                      <a:endParaRPr lang="en-US" sz="2400" b="1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en-US" sz="2400" b="1" i="1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latin typeface="Times New Roman"/>
                          <a:ea typeface="Calibri"/>
                          <a:cs typeface="Times New Roman"/>
                        </a:rPr>
                        <a:t>df</a:t>
                      </a:r>
                      <a:endParaRPr lang="en-US" sz="2400" b="1" i="1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</a:t>
                      </a:r>
                      <a:endParaRPr lang="en-US" sz="2400" b="1" i="1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en-US" sz="2400" b="1" i="1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US" sz="2400" b="1" baseline="-25000" dirty="0">
                          <a:latin typeface="Times New Roman"/>
                          <a:ea typeface="Calibri"/>
                          <a:cs typeface="Times New Roman"/>
                        </a:rPr>
                        <a:t>0.025</a:t>
                      </a:r>
                      <a:endParaRPr lang="en-US" sz="2400" b="1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Significant</a:t>
                      </a:r>
                      <a:endParaRPr lang="en-US" sz="2400" b="1" dirty="0"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Difference Yes or No</a:t>
                      </a:r>
                      <a:endParaRPr lang="en-US" sz="2400" b="1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2400" b="1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en-US" sz="2400" b="1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82</a:t>
                      </a:r>
                      <a:endParaRPr lang="en-US" sz="2400" b="1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0.05</a:t>
                      </a:r>
                      <a:endParaRPr lang="en-US" sz="2400" b="1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-2.718</a:t>
                      </a:r>
                      <a:endParaRPr lang="en-US" sz="2400" b="1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1.989</a:t>
                      </a:r>
                      <a:endParaRPr lang="en-US" sz="2400" b="1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Yes</a:t>
                      </a:r>
                      <a:endParaRPr lang="en-US" sz="2400" b="1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839200" cy="1200329"/>
          </a:xfrm>
        </p:spPr>
        <p:txBody>
          <a:bodyPr anchor="t"/>
          <a:lstStyle/>
          <a:p>
            <a:pPr algn="ctr" eaLnBrk="1" hangingPunct="1"/>
            <a:r>
              <a:rPr lang="en-US" sz="3600" dirty="0" smtClean="0"/>
              <a:t>Impact of Final Exam on </a:t>
            </a:r>
            <a:br>
              <a:rPr lang="en-US" sz="3600" dirty="0" smtClean="0"/>
            </a:br>
            <a:r>
              <a:rPr lang="en-US" sz="3600" dirty="0" smtClean="0"/>
              <a:t>Final Grade in Course</a:t>
            </a:r>
          </a:p>
        </p:txBody>
      </p:sp>
      <p:sp>
        <p:nvSpPr>
          <p:cNvPr id="102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C996B0-6517-4442-845C-7A572C0518BA}" type="slidenum">
              <a:rPr lang="en-US" smtClean="0"/>
              <a:pPr/>
              <a:t>15</a:t>
            </a:fld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607974"/>
              </p:ext>
            </p:extLst>
          </p:nvPr>
        </p:nvGraphicFramePr>
        <p:xfrm>
          <a:off x="304800" y="2057400"/>
          <a:ext cx="8534400" cy="4023360"/>
        </p:xfrm>
        <a:graphic>
          <a:graphicData uri="http://schemas.openxmlformats.org/drawingml/2006/table">
            <a:tbl>
              <a:tblPr/>
              <a:tblGrid>
                <a:gridCol w="1422400"/>
                <a:gridCol w="4346222"/>
                <a:gridCol w="2765778"/>
              </a:tblGrid>
              <a:tr h="3707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Course Offering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Number of students 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with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higher and lower grades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Impact on </a:t>
                      </a:r>
                      <a:endParaRPr lang="en-US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Letter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Grade</a:t>
                      </a:r>
                      <a:endParaRPr lang="en-US" sz="2400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32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Overall</a:t>
                      </a:r>
                      <a:endParaRPr lang="en-US" sz="2400" b="1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8 </a:t>
                      </a: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400" b="0" i="1" dirty="0" smtClean="0">
                          <a:latin typeface="Times New Roman"/>
                          <a:ea typeface="Calibri"/>
                          <a:cs typeface="Times New Roman"/>
                        </a:rPr>
                        <a:t>10%</a:t>
                      </a: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2400" b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had </a:t>
                      </a: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higher grade without exam</a:t>
                      </a:r>
                      <a:endParaRPr lang="en-US" sz="2400" b="1" dirty="0"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 (</a:t>
                      </a:r>
                      <a:r>
                        <a:rPr lang="en-US" sz="2400" b="0" i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24%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 had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higher grade with exam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7 had half-letter grade lower</a:t>
                      </a:r>
                      <a:endParaRPr lang="en-US" sz="2400" b="1" dirty="0"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1 had full-letter grade lower</a:t>
                      </a:r>
                      <a:endParaRPr lang="en-US" sz="2400" b="1" dirty="0"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had half-letter grade higher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entury Schoolbook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 had full-letter grade higher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6172200" cy="865188"/>
          </a:xfrm>
        </p:spPr>
        <p:txBody>
          <a:bodyPr anchor="t"/>
          <a:lstStyle/>
          <a:p>
            <a:pPr eaLnBrk="1" hangingPunct="1"/>
            <a:r>
              <a:rPr lang="en-US" b="1" dirty="0" smtClean="0"/>
              <a:t>Conclusions I 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458200" cy="4730750"/>
          </a:xfrm>
        </p:spPr>
        <p:txBody>
          <a:bodyPr/>
          <a:lstStyle/>
          <a:p>
            <a:pPr marL="609600" lvl="1" indent="-609600" eaLnBrk="1" hangingPunct="1">
              <a:lnSpc>
                <a:spcPct val="80000"/>
              </a:lnSpc>
              <a:buSzPct val="75000"/>
              <a:buFontTx/>
              <a:buAutoNum type="arabicPeriod"/>
            </a:pPr>
            <a:r>
              <a:rPr lang="en-US" sz="2400" dirty="0" smtClean="0"/>
              <a:t>Testing frequency appears to have little effect on a student’s test average or final grade. </a:t>
            </a:r>
            <a:r>
              <a:rPr lang="en-US" sz="2200" dirty="0" smtClean="0"/>
              <a:t>Pearson </a:t>
            </a:r>
            <a:r>
              <a:rPr lang="en-US" sz="2200" dirty="0"/>
              <a:t>correlation coefficients were statistically </a:t>
            </a:r>
            <a:r>
              <a:rPr lang="en-US" sz="2200" dirty="0" smtClean="0"/>
              <a:t>insignificant.</a:t>
            </a:r>
            <a:endParaRPr lang="en-US" sz="2600" dirty="0" smtClean="0"/>
          </a:p>
          <a:p>
            <a:pPr marL="914400" lvl="1" indent="-457200" eaLnBrk="1" hangingPunct="1">
              <a:lnSpc>
                <a:spcPct val="80000"/>
              </a:lnSpc>
              <a:buFontTx/>
              <a:buAutoNum type="alphaLcPeriod"/>
            </a:pPr>
            <a:r>
              <a:rPr lang="en-US" sz="2200" dirty="0" smtClean="0"/>
              <a:t>Low correlation between testing frequency and test   average.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AutoNum type="alphaLcPeriod"/>
            </a:pPr>
            <a:r>
              <a:rPr lang="en-US" sz="2200" dirty="0" smtClean="0"/>
              <a:t>No correlation between testing frequency and final grade.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AutoNum type="alphaLcPeriod"/>
            </a:pPr>
            <a:endParaRPr lang="en-US" sz="2200" dirty="0" smtClean="0"/>
          </a:p>
          <a:p>
            <a:pPr marL="514350" indent="-457200" eaLnBrk="1" hangingPunct="1">
              <a:lnSpc>
                <a:spcPct val="80000"/>
              </a:lnSpc>
              <a:buAutoNum type="arabicPeriod" startAt="2"/>
            </a:pPr>
            <a:r>
              <a:rPr lang="en-US" sz="2400" dirty="0" smtClean="0"/>
              <a:t>A substantial degree of correlation was observed   between test average and final grade. </a:t>
            </a:r>
          </a:p>
          <a:p>
            <a:pPr marL="514350" indent="-457200" eaLnBrk="1" hangingPunct="1">
              <a:lnSpc>
                <a:spcPct val="80000"/>
              </a:lnSpc>
              <a:buAutoNum type="arabicPeriod" startAt="2"/>
            </a:pPr>
            <a:endParaRPr lang="en-US" sz="2400" dirty="0" smtClean="0"/>
          </a:p>
          <a:p>
            <a:pPr marL="514350" indent="-457200" eaLnBrk="1" hangingPunct="1">
              <a:lnSpc>
                <a:spcPct val="80000"/>
              </a:lnSpc>
              <a:buAutoNum type="arabicPeriod" startAt="2"/>
            </a:pPr>
            <a:r>
              <a:rPr lang="en-US" sz="2400" dirty="0" smtClean="0"/>
              <a:t>A moderate degree of correlation was observed between final exam grade and final grade.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FDC537-3236-415D-B3D7-D01F6EEFBE42}" type="slidenum">
              <a:rPr lang="en-US" smtClean="0"/>
              <a:pPr/>
              <a:t>16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6172200" cy="769441"/>
          </a:xfrm>
        </p:spPr>
        <p:txBody>
          <a:bodyPr anchor="t"/>
          <a:lstStyle/>
          <a:p>
            <a:pPr eaLnBrk="1" hangingPunct="1"/>
            <a:r>
              <a:rPr lang="en-US" b="1" dirty="0" smtClean="0"/>
              <a:t>Conclusions II 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73075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AutoNum type="arabicPeriod" startAt="4"/>
            </a:pPr>
            <a:r>
              <a:rPr lang="en-US" sz="2400" dirty="0" smtClean="0"/>
              <a:t>A statistical significant difference was observed using the analysis of variance on </a:t>
            </a:r>
            <a:r>
              <a:rPr lang="en-US" sz="2400" dirty="0"/>
              <a:t>final course </a:t>
            </a:r>
            <a:r>
              <a:rPr lang="en-US" sz="2400" dirty="0" smtClean="0"/>
              <a:t>grades for these 10 course offerings. </a:t>
            </a:r>
          </a:p>
          <a:p>
            <a:pPr marL="857250" lvl="1" indent="-457200" eaLnBrk="1" hangingPunct="1">
              <a:lnSpc>
                <a:spcPct val="80000"/>
              </a:lnSpc>
              <a:buAutoNum type="alphaLcPeriod"/>
            </a:pPr>
            <a:r>
              <a:rPr lang="en-US" sz="2000" dirty="0" smtClean="0"/>
              <a:t>Additional </a:t>
            </a:r>
            <a:r>
              <a:rPr lang="en-US" sz="2000" dirty="0" smtClean="0"/>
              <a:t>research </a:t>
            </a:r>
            <a:r>
              <a:rPr lang="en-US" sz="2000" dirty="0"/>
              <a:t>must </a:t>
            </a:r>
            <a:r>
              <a:rPr lang="en-US" sz="2000" dirty="0" smtClean="0"/>
              <a:t>be </a:t>
            </a:r>
            <a:r>
              <a:rPr lang="en-US" sz="2000" dirty="0"/>
              <a:t>undertaken to </a:t>
            </a:r>
            <a:r>
              <a:rPr lang="en-US" sz="2000" dirty="0" smtClean="0"/>
              <a:t>determine 	which 	variables cause </a:t>
            </a:r>
            <a:r>
              <a:rPr lang="en-US" sz="2000" dirty="0"/>
              <a:t>this, i.e., </a:t>
            </a:r>
            <a:r>
              <a:rPr lang="en-US" sz="2000" dirty="0" smtClean="0"/>
              <a:t>HW averages</a:t>
            </a:r>
            <a:r>
              <a:rPr lang="en-US" sz="2000" dirty="0"/>
              <a:t>, technical </a:t>
            </a:r>
            <a:r>
              <a:rPr lang="en-US" sz="2000" dirty="0" smtClean="0"/>
              <a:t>	report</a:t>
            </a:r>
            <a:r>
              <a:rPr lang="en-US" sz="2000" dirty="0"/>
              <a:t>, </a:t>
            </a:r>
            <a:r>
              <a:rPr lang="en-US" sz="2000" dirty="0" smtClean="0"/>
              <a:t>design project </a:t>
            </a:r>
            <a:r>
              <a:rPr lang="en-US" sz="2000" dirty="0"/>
              <a:t>etc. must be evaluated</a:t>
            </a:r>
            <a:r>
              <a:rPr lang="en-US" sz="2000" dirty="0" smtClean="0"/>
              <a:t>.</a:t>
            </a:r>
          </a:p>
          <a:p>
            <a:pPr marL="857250" lvl="1" indent="-457200" eaLnBrk="1" hangingPunct="1">
              <a:lnSpc>
                <a:spcPct val="80000"/>
              </a:lnSpc>
              <a:buAutoNum type="alphaLcPeriod"/>
            </a:pPr>
            <a:r>
              <a:rPr lang="en-US" sz="2000" dirty="0" smtClean="0"/>
              <a:t>Individual class composition a likely contributing factor.</a:t>
            </a:r>
            <a:endParaRPr lang="en-US" sz="2000" dirty="0" smtClean="0"/>
          </a:p>
          <a:p>
            <a:pPr marL="857250" lvl="1" indent="-457200" eaLnBrk="1" hangingPunct="1">
              <a:lnSpc>
                <a:spcPct val="80000"/>
              </a:lnSpc>
              <a:buAutoNum type="alphaLcPeriod"/>
            </a:pPr>
            <a:endParaRPr lang="en-US" sz="2000" dirty="0" smtClean="0"/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 startAt="4"/>
            </a:pPr>
            <a:r>
              <a:rPr lang="en-US" sz="2400" dirty="0"/>
              <a:t>A paired comparison </a:t>
            </a:r>
            <a:r>
              <a:rPr lang="en-US" sz="2400" dirty="0" smtClean="0"/>
              <a:t>analysis indicated </a:t>
            </a:r>
            <a:r>
              <a:rPr lang="en-US" sz="2400" dirty="0"/>
              <a:t>a statistical significant difference in final grades when a final exam is included</a:t>
            </a:r>
            <a:r>
              <a:rPr lang="en-US" sz="2400" dirty="0" smtClean="0"/>
              <a:t>.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 startAt="4"/>
            </a:pPr>
            <a:endParaRPr lang="en-US" sz="2400" dirty="0" smtClean="0"/>
          </a:p>
          <a:p>
            <a:pPr marL="400050" lvl="1" indent="0" eaLnBrk="1" hangingPunct="1">
              <a:lnSpc>
                <a:spcPct val="80000"/>
              </a:lnSpc>
              <a:buNone/>
            </a:pPr>
            <a:r>
              <a:rPr lang="en-US" sz="2000" dirty="0" smtClean="0">
                <a:solidFill>
                  <a:srgbClr val="990000"/>
                </a:solidFill>
              </a:rPr>
              <a:t>a</a:t>
            </a:r>
            <a:r>
              <a:rPr lang="en-US" sz="2000" dirty="0" smtClean="0"/>
              <a:t>.	This concurs with Jenkins and Schultz that the final exam 	does impact a student’s final grade.  However, in this 	study, it was more positive than negative.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FDC537-3236-415D-B3D7-D01F6EEFBE42}" type="slidenum">
              <a:rPr lang="en-US" smtClean="0"/>
              <a:pPr/>
              <a:t>17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300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6172200" cy="769441"/>
          </a:xfrm>
        </p:spPr>
        <p:txBody>
          <a:bodyPr anchor="t"/>
          <a:lstStyle/>
          <a:p>
            <a:pPr eaLnBrk="1" hangingPunct="1"/>
            <a:r>
              <a:rPr lang="en-US" b="1" dirty="0" smtClean="0"/>
              <a:t>Conclusions III 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73075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AutoNum type="arabicPeriod" startAt="6"/>
            </a:pPr>
            <a:r>
              <a:rPr lang="en-US" sz="2400" dirty="0" smtClean="0"/>
              <a:t>Eight</a:t>
            </a:r>
            <a:r>
              <a:rPr lang="en-US" sz="2400" dirty="0" smtClean="0"/>
              <a:t> </a:t>
            </a:r>
            <a:r>
              <a:rPr lang="en-US" sz="2400" dirty="0"/>
              <a:t>students earned lower grades because of </a:t>
            </a:r>
            <a:r>
              <a:rPr lang="en-US" sz="2400" dirty="0" smtClean="0"/>
              <a:t>poorer </a:t>
            </a:r>
            <a:r>
              <a:rPr lang="en-US" sz="2400" dirty="0"/>
              <a:t>performance on the final </a:t>
            </a:r>
            <a:r>
              <a:rPr lang="en-US" sz="2400" dirty="0" smtClean="0"/>
              <a:t>exam.</a:t>
            </a:r>
          </a:p>
          <a:p>
            <a:pPr marL="457200" indent="-457200" eaLnBrk="1" hangingPunct="1">
              <a:lnSpc>
                <a:spcPct val="80000"/>
              </a:lnSpc>
              <a:buAutoNum type="arabicPeriod" startAt="6"/>
            </a:pPr>
            <a:endParaRPr lang="en-US" sz="2400" dirty="0" smtClean="0"/>
          </a:p>
          <a:p>
            <a:pPr marL="457200" indent="-457200" eaLnBrk="1" hangingPunct="1">
              <a:lnSpc>
                <a:spcPct val="80000"/>
              </a:lnSpc>
              <a:buAutoNum type="arabicPeriod" startAt="6"/>
            </a:pPr>
            <a:r>
              <a:rPr lang="en-US" sz="2400" dirty="0" smtClean="0"/>
              <a:t>Twenty</a:t>
            </a:r>
            <a:r>
              <a:rPr lang="en-US" sz="2400" dirty="0" smtClean="0"/>
              <a:t> </a:t>
            </a:r>
            <a:r>
              <a:rPr lang="en-US" sz="2400" dirty="0"/>
              <a:t>students earned higher grades </a:t>
            </a:r>
            <a:r>
              <a:rPr lang="en-US" sz="2400" dirty="0" smtClean="0"/>
              <a:t>due </a:t>
            </a:r>
            <a:r>
              <a:rPr lang="en-US" sz="2400" dirty="0"/>
              <a:t>to better performance on the final exam.  </a:t>
            </a:r>
            <a:endParaRPr lang="en-US" sz="2400" dirty="0" smtClean="0"/>
          </a:p>
          <a:p>
            <a:pPr marL="457200" indent="-457200" eaLnBrk="1" hangingPunct="1">
              <a:lnSpc>
                <a:spcPct val="80000"/>
              </a:lnSpc>
              <a:buAutoNum type="arabicPeriod" startAt="6"/>
            </a:pPr>
            <a:endParaRPr lang="en-US" sz="2400" dirty="0" smtClean="0"/>
          </a:p>
          <a:p>
            <a:pPr marL="457200" indent="-457200" eaLnBrk="1" hangingPunct="1">
              <a:lnSpc>
                <a:spcPct val="80000"/>
              </a:lnSpc>
              <a:buAutoNum type="arabicPeriod" startAt="6"/>
            </a:pPr>
            <a:r>
              <a:rPr lang="en-US" sz="2400" dirty="0" smtClean="0">
                <a:solidFill>
                  <a:srgbClr val="FF0000"/>
                </a:solidFill>
              </a:rPr>
              <a:t>If </a:t>
            </a:r>
            <a:r>
              <a:rPr lang="en-US" sz="2400" dirty="0">
                <a:solidFill>
                  <a:srgbClr val="FF0000"/>
                </a:solidFill>
              </a:rPr>
              <a:t>the final exam were weighted at 10 to 15% </a:t>
            </a:r>
            <a:r>
              <a:rPr lang="en-US" sz="2400" dirty="0" smtClean="0">
                <a:solidFill>
                  <a:srgbClr val="FF0000"/>
                </a:solidFill>
              </a:rPr>
              <a:t>of </a:t>
            </a:r>
            <a:r>
              <a:rPr lang="en-US" sz="2400" dirty="0">
                <a:solidFill>
                  <a:srgbClr val="FF0000"/>
                </a:solidFill>
              </a:rPr>
              <a:t>the final grade, the impact would be less </a:t>
            </a:r>
            <a:r>
              <a:rPr lang="en-US" sz="2400" dirty="0" smtClean="0">
                <a:solidFill>
                  <a:srgbClr val="FF0000"/>
                </a:solidFill>
              </a:rPr>
              <a:t>significant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  <a:endParaRPr lang="en-US" sz="2400" dirty="0" smtClean="0"/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 startAt="4"/>
            </a:pPr>
            <a:endParaRPr lang="en-US" sz="2400" dirty="0"/>
          </a:p>
          <a:p>
            <a:pPr marL="457200" indent="-457200" eaLnBrk="1" hangingPunct="1">
              <a:lnSpc>
                <a:spcPct val="80000"/>
              </a:lnSpc>
              <a:buAutoNum type="arabicPeriod" startAt="4"/>
            </a:pPr>
            <a:endParaRPr 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600" dirty="0" smtClean="0">
              <a:solidFill>
                <a:srgbClr val="990000"/>
              </a:solidFill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FDC537-3236-415D-B3D7-D01F6EEFBE42}" type="slidenum">
              <a:rPr lang="en-US" smtClean="0"/>
              <a:pPr/>
              <a:t>18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046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6172200" cy="769441"/>
          </a:xfrm>
        </p:spPr>
        <p:txBody>
          <a:bodyPr anchor="t"/>
          <a:lstStyle/>
          <a:p>
            <a:pPr eaLnBrk="1" hangingPunct="1"/>
            <a:r>
              <a:rPr lang="en-US" b="1" dirty="0" smtClean="0"/>
              <a:t>Recommendations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38862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800" dirty="0" smtClean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/>
              <a:t>Eliminate homework if </a:t>
            </a:r>
            <a:r>
              <a:rPr lang="en-US" sz="2800" dirty="0" smtClean="0"/>
              <a:t>tests are to be given  </a:t>
            </a:r>
            <a:r>
              <a:rPr lang="en-US" sz="2800" dirty="0" smtClean="0"/>
              <a:t>weekly or biweekly.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800" dirty="0" smtClean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/>
              <a:t>Suggest not using multiple tests</a:t>
            </a:r>
            <a:r>
              <a:rPr lang="en-US" sz="2800" dirty="0" smtClean="0"/>
              <a:t> </a:t>
            </a:r>
            <a:r>
              <a:rPr lang="en-US" sz="2800" dirty="0" smtClean="0"/>
              <a:t>in a design course</a:t>
            </a:r>
            <a:r>
              <a:rPr lang="en-US" sz="2800" dirty="0" smtClean="0"/>
              <a:t>.  </a:t>
            </a:r>
            <a:r>
              <a:rPr lang="en-US" sz="2800" dirty="0" smtClean="0"/>
              <a:t>Better assessment using a design project or design report.</a:t>
            </a:r>
            <a:endParaRPr lang="en-US" sz="2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marL="457200" indent="-457200" eaLnBrk="1" hangingPunct="1">
              <a:lnSpc>
                <a:spcPct val="80000"/>
              </a:lnSpc>
              <a:buAutoNum type="arabicPeriod" startAt="4"/>
            </a:pPr>
            <a:endParaRPr 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600" dirty="0" smtClean="0">
              <a:solidFill>
                <a:srgbClr val="990000"/>
              </a:solidFill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FDC537-3236-415D-B3D7-D01F6EEFBE42}" type="slidenum">
              <a:rPr lang="en-US" smtClean="0"/>
              <a:pPr/>
              <a:t>19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516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457200"/>
            <a:ext cx="5257800" cy="708025"/>
          </a:xfrm>
        </p:spPr>
        <p:txBody>
          <a:bodyPr anchor="t"/>
          <a:lstStyle/>
          <a:p>
            <a:pPr eaLnBrk="1" hangingPunct="1"/>
            <a:r>
              <a:rPr lang="en-US" sz="4000" dirty="0" smtClean="0"/>
              <a:t>Informal Survey</a:t>
            </a:r>
            <a:endParaRPr lang="en-US" sz="4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382000" cy="3048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dirty="0" smtClean="0"/>
              <a:t>How many of you collect homework for grade?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dirty="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dirty="0" smtClean="0"/>
              <a:t>How many of you include a final examination in your courses?</a:t>
            </a:r>
            <a:endParaRPr 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E83E3C-1552-48D4-8C8B-263E622CDF11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389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68638"/>
            <a:ext cx="8229600" cy="1143000"/>
          </a:xfrm>
        </p:spPr>
        <p:txBody>
          <a:bodyPr anchor="t"/>
          <a:lstStyle/>
          <a:p>
            <a:pPr eaLnBrk="1" hangingPunct="1"/>
            <a:r>
              <a:rPr lang="en-US" dirty="0" smtClean="0"/>
              <a:t>Are there any questions</a:t>
            </a:r>
            <a:r>
              <a:rPr lang="en-US" b="1" dirty="0" smtClean="0"/>
              <a:t>?</a:t>
            </a:r>
          </a:p>
        </p:txBody>
      </p:sp>
      <p:sp>
        <p:nvSpPr>
          <p:cNvPr id="26627" name="Rectangle 7"/>
          <p:cNvSpPr>
            <a:spLocks noChangeArrowheads="1"/>
          </p:cNvSpPr>
          <p:nvPr/>
        </p:nvSpPr>
        <p:spPr bwMode="auto">
          <a:xfrm>
            <a:off x="6858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 dirty="0">
                <a:solidFill>
                  <a:srgbClr val="002060"/>
                </a:solidFill>
              </a:rPr>
              <a:t>Thank you!</a:t>
            </a:r>
          </a:p>
        </p:txBody>
      </p:sp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2411413" y="4724400"/>
            <a:ext cx="5118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Mines_RO@mercer.edu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27BE4E-AF34-4FD6-B17F-6C7AC65D48C7}" type="slidenum">
              <a:rPr lang="en-US" smtClean="0"/>
              <a:pPr/>
              <a:t>20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457200"/>
            <a:ext cx="5257800" cy="708025"/>
          </a:xfrm>
        </p:spPr>
        <p:txBody>
          <a:bodyPr anchor="t"/>
          <a:lstStyle/>
          <a:p>
            <a:pPr eaLnBrk="1" hangingPunct="1"/>
            <a:r>
              <a:rPr lang="en-US" sz="4000" dirty="0" smtClean="0"/>
              <a:t>Objectives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382000" cy="3048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dirty="0" smtClean="0"/>
              <a:t>Determine how the frequency of testing impacts a student’s final grade.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dirty="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dirty="0" smtClean="0"/>
              <a:t>Determine the impact of the final examination on a student’s final grade.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E83E3C-1552-48D4-8C8B-263E622CDF11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763000" cy="646113"/>
          </a:xfrm>
        </p:spPr>
        <p:txBody>
          <a:bodyPr anchor="t"/>
          <a:lstStyle/>
          <a:p>
            <a:pPr eaLnBrk="1" hangingPunct="1"/>
            <a:r>
              <a:rPr lang="en-US" sz="3600" dirty="0" smtClean="0"/>
              <a:t>Background</a:t>
            </a:r>
            <a:r>
              <a:rPr lang="en-US" sz="3600" dirty="0" smtClean="0"/>
              <a:t> </a:t>
            </a:r>
            <a:r>
              <a:rPr lang="en-US" sz="3600" dirty="0" smtClean="0"/>
              <a:t>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495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800" dirty="0" smtClean="0"/>
              <a:t>Professors at West Point concluded that daily quizzes did not affect student morale nor did it enhance student performance on exams.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dirty="0" smtClean="0"/>
              <a:t>Reisel compared two teaching techniques: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en-US" sz="2000" dirty="0" smtClean="0"/>
              <a:t>30-45 </a:t>
            </a:r>
            <a:r>
              <a:rPr lang="en-US" sz="2000" dirty="0"/>
              <a:t>min tests every 2 or 3 weeks with </a:t>
            </a:r>
            <a:r>
              <a:rPr lang="en-US" sz="2000" dirty="0" smtClean="0"/>
              <a:t>final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en-US" sz="2000" dirty="0" smtClean="0"/>
              <a:t>Two </a:t>
            </a:r>
            <a:r>
              <a:rPr lang="en-US" sz="2000" dirty="0"/>
              <a:t>exams given during semester and a final </a:t>
            </a:r>
            <a:r>
              <a:rPr lang="en-US" sz="2000" dirty="0" smtClean="0"/>
              <a:t>exam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dirty="0" smtClean="0"/>
              <a:t>He found that there was no immediate benefit for either technique.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dirty="0" smtClean="0"/>
              <a:t>Mays et al found that weekly/biweekly testing improves morale and student grades; however, little or no impact on final exam. 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8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79CC97-AAFD-47BB-A45D-AB404E1A7EBF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763000" cy="646113"/>
          </a:xfrm>
        </p:spPr>
        <p:txBody>
          <a:bodyPr anchor="t"/>
          <a:lstStyle/>
          <a:p>
            <a:pPr eaLnBrk="1" hangingPunct="1"/>
            <a:r>
              <a:rPr lang="en-US" sz="3600" dirty="0" smtClean="0"/>
              <a:t>Background</a:t>
            </a:r>
            <a:r>
              <a:rPr lang="en-US" sz="3600" dirty="0" smtClean="0"/>
              <a:t> </a:t>
            </a:r>
            <a:r>
              <a:rPr lang="en-US" sz="3600" dirty="0" smtClean="0"/>
              <a:t>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495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800" dirty="0" smtClean="0"/>
              <a:t>Fernandez et al. found: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en-US" sz="2400" dirty="0" smtClean="0"/>
              <a:t>Weak correlations between homework and quiz.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en-US" sz="2400" dirty="0" smtClean="0"/>
              <a:t>Weak </a:t>
            </a:r>
            <a:r>
              <a:rPr lang="en-US" sz="2400" dirty="0"/>
              <a:t>correlations between </a:t>
            </a:r>
            <a:r>
              <a:rPr lang="en-US" sz="2400" dirty="0" smtClean="0"/>
              <a:t>homework and tests.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en-US" sz="2400" dirty="0" smtClean="0"/>
              <a:t>Weak </a:t>
            </a:r>
            <a:r>
              <a:rPr lang="en-US" sz="2400" dirty="0"/>
              <a:t>correlations between homework </a:t>
            </a:r>
            <a:r>
              <a:rPr lang="en-US" sz="2400" dirty="0" smtClean="0"/>
              <a:t>and final.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en-US" sz="2400" dirty="0" smtClean="0"/>
              <a:t>Homework may potentially not be an effective means of enhancing student performance on test.</a:t>
            </a: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en-US" sz="2400" dirty="0" smtClean="0"/>
              <a:t>Recommend replacing HW with frequent in-class quizzes.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dirty="0" smtClean="0"/>
              <a:t>Jenkins and Schultz found that the impact of the final exam resulted in a grade change ranging from -2.9% to 1.4%.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79CC97-AAFD-47BB-A45D-AB404E1A7EBF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3970ECA1-6A4D-469D-8736-A76EC7DBECD1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9144000" cy="707886"/>
          </a:xfrm>
        </p:spPr>
        <p:txBody>
          <a:bodyPr anchor="t"/>
          <a:lstStyle/>
          <a:p>
            <a:pPr eaLnBrk="1" hangingPunct="1"/>
            <a:r>
              <a:rPr lang="en-US" sz="4000" dirty="0" smtClean="0"/>
              <a:t>Advantages of Frequent Testing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05800" cy="4314825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3600" dirty="0" smtClean="0"/>
              <a:t>Less material between tests.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3600" dirty="0" smtClean="0"/>
              <a:t>Leads to less procrastination.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3600" dirty="0" smtClean="0"/>
              <a:t>Students are better prepared for class.</a:t>
            </a:r>
            <a:endParaRPr lang="en-US" sz="3600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z="3600" dirty="0" smtClean="0"/>
              <a:t>Provide students with fast feedback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3970ECA1-6A4D-469D-8736-A76EC7DBECD1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9144000" cy="707886"/>
          </a:xfrm>
        </p:spPr>
        <p:txBody>
          <a:bodyPr anchor="t"/>
          <a:lstStyle/>
          <a:p>
            <a:pPr eaLnBrk="1" hangingPunct="1"/>
            <a:r>
              <a:rPr lang="en-US" sz="4000" dirty="0" smtClean="0"/>
              <a:t>Disadvantages of Frequent Testing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200" cy="4314825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Less time for covering other topics.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Potential damage to student morale by increasing student anxiety.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More time required for making up and grading quizzes.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Less effort given to studying by students since tests may be weighted a lower % of final grade.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192088"/>
            <a:ext cx="8162925" cy="769937"/>
          </a:xfrm>
        </p:spPr>
        <p:txBody>
          <a:bodyPr anchor="t"/>
          <a:lstStyle/>
          <a:p>
            <a:pPr eaLnBrk="1" hangingPunct="1"/>
            <a:r>
              <a:rPr lang="en-US" dirty="0" smtClean="0"/>
              <a:t>Course Evaluated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106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10 course offerings of EVE 406 Design and Analysis of Water Systems</a:t>
            </a:r>
          </a:p>
          <a:p>
            <a:pPr eaLnBrk="1" hangingPunct="1"/>
            <a:r>
              <a:rPr lang="en-US" dirty="0" smtClean="0"/>
              <a:t>83 students</a:t>
            </a:r>
          </a:p>
          <a:p>
            <a:pPr eaLnBrk="1" hangingPunct="1"/>
            <a:r>
              <a:rPr lang="en-US" dirty="0" smtClean="0"/>
              <a:t>Final comprehensive exam typically weighted at 30% of final course grade.</a:t>
            </a:r>
          </a:p>
          <a:p>
            <a:pPr eaLnBrk="1" hangingPunct="1"/>
            <a:r>
              <a:rPr lang="en-US" dirty="0" smtClean="0"/>
              <a:t>Final grades based on HW (20%), Tests (25%), Design Project or Paper (25%), and Final Exam (30%).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52E06B-6E1B-40BF-9322-BA3E211737C6}" type="slidenum">
              <a:rPr lang="en-US" smtClean="0"/>
              <a:pPr/>
              <a:t>8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33375"/>
            <a:ext cx="8229600" cy="769441"/>
          </a:xfrm>
        </p:spPr>
        <p:txBody>
          <a:bodyPr anchor="t"/>
          <a:lstStyle/>
          <a:p>
            <a:pPr eaLnBrk="1" hangingPunct="1"/>
            <a:r>
              <a:rPr lang="en-US" dirty="0" smtClean="0"/>
              <a:t>Data Reduction/Analysis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382000" cy="4495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dirty="0"/>
              <a:t>S</a:t>
            </a:r>
            <a:r>
              <a:rPr lang="en-US" dirty="0" smtClean="0"/>
              <a:t>tatistical analyses were performed on the data using MINITAB.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endParaRPr lang="en-US" dirty="0" smtClean="0"/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dirty="0" smtClean="0"/>
              <a:t>An </a:t>
            </a:r>
            <a:r>
              <a:rPr lang="en-US" b="1" i="1" dirty="0" smtClean="0">
                <a:sym typeface="Symbol"/>
              </a:rPr>
              <a:t> </a:t>
            </a:r>
            <a:r>
              <a:rPr lang="en-US" dirty="0" smtClean="0">
                <a:sym typeface="Symbol"/>
              </a:rPr>
              <a:t>and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-value of 0.05 were used for establishing the level of significance.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endParaRPr lang="en-US" dirty="0" smtClean="0">
              <a:sym typeface="Symbol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FontTx/>
              <a:buAutoNum type="arabicPeriod"/>
            </a:pPr>
            <a:r>
              <a:rPr lang="en-US" dirty="0" smtClean="0">
                <a:sym typeface="Symbol"/>
              </a:rPr>
              <a:t>Pearson correlation coefficients, paired comparison analyses, and analysis of variance were performed on the data.</a:t>
            </a:r>
            <a:endParaRPr 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AEB4E1-A0C7-43A2-A0E4-567E0EEFD07D}" type="slidenum">
              <a:rPr lang="en-US" smtClean="0"/>
              <a:pPr/>
              <a:t>9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3931</TotalTime>
  <Words>926</Words>
  <Application>Microsoft Office PowerPoint</Application>
  <PresentationFormat>On-screen Show (4:3)</PresentationFormat>
  <Paragraphs>226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Bold Stripes</vt:lpstr>
      <vt:lpstr>Equation</vt:lpstr>
      <vt:lpstr>The Impact of Testing Frequency and Final Exams on Student Performance</vt:lpstr>
      <vt:lpstr>Informal Survey</vt:lpstr>
      <vt:lpstr>Objectives</vt:lpstr>
      <vt:lpstr>Background 1</vt:lpstr>
      <vt:lpstr>Background 2</vt:lpstr>
      <vt:lpstr>Advantages of Frequent Testing</vt:lpstr>
      <vt:lpstr>Disadvantages of Frequent Testing</vt:lpstr>
      <vt:lpstr>Course Evaluated</vt:lpstr>
      <vt:lpstr>Data Reduction/Analysis</vt:lpstr>
      <vt:lpstr># of Tests, Test Avg, Final Grade</vt:lpstr>
      <vt:lpstr>Analysis of Variance on Final Grades</vt:lpstr>
      <vt:lpstr>Correlations between # of Tests &amp; Test Avg and # of Tests &amp; Final Grade</vt:lpstr>
      <vt:lpstr>Correlations between Tests &amp; Final Grades and Exam &amp; Final Grades</vt:lpstr>
      <vt:lpstr>Paired Comparisons between Final Grades with and without Final Exam</vt:lpstr>
      <vt:lpstr>Impact of Final Exam on  Final Grade in Course</vt:lpstr>
      <vt:lpstr>Conclusions I </vt:lpstr>
      <vt:lpstr>Conclusions II </vt:lpstr>
      <vt:lpstr>Conclusions III </vt:lpstr>
      <vt:lpstr>Recommendations</vt:lpstr>
      <vt:lpstr>Are there any questions?</vt:lpstr>
    </vt:vector>
  </TitlesOfParts>
  <Company>Mercer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Bench-Scale Digestion Studies</dc:title>
  <dc:creator>Richard Mines</dc:creator>
  <cp:lastModifiedBy>Richard Mines</cp:lastModifiedBy>
  <cp:revision>195</cp:revision>
  <cp:lastPrinted>2014-03-29T15:06:53Z</cp:lastPrinted>
  <dcterms:created xsi:type="dcterms:W3CDTF">2007-02-08T20:36:58Z</dcterms:created>
  <dcterms:modified xsi:type="dcterms:W3CDTF">2014-03-29T15:08:56Z</dcterms:modified>
</cp:coreProperties>
</file>