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340" r:id="rId2"/>
    <p:sldId id="376" r:id="rId3"/>
    <p:sldId id="365" r:id="rId4"/>
    <p:sldId id="341" r:id="rId5"/>
    <p:sldId id="366" r:id="rId6"/>
    <p:sldId id="342" r:id="rId7"/>
    <p:sldId id="367" r:id="rId8"/>
    <p:sldId id="344" r:id="rId9"/>
    <p:sldId id="371" r:id="rId10"/>
    <p:sldId id="346" r:id="rId11"/>
    <p:sldId id="377" r:id="rId12"/>
    <p:sldId id="347" r:id="rId13"/>
    <p:sldId id="368" r:id="rId14"/>
    <p:sldId id="369" r:id="rId15"/>
    <p:sldId id="370" r:id="rId16"/>
    <p:sldId id="360" r:id="rId17"/>
    <p:sldId id="372" r:id="rId18"/>
    <p:sldId id="373" r:id="rId19"/>
    <p:sldId id="375" r:id="rId20"/>
    <p:sldId id="364" r:id="rId2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CC00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2787"/>
    <p:restoredTop sz="81045" autoAdjust="0"/>
  </p:normalViewPr>
  <p:slideViewPr>
    <p:cSldViewPr>
      <p:cViewPr varScale="1">
        <p:scale>
          <a:sx n="88" d="100"/>
          <a:sy n="88" d="100"/>
        </p:scale>
        <p:origin x="-3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42"/>
    </p:cViewPr>
  </p:sorterViewPr>
  <p:notesViewPr>
    <p:cSldViewPr>
      <p:cViewPr varScale="1">
        <p:scale>
          <a:sx n="81" d="100"/>
          <a:sy n="81" d="100"/>
        </p:scale>
        <p:origin x="-2016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747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2" tIns="46217" rIns="92432" bIns="46217" numCol="1" anchor="t" anchorCtr="0" compatLnSpc="1">
            <a:prstTxWarp prst="textNoShape">
              <a:avLst/>
            </a:prstTxWarp>
          </a:bodyPr>
          <a:lstStyle>
            <a:lvl1pPr defTabSz="923790">
              <a:defRPr sz="12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255" y="1"/>
            <a:ext cx="3037146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2" tIns="46217" rIns="92432" bIns="46217" numCol="1" anchor="t" anchorCtr="0" compatLnSpc="1">
            <a:prstTxWarp prst="textNoShape">
              <a:avLst/>
            </a:prstTxWarp>
          </a:bodyPr>
          <a:lstStyle>
            <a:lvl1pPr algn="r" defTabSz="923790">
              <a:defRPr sz="12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898"/>
            <a:ext cx="3038747" cy="46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2" tIns="46217" rIns="92432" bIns="46217" numCol="1" anchor="b" anchorCtr="0" compatLnSpc="1">
            <a:prstTxWarp prst="textNoShape">
              <a:avLst/>
            </a:prstTxWarp>
          </a:bodyPr>
          <a:lstStyle>
            <a:lvl1pPr defTabSz="923790">
              <a:defRPr sz="12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255" y="8831898"/>
            <a:ext cx="3037146" cy="46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2" tIns="46217" rIns="92432" bIns="46217" numCol="1" anchor="b" anchorCtr="0" compatLnSpc="1">
            <a:prstTxWarp prst="textNoShape">
              <a:avLst/>
            </a:prstTxWarp>
          </a:bodyPr>
          <a:lstStyle>
            <a:lvl1pPr algn="r" defTabSz="923790">
              <a:defRPr sz="1200"/>
            </a:lvl1pPr>
          </a:lstStyle>
          <a:p>
            <a:pPr>
              <a:defRPr/>
            </a:pPr>
            <a:fld id="{774E156E-10A3-46FF-8617-22726BD0FB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541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747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2" tIns="46217" rIns="92432" bIns="46217" numCol="1" anchor="t" anchorCtr="0" compatLnSpc="1">
            <a:prstTxWarp prst="textNoShape">
              <a:avLst/>
            </a:prstTxWarp>
          </a:bodyPr>
          <a:lstStyle>
            <a:lvl1pPr defTabSz="923790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255" y="1"/>
            <a:ext cx="3037146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2" tIns="46217" rIns="92432" bIns="46217" numCol="1" anchor="t" anchorCtr="0" compatLnSpc="1">
            <a:prstTxWarp prst="textNoShape">
              <a:avLst/>
            </a:prstTxWarp>
          </a:bodyPr>
          <a:lstStyle>
            <a:lvl1pPr algn="r" defTabSz="923790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9788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507" y="4416742"/>
            <a:ext cx="5141387" cy="418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2" tIns="46217" rIns="92432" bIns="462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898"/>
            <a:ext cx="3038747" cy="46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2" tIns="46217" rIns="92432" bIns="46217" numCol="1" anchor="b" anchorCtr="0" compatLnSpc="1">
            <a:prstTxWarp prst="textNoShape">
              <a:avLst/>
            </a:prstTxWarp>
          </a:bodyPr>
          <a:lstStyle>
            <a:lvl1pPr defTabSz="923790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255" y="8831898"/>
            <a:ext cx="3037146" cy="46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2" tIns="46217" rIns="92432" bIns="46217" numCol="1" anchor="b" anchorCtr="0" compatLnSpc="1">
            <a:prstTxWarp prst="textNoShape">
              <a:avLst/>
            </a:prstTxWarp>
          </a:bodyPr>
          <a:lstStyle>
            <a:lvl1pPr algn="r" defTabSz="92379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F0F6CA2-81BC-4FAF-9E7B-186D5446D1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109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1800" b="1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73"/>
            <a:fld id="{36AD0924-69C7-4ECD-AB0C-D7B89D6269DE}" type="slidenum">
              <a:rPr lang="en-US" smtClean="0"/>
              <a:pPr defTabSz="922373"/>
              <a:t>9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1800" b="1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73"/>
            <a:fld id="{B9BE8BE4-DA15-465C-B9E3-04715A1D0FE0}" type="slidenum">
              <a:rPr lang="en-US" smtClean="0"/>
              <a:pPr defTabSz="922373"/>
              <a:t>10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" y="0"/>
            <a:ext cx="9147175" cy="6867525"/>
            <a:chOff x="-2" y="0"/>
            <a:chExt cx="5762" cy="4326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8" name="Rectangle 4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9" name="Rectangle 5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0" name="Rectangle 6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1" name="Rectangle 7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4" name="Rectangle 10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5" name="Rectangle 11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6" name="Rectangle 12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7" name="Rectangle 13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8" name="Rectangle 14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9" name="Rectangle 15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0" name="Rectangle 16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1" name="Rectangle 17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2" name="Rectangle 18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3" name="Rectangle 19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" name="Rectangle 20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5" name="Rectangle 21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6" name="Rectangle 22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7" name="Rectangle 23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8" name="Rectangle 24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9" name="Rectangle 25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0" name="Rectangle 26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1" name="Rectangle 27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2" name="Rectangle 28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3" name="Rectangle 29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4" name="Rectangle 30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5" name="Rectangle 31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6" name="Rectangle 32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7" name="Rectangle 33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8" name="Rectangle 34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9" name="Rectangle 35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0" name="Rectangle 36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1" name="Rectangle 37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2" name="Rectangle 38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3" name="Rectangle 39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4" name="Rectangle 40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5" name="Rectangle 41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6" name="Rectangle 42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7" name="Rectangle 43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8" name="Rectangle 44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9" name="Rectangle 45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50" name="Rectangle 46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51" name="Rectangle 47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52" name="Rectangle 48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53" name="Rectangle 49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54" name="Rectangle 50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55" name="Rectangle 51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56" name="Rectangle 52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57" name="Rectangle 53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58" name="Rectangle 54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59" name="Rectangle 55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" name="Rectangle 56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1" name="Rectangle 57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2" name="Rectangle 58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3" name="Rectangle 59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4" name="Rectangle 60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5" name="Rectangle 61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6" name="Rectangle 62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7" name="Rectangle 63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  <p:sp>
          <p:nvSpPr>
            <p:cNvPr id="6" name="Rectangle 64"/>
            <p:cNvSpPr>
              <a:spLocks noChangeArrowheads="1"/>
            </p:cNvSpPr>
            <p:nvPr userDrawn="1"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Rectangle 65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dirty="0"/>
          </a:p>
        </p:txBody>
      </p:sp>
      <p:sp>
        <p:nvSpPr>
          <p:cNvPr id="28739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779463" y="1096963"/>
            <a:ext cx="7678737" cy="14319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8740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21138" y="2860675"/>
            <a:ext cx="4437062" cy="3114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C1848-ECB6-43C5-A39C-D45A5D4371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FB5A3-652D-4FD5-A165-116333DAC5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4525" y="192088"/>
            <a:ext cx="2039938" cy="5903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71538" y="192088"/>
            <a:ext cx="5970587" cy="59039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74F39-1DD8-4A3B-9D1E-0E476525EC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538" y="192088"/>
            <a:ext cx="8162925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2813" y="1905000"/>
            <a:ext cx="8110537" cy="41910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4D3B5-C958-4B7D-9641-D66016851D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538" y="192088"/>
            <a:ext cx="8162925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3BC6D-91D7-4981-89FB-0300F491AB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0ADEE-C32C-4447-9A09-74A6A5EEE3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A16F1-98C3-48EF-8B29-3E2E28B6D8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A174F-9E1D-4E95-9D32-F92061A85D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765F4-65D9-49BD-A41D-B831EB3193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F6864-9D01-4915-B882-F637480A07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6ABAB-0ED9-4952-90FF-AB6CFA8BCD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8FDC2-6DBD-45DA-A3E4-EAA5EF8D47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D3E3DE-047B-46A2-A9FD-30633D2CB8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7175" cy="6867525"/>
            <a:chOff x="0" y="0"/>
            <a:chExt cx="5762" cy="4326"/>
          </a:xfrm>
        </p:grpSpPr>
        <p:sp>
          <p:nvSpPr>
            <p:cNvPr id="27651" name="Rectangle 3"/>
            <p:cNvSpPr>
              <a:spLocks noChangeArrowheads="1"/>
            </p:cNvSpPr>
            <p:nvPr userDrawn="1"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52" name="Rectangle 4"/>
            <p:cNvSpPr>
              <a:spLocks noChangeArrowheads="1"/>
            </p:cNvSpPr>
            <p:nvPr userDrawn="1"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53" name="Rectangle 5"/>
            <p:cNvSpPr>
              <a:spLocks noChangeArrowheads="1"/>
            </p:cNvSpPr>
            <p:nvPr userDrawn="1"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54" name="Rectangle 6"/>
            <p:cNvSpPr>
              <a:spLocks noChangeArrowheads="1"/>
            </p:cNvSpPr>
            <p:nvPr userDrawn="1"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55" name="Rectangle 7"/>
            <p:cNvSpPr>
              <a:spLocks noChangeArrowheads="1"/>
            </p:cNvSpPr>
            <p:nvPr userDrawn="1"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56" name="Rectangle 8"/>
            <p:cNvSpPr>
              <a:spLocks noChangeArrowheads="1"/>
            </p:cNvSpPr>
            <p:nvPr userDrawn="1"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57" name="Rectangle 9"/>
            <p:cNvSpPr>
              <a:spLocks noChangeArrowheads="1"/>
            </p:cNvSpPr>
            <p:nvPr userDrawn="1"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58" name="Rectangle 10"/>
            <p:cNvSpPr>
              <a:spLocks noChangeArrowheads="1"/>
            </p:cNvSpPr>
            <p:nvPr userDrawn="1"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59" name="Rectangle 11"/>
            <p:cNvSpPr>
              <a:spLocks noChangeArrowheads="1"/>
            </p:cNvSpPr>
            <p:nvPr userDrawn="1"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60" name="Rectangle 12"/>
            <p:cNvSpPr>
              <a:spLocks noChangeArrowheads="1"/>
            </p:cNvSpPr>
            <p:nvPr userDrawn="1"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61" name="Rectangle 13"/>
            <p:cNvSpPr>
              <a:spLocks noChangeArrowheads="1"/>
            </p:cNvSpPr>
            <p:nvPr userDrawn="1"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62" name="Rectangle 14"/>
            <p:cNvSpPr>
              <a:spLocks noChangeArrowheads="1"/>
            </p:cNvSpPr>
            <p:nvPr userDrawn="1"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63" name="Rectangle 15"/>
            <p:cNvSpPr>
              <a:spLocks noChangeArrowheads="1"/>
            </p:cNvSpPr>
            <p:nvPr userDrawn="1"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64" name="Rectangle 16"/>
            <p:cNvSpPr>
              <a:spLocks noChangeArrowheads="1"/>
            </p:cNvSpPr>
            <p:nvPr userDrawn="1"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65" name="Rectangle 17"/>
            <p:cNvSpPr>
              <a:spLocks noChangeArrowheads="1"/>
            </p:cNvSpPr>
            <p:nvPr userDrawn="1"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66" name="Rectangle 18"/>
            <p:cNvSpPr>
              <a:spLocks noChangeArrowheads="1"/>
            </p:cNvSpPr>
            <p:nvPr userDrawn="1"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67" name="Rectangle 19"/>
            <p:cNvSpPr>
              <a:spLocks noChangeArrowheads="1"/>
            </p:cNvSpPr>
            <p:nvPr userDrawn="1"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68" name="Rectangle 20"/>
            <p:cNvSpPr>
              <a:spLocks noChangeArrowheads="1"/>
            </p:cNvSpPr>
            <p:nvPr userDrawn="1"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69" name="Rectangle 21"/>
            <p:cNvSpPr>
              <a:spLocks noChangeArrowheads="1"/>
            </p:cNvSpPr>
            <p:nvPr userDrawn="1"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70" name="Rectangle 22"/>
            <p:cNvSpPr>
              <a:spLocks noChangeArrowheads="1"/>
            </p:cNvSpPr>
            <p:nvPr userDrawn="1"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71" name="Rectangle 23"/>
            <p:cNvSpPr>
              <a:spLocks noChangeArrowheads="1"/>
            </p:cNvSpPr>
            <p:nvPr userDrawn="1"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72" name="Rectangle 24"/>
            <p:cNvSpPr>
              <a:spLocks noChangeArrowheads="1"/>
            </p:cNvSpPr>
            <p:nvPr userDrawn="1"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73" name="Rectangle 25"/>
            <p:cNvSpPr>
              <a:spLocks noChangeArrowheads="1"/>
            </p:cNvSpPr>
            <p:nvPr userDrawn="1"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74" name="Rectangle 26"/>
            <p:cNvSpPr>
              <a:spLocks noChangeArrowheads="1"/>
            </p:cNvSpPr>
            <p:nvPr userDrawn="1"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75" name="Rectangle 27"/>
            <p:cNvSpPr>
              <a:spLocks noChangeArrowheads="1"/>
            </p:cNvSpPr>
            <p:nvPr userDrawn="1"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76" name="Rectangle 28"/>
            <p:cNvSpPr>
              <a:spLocks noChangeArrowheads="1"/>
            </p:cNvSpPr>
            <p:nvPr userDrawn="1"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77" name="Rectangle 29"/>
            <p:cNvSpPr>
              <a:spLocks noChangeArrowheads="1"/>
            </p:cNvSpPr>
            <p:nvPr userDrawn="1"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78" name="Rectangle 30"/>
            <p:cNvSpPr>
              <a:spLocks noChangeArrowheads="1"/>
            </p:cNvSpPr>
            <p:nvPr userDrawn="1"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79" name="Rectangle 31"/>
            <p:cNvSpPr>
              <a:spLocks noChangeArrowheads="1"/>
            </p:cNvSpPr>
            <p:nvPr userDrawn="1"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80" name="Rectangle 32"/>
            <p:cNvSpPr>
              <a:spLocks noChangeArrowheads="1"/>
            </p:cNvSpPr>
            <p:nvPr userDrawn="1"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81" name="Rectangle 33"/>
            <p:cNvSpPr>
              <a:spLocks noChangeArrowheads="1"/>
            </p:cNvSpPr>
            <p:nvPr userDrawn="1"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82" name="Rectangle 34"/>
            <p:cNvSpPr>
              <a:spLocks noChangeArrowheads="1"/>
            </p:cNvSpPr>
            <p:nvPr userDrawn="1"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83" name="Rectangle 35"/>
            <p:cNvSpPr>
              <a:spLocks noChangeArrowheads="1"/>
            </p:cNvSpPr>
            <p:nvPr userDrawn="1"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84" name="Rectangle 36"/>
            <p:cNvSpPr>
              <a:spLocks noChangeArrowheads="1"/>
            </p:cNvSpPr>
            <p:nvPr userDrawn="1"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85" name="Rectangle 37"/>
            <p:cNvSpPr>
              <a:spLocks noChangeArrowheads="1"/>
            </p:cNvSpPr>
            <p:nvPr userDrawn="1"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86" name="Rectangle 38"/>
            <p:cNvSpPr>
              <a:spLocks noChangeArrowheads="1"/>
            </p:cNvSpPr>
            <p:nvPr userDrawn="1"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87" name="Rectangle 39"/>
            <p:cNvSpPr>
              <a:spLocks noChangeArrowheads="1"/>
            </p:cNvSpPr>
            <p:nvPr userDrawn="1"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88" name="Rectangle 40"/>
            <p:cNvSpPr>
              <a:spLocks noChangeArrowheads="1"/>
            </p:cNvSpPr>
            <p:nvPr userDrawn="1"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89" name="Rectangle 41"/>
            <p:cNvSpPr>
              <a:spLocks noChangeArrowheads="1"/>
            </p:cNvSpPr>
            <p:nvPr userDrawn="1"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90" name="Rectangle 42"/>
            <p:cNvSpPr>
              <a:spLocks noChangeArrowheads="1"/>
            </p:cNvSpPr>
            <p:nvPr userDrawn="1"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91" name="Rectangle 43"/>
            <p:cNvSpPr>
              <a:spLocks noChangeArrowheads="1"/>
            </p:cNvSpPr>
            <p:nvPr userDrawn="1"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92" name="Rectangle 44"/>
            <p:cNvSpPr>
              <a:spLocks noChangeArrowheads="1"/>
            </p:cNvSpPr>
            <p:nvPr userDrawn="1"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93" name="Rectangle 45"/>
            <p:cNvSpPr>
              <a:spLocks noChangeArrowheads="1"/>
            </p:cNvSpPr>
            <p:nvPr userDrawn="1"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94" name="Rectangle 46"/>
            <p:cNvSpPr>
              <a:spLocks noChangeArrowheads="1"/>
            </p:cNvSpPr>
            <p:nvPr userDrawn="1"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95" name="Rectangle 47"/>
            <p:cNvSpPr>
              <a:spLocks noChangeArrowheads="1"/>
            </p:cNvSpPr>
            <p:nvPr userDrawn="1"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96" name="Rectangle 48"/>
            <p:cNvSpPr>
              <a:spLocks noChangeArrowheads="1"/>
            </p:cNvSpPr>
            <p:nvPr userDrawn="1"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97" name="Rectangle 49"/>
            <p:cNvSpPr>
              <a:spLocks noChangeArrowheads="1"/>
            </p:cNvSpPr>
            <p:nvPr userDrawn="1"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98" name="Rectangle 50"/>
            <p:cNvSpPr>
              <a:spLocks noChangeArrowheads="1"/>
            </p:cNvSpPr>
            <p:nvPr userDrawn="1"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699" name="Rectangle 51"/>
            <p:cNvSpPr>
              <a:spLocks noChangeArrowheads="1"/>
            </p:cNvSpPr>
            <p:nvPr userDrawn="1"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700" name="Rectangle 52"/>
            <p:cNvSpPr>
              <a:spLocks noChangeArrowheads="1"/>
            </p:cNvSpPr>
            <p:nvPr userDrawn="1"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701" name="Rectangle 53"/>
            <p:cNvSpPr>
              <a:spLocks noChangeArrowheads="1"/>
            </p:cNvSpPr>
            <p:nvPr userDrawn="1"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702" name="Rectangle 54"/>
            <p:cNvSpPr>
              <a:spLocks noChangeArrowheads="1"/>
            </p:cNvSpPr>
            <p:nvPr userDrawn="1"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703" name="Rectangle 55"/>
            <p:cNvSpPr>
              <a:spLocks noChangeArrowheads="1"/>
            </p:cNvSpPr>
            <p:nvPr userDrawn="1"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704" name="Rectangle 56"/>
            <p:cNvSpPr>
              <a:spLocks noChangeArrowheads="1"/>
            </p:cNvSpPr>
            <p:nvPr userDrawn="1"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705" name="Rectangle 57"/>
            <p:cNvSpPr>
              <a:spLocks noChangeArrowheads="1"/>
            </p:cNvSpPr>
            <p:nvPr userDrawn="1"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706" name="Rectangle 58"/>
            <p:cNvSpPr>
              <a:spLocks noChangeArrowheads="1"/>
            </p:cNvSpPr>
            <p:nvPr userDrawn="1"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707" name="Rectangle 59"/>
            <p:cNvSpPr>
              <a:spLocks noChangeArrowheads="1"/>
            </p:cNvSpPr>
            <p:nvPr userDrawn="1"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708" name="Rectangle 60"/>
            <p:cNvSpPr>
              <a:spLocks noChangeArrowheads="1"/>
            </p:cNvSpPr>
            <p:nvPr userDrawn="1"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709" name="Rectangle 61"/>
            <p:cNvSpPr>
              <a:spLocks noChangeArrowheads="1"/>
            </p:cNvSpPr>
            <p:nvPr userDrawn="1"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710" name="Rectangle 62"/>
            <p:cNvSpPr>
              <a:spLocks noChangeArrowheads="1"/>
            </p:cNvSpPr>
            <p:nvPr userDrawn="1"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711" name="Rectangle 63"/>
            <p:cNvSpPr>
              <a:spLocks noChangeArrowheads="1"/>
            </p:cNvSpPr>
            <p:nvPr userDrawn="1"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712" name="Rectangle 64"/>
            <p:cNvSpPr>
              <a:spLocks noChangeArrowheads="1"/>
            </p:cNvSpPr>
            <p:nvPr userDrawn="1"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051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871538" y="192088"/>
            <a:ext cx="816292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050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715" name="Rectangle 6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25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716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0925" y="6286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717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A2FEEFE-F620-42D9-A0D2-CFBFBAEAAC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685800"/>
            <a:ext cx="8991600" cy="1754326"/>
          </a:xfrm>
        </p:spPr>
        <p:txBody>
          <a:bodyPr anchor="t"/>
          <a:lstStyle/>
          <a:p>
            <a:pPr algn="l" eaLnBrk="1" hangingPunct="1"/>
            <a:r>
              <a:rPr lang="en-US" sz="3600" b="1" dirty="0" smtClean="0">
                <a:solidFill>
                  <a:srgbClr val="002060"/>
                </a:solidFill>
              </a:rPr>
              <a:t>The Impact of Testing Frequency and Final Exams on Student Performance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305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dirty="0" smtClean="0"/>
              <a:t>Richard O. Mines, Jr</a:t>
            </a:r>
            <a:r>
              <a:rPr lang="en-US" sz="2800" dirty="0" smtClean="0"/>
              <a:t>., Ph.D., P.E.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F. ASCE. F. EWRI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i="1" dirty="0" smtClean="0"/>
              <a:t>Director MSE &amp; MS Programs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Mercer University School of Engineering</a:t>
            </a:r>
          </a:p>
          <a:p>
            <a:pPr eaLnBrk="1" hangingPunct="1">
              <a:lnSpc>
                <a:spcPct val="80000"/>
              </a:lnSpc>
            </a:pPr>
            <a:endParaRPr lang="en-US" sz="2800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441BE1-7A9C-408D-A123-981E2BFD9B60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39200" cy="707886"/>
          </a:xfrm>
        </p:spPr>
        <p:txBody>
          <a:bodyPr anchor="t"/>
          <a:lstStyle/>
          <a:p>
            <a:pPr eaLnBrk="1" hangingPunct="1"/>
            <a:r>
              <a:rPr lang="en-US" sz="4000" dirty="0" smtClean="0"/>
              <a:t># of Tests, Test Avg, Final Grade</a:t>
            </a:r>
          </a:p>
        </p:txBody>
      </p:sp>
      <p:sp>
        <p:nvSpPr>
          <p:cNvPr id="925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20148A-0AA3-4952-8390-BEE3A0010CA7}" type="slidenum">
              <a:rPr lang="en-US" smtClean="0"/>
              <a:pPr/>
              <a:t>10</a:t>
            </a:fld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1828800"/>
          <a:ext cx="8382000" cy="4749330"/>
        </p:xfrm>
        <a:graphic>
          <a:graphicData uri="http://schemas.openxmlformats.org/drawingml/2006/table">
            <a:tbl>
              <a:tblPr/>
              <a:tblGrid>
                <a:gridCol w="2095500"/>
                <a:gridCol w="2095500"/>
                <a:gridCol w="2095500"/>
                <a:gridCol w="2095500"/>
              </a:tblGrid>
              <a:tr h="40178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Semester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Number of Tests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Test Average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Final Grade Average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78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F2003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64.1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72.1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78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F2010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76.3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83.4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78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F2008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78.8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84.7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78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F2002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80.3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85.7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78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F2001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83.2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80.0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78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F2005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84.6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84.5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78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F2007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80.7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80.8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78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F2006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75.5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77.0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78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S2010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78.4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84.2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78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F2012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89.1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84.3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46331"/>
          </a:xfrm>
        </p:spPr>
        <p:txBody>
          <a:bodyPr anchor="t"/>
          <a:lstStyle/>
          <a:p>
            <a:pPr algn="ctr" eaLnBrk="1" hangingPunct="1"/>
            <a:r>
              <a:rPr lang="en-US" sz="3600" dirty="0" smtClean="0"/>
              <a:t>Analysis of Variance on </a:t>
            </a:r>
            <a:r>
              <a:rPr lang="en-US" sz="3600" dirty="0" smtClean="0"/>
              <a:t>Final Grades</a:t>
            </a:r>
            <a:endParaRPr lang="en-US" sz="3600" dirty="0" smtClean="0"/>
          </a:p>
        </p:txBody>
      </p:sp>
      <p:sp>
        <p:nvSpPr>
          <p:cNvPr id="1028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C996B0-6517-4442-845C-7A572C0518BA}" type="slidenum">
              <a:rPr lang="en-US" smtClean="0"/>
              <a:pPr/>
              <a:t>11</a:t>
            </a:fld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836012"/>
              </p:ext>
            </p:extLst>
          </p:nvPr>
        </p:nvGraphicFramePr>
        <p:xfrm>
          <a:off x="228600" y="1981200"/>
          <a:ext cx="8458199" cy="1193799"/>
        </p:xfrm>
        <a:graphic>
          <a:graphicData uri="http://schemas.openxmlformats.org/drawingml/2006/table">
            <a:tbl>
              <a:tblPr/>
              <a:tblGrid>
                <a:gridCol w="3962400"/>
                <a:gridCol w="1524000"/>
                <a:gridCol w="1524000"/>
                <a:gridCol w="1447799"/>
              </a:tblGrid>
              <a:tr h="60959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entury Schoolbook"/>
                          <a:ea typeface="Times New Roman"/>
                          <a:cs typeface="Times New Roman"/>
                        </a:rPr>
                        <a:t>ANOVA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1" dirty="0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endParaRPr lang="en-US" sz="2800" i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en-US" sz="2800" b="1" i="1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critical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sym typeface="Symbol"/>
                        </a:rPr>
                        <a:t> 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entury Schoolbook"/>
                          <a:ea typeface="Times New Roman"/>
                          <a:cs typeface="Times New Roman"/>
                        </a:rPr>
                        <a:t>Final grades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2.411 </a:t>
                      </a:r>
                      <a:r>
                        <a:rPr lang="en-US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&gt;</a:t>
                      </a:r>
                      <a:endParaRPr lang="en-US" sz="2800" b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2.010</a:t>
                      </a:r>
                      <a:endParaRPr lang="en-US" sz="2800" b="1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entury Schoolbook"/>
                          <a:ea typeface="Times New Roman"/>
                          <a:cs typeface="Times New Roman"/>
                        </a:rPr>
                        <a:t>0.05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1000" y="4068633"/>
            <a:ext cx="813402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latin typeface="Times New Roman"/>
                <a:ea typeface="Times New Roman"/>
                <a:cs typeface="Times New Roman"/>
              </a:rPr>
              <a:t>Other course components such as homework, design project,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en-US" b="1" dirty="0" smtClean="0">
                <a:latin typeface="Times New Roman"/>
                <a:ea typeface="Times New Roman"/>
                <a:cs typeface="Times New Roman"/>
              </a:rPr>
              <a:t>esign report, may have contributed to the difference.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b="1" dirty="0" smtClean="0">
              <a:latin typeface="Times New Roman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latin typeface="Times New Roman"/>
                <a:ea typeface="Times New Roman"/>
                <a:cs typeface="Times New Roman"/>
              </a:rPr>
              <a:t>The class composition was also likely to have been a major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Times New Roman"/>
                <a:ea typeface="Times New Roman"/>
                <a:cs typeface="Times New Roman"/>
              </a:rPr>
              <a:t>c</a:t>
            </a:r>
            <a:r>
              <a:rPr lang="en-US" b="1" dirty="0" smtClean="0">
                <a:latin typeface="Times New Roman"/>
                <a:ea typeface="Times New Roman"/>
                <a:cs typeface="Times New Roman"/>
              </a:rPr>
              <a:t>ontributor.</a:t>
            </a:r>
            <a:endParaRPr lang="en-US" b="1" dirty="0">
              <a:latin typeface="Century Schoolbook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5507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00329"/>
          </a:xfrm>
        </p:spPr>
        <p:txBody>
          <a:bodyPr anchor="t"/>
          <a:lstStyle/>
          <a:p>
            <a:pPr algn="ctr" eaLnBrk="1" hangingPunct="1"/>
            <a:r>
              <a:rPr lang="en-US" sz="3600" dirty="0" smtClean="0"/>
              <a:t>Correlations between # of Tests &amp; Test Avg and # of Tests &amp; Final Grade</a:t>
            </a:r>
          </a:p>
        </p:txBody>
      </p:sp>
      <p:sp>
        <p:nvSpPr>
          <p:cNvPr id="1028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C996B0-6517-4442-845C-7A572C0518BA}" type="slidenum">
              <a:rPr lang="en-US" smtClean="0"/>
              <a:pPr/>
              <a:t>12</a:t>
            </a:fld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628476"/>
              </p:ext>
            </p:extLst>
          </p:nvPr>
        </p:nvGraphicFramePr>
        <p:xfrm>
          <a:off x="304800" y="1828800"/>
          <a:ext cx="8458199" cy="2316479"/>
        </p:xfrm>
        <a:graphic>
          <a:graphicData uri="http://schemas.openxmlformats.org/drawingml/2006/table">
            <a:tbl>
              <a:tblPr/>
              <a:tblGrid>
                <a:gridCol w="4495800"/>
                <a:gridCol w="990600"/>
                <a:gridCol w="1524000"/>
                <a:gridCol w="1447799"/>
              </a:tblGrid>
              <a:tr h="60959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1" dirty="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en-US" sz="2800" i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1" dirty="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1" dirty="0">
                          <a:latin typeface="Times New Roman"/>
                          <a:ea typeface="Calibri"/>
                          <a:cs typeface="Times New Roman"/>
                        </a:rPr>
                        <a:t>p-</a:t>
                      </a: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value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Between # of Tests and </a:t>
                      </a:r>
                      <a:endParaRPr lang="en-US" sz="2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Times New Roman"/>
                          <a:ea typeface="Calibri"/>
                          <a:cs typeface="Times New Roman"/>
                        </a:rPr>
                        <a:t>Test </a:t>
                      </a: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Average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0.378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(low)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0.282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Between # of Tests </a:t>
                      </a:r>
                      <a:r>
                        <a:rPr lang="en-US" sz="2800" dirty="0" smtClean="0">
                          <a:latin typeface="Times New Roman"/>
                          <a:ea typeface="Calibri"/>
                          <a:cs typeface="Times New Roman"/>
                        </a:rPr>
                        <a:t>and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Final Grade Average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0.154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(none)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0.672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69529"/>
              </p:ext>
            </p:extLst>
          </p:nvPr>
        </p:nvGraphicFramePr>
        <p:xfrm>
          <a:off x="1371600" y="4648199"/>
          <a:ext cx="4876800" cy="1660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3" imgW="2984400" imgH="1015920" progId="Equation.DSMT4">
                  <p:embed/>
                </p:oleObj>
              </mc:Choice>
              <mc:Fallback>
                <p:oleObj name="Equation" r:id="rId3" imgW="2984400" imgH="1015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71600" y="4648199"/>
                        <a:ext cx="4876800" cy="1660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839200" cy="1200329"/>
          </a:xfrm>
        </p:spPr>
        <p:txBody>
          <a:bodyPr anchor="t"/>
          <a:lstStyle/>
          <a:p>
            <a:pPr algn="ctr" eaLnBrk="1" hangingPunct="1"/>
            <a:r>
              <a:rPr lang="en-US" sz="3600" dirty="0" smtClean="0"/>
              <a:t>Correlations between Tests &amp; Final Grades and Exam &amp; Final Grades</a:t>
            </a:r>
          </a:p>
        </p:txBody>
      </p:sp>
      <p:sp>
        <p:nvSpPr>
          <p:cNvPr id="1028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C996B0-6517-4442-845C-7A572C0518BA}" type="slidenum">
              <a:rPr lang="en-US" smtClean="0"/>
              <a:pPr/>
              <a:t>13</a:t>
            </a:fld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794582"/>
              </p:ext>
            </p:extLst>
          </p:nvPr>
        </p:nvGraphicFramePr>
        <p:xfrm>
          <a:off x="228600" y="2057400"/>
          <a:ext cx="8458199" cy="2418080"/>
        </p:xfrm>
        <a:graphic>
          <a:graphicData uri="http://schemas.openxmlformats.org/drawingml/2006/table">
            <a:tbl>
              <a:tblPr/>
              <a:tblGrid>
                <a:gridCol w="3962399"/>
                <a:gridCol w="914400"/>
                <a:gridCol w="2086264"/>
                <a:gridCol w="1495136"/>
              </a:tblGrid>
              <a:tr h="711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1" dirty="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en-US" sz="2800" i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1" dirty="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1" dirty="0">
                          <a:latin typeface="Times New Roman"/>
                          <a:ea typeface="Calibri"/>
                          <a:cs typeface="Times New Roman"/>
                        </a:rPr>
                        <a:t>p-</a:t>
                      </a: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value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Student Test Average and Student Final Grade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83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0.678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(substantial)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0.000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Student Final Exam Score and Student Final Grade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83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0.599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(moderate)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0.000</a:t>
                      </a:r>
                      <a:endParaRPr lang="en-US" sz="28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166413"/>
              </p:ext>
            </p:extLst>
          </p:nvPr>
        </p:nvGraphicFramePr>
        <p:xfrm>
          <a:off x="1752600" y="4800600"/>
          <a:ext cx="4572000" cy="15564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3" imgW="2984400" imgH="1015920" progId="Equation.DSMT4">
                  <p:embed/>
                </p:oleObj>
              </mc:Choice>
              <mc:Fallback>
                <p:oleObj name="Equation" r:id="rId3" imgW="2984400" imgH="10159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800600"/>
                        <a:ext cx="4572000" cy="15564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839200" cy="1200329"/>
          </a:xfrm>
        </p:spPr>
        <p:txBody>
          <a:bodyPr anchor="t"/>
          <a:lstStyle/>
          <a:p>
            <a:pPr algn="ctr" eaLnBrk="1" hangingPunct="1"/>
            <a:r>
              <a:rPr lang="en-US" sz="3600" dirty="0" smtClean="0"/>
              <a:t>Paired Comparisons between Final Grades with and without Final Exam</a:t>
            </a:r>
          </a:p>
        </p:txBody>
      </p:sp>
      <p:sp>
        <p:nvSpPr>
          <p:cNvPr id="1028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C996B0-6517-4442-845C-7A572C0518BA}" type="slidenum">
              <a:rPr lang="en-US" smtClean="0"/>
              <a:pPr/>
              <a:t>14</a:t>
            </a:fld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2514600"/>
          <a:ext cx="8534400" cy="2362200"/>
        </p:xfrm>
        <a:graphic>
          <a:graphicData uri="http://schemas.openxmlformats.org/drawingml/2006/table">
            <a:tbl>
              <a:tblPr/>
              <a:tblGrid>
                <a:gridCol w="1304757"/>
                <a:gridCol w="752643"/>
                <a:gridCol w="838200"/>
                <a:gridCol w="990600"/>
                <a:gridCol w="1600200"/>
                <a:gridCol w="1371600"/>
                <a:gridCol w="1676400"/>
              </a:tblGrid>
              <a:tr h="17716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Course Offering</a:t>
                      </a:r>
                      <a:endParaRPr lang="en-US" sz="2400" b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en-US" sz="2400" b="1" i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latin typeface="Times New Roman"/>
                          <a:ea typeface="Calibri"/>
                          <a:cs typeface="Times New Roman"/>
                        </a:rPr>
                        <a:t>df</a:t>
                      </a:r>
                      <a:endParaRPr lang="en-US" sz="2400" b="1" i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latin typeface="Times New Roman"/>
                          <a:ea typeface="Calibri"/>
                          <a:cs typeface="Times New Roman"/>
                          <a:sym typeface="Symbol"/>
                        </a:rPr>
                        <a:t></a:t>
                      </a:r>
                      <a:endParaRPr lang="en-US" sz="2400" b="1" i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en-US" sz="2400" b="1" i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2400" b="1" baseline="-25000" dirty="0">
                          <a:latin typeface="Times New Roman"/>
                          <a:ea typeface="Calibri"/>
                          <a:cs typeface="Times New Roman"/>
                        </a:rPr>
                        <a:t>0.025</a:t>
                      </a:r>
                      <a:endParaRPr lang="en-US" sz="2400" b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Significant</a:t>
                      </a:r>
                      <a:endParaRPr lang="en-US" sz="2400" b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Difference Yes or No</a:t>
                      </a:r>
                      <a:endParaRPr lang="en-US" sz="2400" b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US" sz="2400" b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83</a:t>
                      </a:r>
                      <a:endParaRPr lang="en-US" sz="2400" b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82</a:t>
                      </a:r>
                      <a:endParaRPr lang="en-US" sz="2400" b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0.05</a:t>
                      </a:r>
                      <a:endParaRPr lang="en-US" sz="2400" b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-2.718</a:t>
                      </a:r>
                      <a:endParaRPr lang="en-US" sz="2400" b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1.989</a:t>
                      </a:r>
                      <a:endParaRPr lang="en-US" sz="2400" b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Yes</a:t>
                      </a:r>
                      <a:endParaRPr lang="en-US" sz="2400" b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839200" cy="1200329"/>
          </a:xfrm>
        </p:spPr>
        <p:txBody>
          <a:bodyPr anchor="t"/>
          <a:lstStyle/>
          <a:p>
            <a:pPr algn="ctr" eaLnBrk="1" hangingPunct="1"/>
            <a:r>
              <a:rPr lang="en-US" sz="3600" dirty="0" smtClean="0"/>
              <a:t>Impact of Final Exam on </a:t>
            </a:r>
            <a:br>
              <a:rPr lang="en-US" sz="3600" dirty="0" smtClean="0"/>
            </a:br>
            <a:r>
              <a:rPr lang="en-US" sz="3600" dirty="0" smtClean="0"/>
              <a:t>Final Grade in Course</a:t>
            </a:r>
          </a:p>
        </p:txBody>
      </p:sp>
      <p:sp>
        <p:nvSpPr>
          <p:cNvPr id="1028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C996B0-6517-4442-845C-7A572C0518BA}" type="slidenum">
              <a:rPr lang="en-US" smtClean="0"/>
              <a:pPr/>
              <a:t>15</a:t>
            </a:fld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607974"/>
              </p:ext>
            </p:extLst>
          </p:nvPr>
        </p:nvGraphicFramePr>
        <p:xfrm>
          <a:off x="304800" y="2057400"/>
          <a:ext cx="8534400" cy="4023360"/>
        </p:xfrm>
        <a:graphic>
          <a:graphicData uri="http://schemas.openxmlformats.org/drawingml/2006/table">
            <a:tbl>
              <a:tblPr/>
              <a:tblGrid>
                <a:gridCol w="1422400"/>
                <a:gridCol w="4346222"/>
                <a:gridCol w="2765778"/>
              </a:tblGrid>
              <a:tr h="3707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Course Offering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Number of students </a:t>
                      </a: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with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higher and lower grades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Impact on </a:t>
                      </a:r>
                      <a:endParaRPr lang="en-US" sz="2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Letter 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Grade</a:t>
                      </a:r>
                      <a:endParaRPr lang="en-US" sz="240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329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Overall</a:t>
                      </a:r>
                      <a:endParaRPr lang="en-US" sz="2400" b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8 </a:t>
                      </a:r>
                      <a:r>
                        <a:rPr lang="en-US" sz="2400" b="1" dirty="0" smtClean="0"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2400" b="0" i="1" dirty="0" smtClean="0">
                          <a:latin typeface="Times New Roman"/>
                          <a:ea typeface="Calibri"/>
                          <a:cs typeface="Times New Roman"/>
                        </a:rPr>
                        <a:t>10%</a:t>
                      </a:r>
                      <a:r>
                        <a:rPr lang="en-US" sz="2400" b="1" dirty="0" smtClean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en-US" sz="2400" b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smtClean="0">
                          <a:latin typeface="Times New Roman"/>
                          <a:ea typeface="Calibri"/>
                          <a:cs typeface="Times New Roman"/>
                        </a:rPr>
                        <a:t>had </a:t>
                      </a: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higher grade without exam</a:t>
                      </a:r>
                      <a:endParaRPr lang="en-US" sz="2400" b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 (</a:t>
                      </a:r>
                      <a:r>
                        <a:rPr lang="en-US" sz="2400" b="0" i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24%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 had 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higher grade with exam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7 had half-letter grade lower</a:t>
                      </a:r>
                      <a:endParaRPr lang="en-US" sz="2400" b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1 had full-letter grade lower</a:t>
                      </a:r>
                      <a:endParaRPr lang="en-US" sz="2400" b="1" dirty="0">
                        <a:latin typeface="Century Schoolbook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 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had half-letter grade higher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Century Schoolbook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 had full-letter grade higher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>
          <a:xfrm>
            <a:off x="1905000" y="304800"/>
            <a:ext cx="6172200" cy="865188"/>
          </a:xfrm>
        </p:spPr>
        <p:txBody>
          <a:bodyPr anchor="t"/>
          <a:lstStyle/>
          <a:p>
            <a:pPr eaLnBrk="1" hangingPunct="1"/>
            <a:r>
              <a:rPr lang="en-US" b="1" dirty="0" smtClean="0"/>
              <a:t>Conclusions I 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458200" cy="4730750"/>
          </a:xfrm>
        </p:spPr>
        <p:txBody>
          <a:bodyPr/>
          <a:lstStyle/>
          <a:p>
            <a:pPr marL="609600" lvl="1" indent="-609600" eaLnBrk="1" hangingPunct="1">
              <a:lnSpc>
                <a:spcPct val="80000"/>
              </a:lnSpc>
              <a:buSzPct val="75000"/>
              <a:buFontTx/>
              <a:buAutoNum type="arabicPeriod"/>
            </a:pPr>
            <a:r>
              <a:rPr lang="en-US" sz="2400" dirty="0" smtClean="0"/>
              <a:t>Testing frequency appears to have little effect on a student’s test average or final grade. </a:t>
            </a:r>
            <a:r>
              <a:rPr lang="en-US" sz="2200" dirty="0" smtClean="0"/>
              <a:t>Pearson </a:t>
            </a:r>
            <a:r>
              <a:rPr lang="en-US" sz="2200" dirty="0"/>
              <a:t>correlation coefficients were statistically </a:t>
            </a:r>
            <a:r>
              <a:rPr lang="en-US" sz="2200" dirty="0" smtClean="0"/>
              <a:t>insignificant.</a:t>
            </a:r>
            <a:endParaRPr lang="en-US" sz="2600" dirty="0" smtClean="0"/>
          </a:p>
          <a:p>
            <a:pPr marL="914400" lvl="1" indent="-457200" eaLnBrk="1" hangingPunct="1">
              <a:lnSpc>
                <a:spcPct val="80000"/>
              </a:lnSpc>
              <a:buFontTx/>
              <a:buAutoNum type="alphaLcPeriod"/>
            </a:pPr>
            <a:r>
              <a:rPr lang="en-US" sz="2200" dirty="0" smtClean="0"/>
              <a:t>Low correlation between testing frequency and test   average.</a:t>
            </a:r>
          </a:p>
          <a:p>
            <a:pPr marL="914400" lvl="1" indent="-457200" eaLnBrk="1" hangingPunct="1">
              <a:lnSpc>
                <a:spcPct val="80000"/>
              </a:lnSpc>
              <a:buFontTx/>
              <a:buAutoNum type="alphaLcPeriod"/>
            </a:pPr>
            <a:r>
              <a:rPr lang="en-US" sz="2200" dirty="0" smtClean="0"/>
              <a:t>No correlation between testing frequency and final grade.</a:t>
            </a:r>
          </a:p>
          <a:p>
            <a:pPr marL="914400" lvl="1" indent="-457200" eaLnBrk="1" hangingPunct="1">
              <a:lnSpc>
                <a:spcPct val="80000"/>
              </a:lnSpc>
              <a:buFontTx/>
              <a:buAutoNum type="alphaLcPeriod"/>
            </a:pPr>
            <a:endParaRPr lang="en-US" sz="2200" dirty="0" smtClean="0"/>
          </a:p>
          <a:p>
            <a:pPr marL="514350" indent="-457200" eaLnBrk="1" hangingPunct="1">
              <a:lnSpc>
                <a:spcPct val="80000"/>
              </a:lnSpc>
              <a:buAutoNum type="arabicPeriod" startAt="2"/>
            </a:pPr>
            <a:r>
              <a:rPr lang="en-US" sz="2400" dirty="0" smtClean="0"/>
              <a:t>A substantial degree of correlation was observed   between test average and final grade. </a:t>
            </a:r>
          </a:p>
          <a:p>
            <a:pPr marL="514350" indent="-457200" eaLnBrk="1" hangingPunct="1">
              <a:lnSpc>
                <a:spcPct val="80000"/>
              </a:lnSpc>
              <a:buAutoNum type="arabicPeriod" startAt="2"/>
            </a:pPr>
            <a:endParaRPr lang="en-US" sz="2400" dirty="0" smtClean="0"/>
          </a:p>
          <a:p>
            <a:pPr marL="514350" indent="-457200" eaLnBrk="1" hangingPunct="1">
              <a:lnSpc>
                <a:spcPct val="80000"/>
              </a:lnSpc>
              <a:buAutoNum type="arabicPeriod" startAt="2"/>
            </a:pPr>
            <a:r>
              <a:rPr lang="en-US" sz="2400" dirty="0" smtClean="0"/>
              <a:t>A moderate degree of correlation was observed between final exam grade and final grade.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FDC537-3236-415D-B3D7-D01F6EEFBE42}" type="slidenum">
              <a:rPr lang="en-US" smtClean="0"/>
              <a:pPr/>
              <a:t>16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>
          <a:xfrm>
            <a:off x="1905000" y="304800"/>
            <a:ext cx="6172200" cy="769441"/>
          </a:xfrm>
        </p:spPr>
        <p:txBody>
          <a:bodyPr anchor="t"/>
          <a:lstStyle/>
          <a:p>
            <a:pPr eaLnBrk="1" hangingPunct="1"/>
            <a:r>
              <a:rPr lang="en-US" b="1" dirty="0" smtClean="0"/>
              <a:t>Conclusions II 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458200" cy="4730750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AutoNum type="arabicPeriod" startAt="4"/>
            </a:pPr>
            <a:r>
              <a:rPr lang="en-US" sz="2400" dirty="0" smtClean="0"/>
              <a:t>A statistical significant difference was observed using the analysis of variance on </a:t>
            </a:r>
            <a:r>
              <a:rPr lang="en-US" sz="2400" dirty="0"/>
              <a:t>final course </a:t>
            </a:r>
            <a:r>
              <a:rPr lang="en-US" sz="2400" dirty="0" smtClean="0"/>
              <a:t>grades for these 10 course offerings. </a:t>
            </a:r>
          </a:p>
          <a:p>
            <a:pPr marL="857250" lvl="1" indent="-457200" eaLnBrk="1" hangingPunct="1">
              <a:lnSpc>
                <a:spcPct val="80000"/>
              </a:lnSpc>
              <a:buAutoNum type="alphaLcPeriod"/>
            </a:pPr>
            <a:r>
              <a:rPr lang="en-US" sz="2000" dirty="0" smtClean="0"/>
              <a:t>Additional </a:t>
            </a:r>
            <a:r>
              <a:rPr lang="en-US" sz="2000" dirty="0" smtClean="0"/>
              <a:t>research </a:t>
            </a:r>
            <a:r>
              <a:rPr lang="en-US" sz="2000" dirty="0"/>
              <a:t>must </a:t>
            </a:r>
            <a:r>
              <a:rPr lang="en-US" sz="2000" dirty="0" smtClean="0"/>
              <a:t>be </a:t>
            </a:r>
            <a:r>
              <a:rPr lang="en-US" sz="2000" dirty="0"/>
              <a:t>undertaken to </a:t>
            </a:r>
            <a:r>
              <a:rPr lang="en-US" sz="2000" dirty="0" smtClean="0"/>
              <a:t>determine 	which 	variables cause </a:t>
            </a:r>
            <a:r>
              <a:rPr lang="en-US" sz="2000" dirty="0"/>
              <a:t>this, i.e., </a:t>
            </a:r>
            <a:r>
              <a:rPr lang="en-US" sz="2000" dirty="0" smtClean="0"/>
              <a:t>HW averages</a:t>
            </a:r>
            <a:r>
              <a:rPr lang="en-US" sz="2000" dirty="0"/>
              <a:t>, technical </a:t>
            </a:r>
            <a:r>
              <a:rPr lang="en-US" sz="2000" dirty="0" smtClean="0"/>
              <a:t>	report</a:t>
            </a:r>
            <a:r>
              <a:rPr lang="en-US" sz="2000" dirty="0"/>
              <a:t>, </a:t>
            </a:r>
            <a:r>
              <a:rPr lang="en-US" sz="2000" dirty="0" smtClean="0"/>
              <a:t>design project </a:t>
            </a:r>
            <a:r>
              <a:rPr lang="en-US" sz="2000" dirty="0"/>
              <a:t>etc. must be evaluated</a:t>
            </a:r>
            <a:r>
              <a:rPr lang="en-US" sz="2000" dirty="0" smtClean="0"/>
              <a:t>.</a:t>
            </a:r>
          </a:p>
          <a:p>
            <a:pPr marL="857250" lvl="1" indent="-457200" eaLnBrk="1" hangingPunct="1">
              <a:lnSpc>
                <a:spcPct val="80000"/>
              </a:lnSpc>
              <a:buAutoNum type="alphaLcPeriod"/>
            </a:pPr>
            <a:r>
              <a:rPr lang="en-US" sz="2000" dirty="0" smtClean="0"/>
              <a:t>Individual class composition a likely contributing factor.</a:t>
            </a:r>
            <a:endParaRPr lang="en-US" sz="2000" dirty="0" smtClean="0"/>
          </a:p>
          <a:p>
            <a:pPr marL="857250" lvl="1" indent="-457200" eaLnBrk="1" hangingPunct="1">
              <a:lnSpc>
                <a:spcPct val="80000"/>
              </a:lnSpc>
              <a:buAutoNum type="alphaLcPeriod"/>
            </a:pPr>
            <a:endParaRPr lang="en-US" sz="2000" dirty="0" smtClean="0"/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 startAt="4"/>
            </a:pPr>
            <a:r>
              <a:rPr lang="en-US" sz="2400" dirty="0"/>
              <a:t>A paired comparison </a:t>
            </a:r>
            <a:r>
              <a:rPr lang="en-US" sz="2400" dirty="0" smtClean="0"/>
              <a:t>analysis indicated </a:t>
            </a:r>
            <a:r>
              <a:rPr lang="en-US" sz="2400" dirty="0"/>
              <a:t>a statistical significant difference in final grades when a final exam is included</a:t>
            </a:r>
            <a:r>
              <a:rPr lang="en-US" sz="2400" dirty="0" smtClean="0"/>
              <a:t>.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 startAt="4"/>
            </a:pPr>
            <a:endParaRPr lang="en-US" sz="2400" dirty="0" smtClean="0"/>
          </a:p>
          <a:p>
            <a:pPr marL="400050" lvl="1" indent="0" eaLnBrk="1" hangingPunct="1">
              <a:lnSpc>
                <a:spcPct val="80000"/>
              </a:lnSpc>
              <a:buNone/>
            </a:pPr>
            <a:r>
              <a:rPr lang="en-US" sz="2000" dirty="0" smtClean="0">
                <a:solidFill>
                  <a:srgbClr val="990000"/>
                </a:solidFill>
              </a:rPr>
              <a:t>a</a:t>
            </a:r>
            <a:r>
              <a:rPr lang="en-US" sz="2000" dirty="0" smtClean="0"/>
              <a:t>.	This concurs with Jenkins and Schultz that the final exam 	does impact a student’s final grade.  However, in this 	study, it was more positive than negative.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FDC537-3236-415D-B3D7-D01F6EEFBE42}" type="slidenum">
              <a:rPr lang="en-US" smtClean="0"/>
              <a:pPr/>
              <a:t>17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300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>
          <a:xfrm>
            <a:off x="1905000" y="304800"/>
            <a:ext cx="6172200" cy="769441"/>
          </a:xfrm>
        </p:spPr>
        <p:txBody>
          <a:bodyPr anchor="t"/>
          <a:lstStyle/>
          <a:p>
            <a:pPr eaLnBrk="1" hangingPunct="1"/>
            <a:r>
              <a:rPr lang="en-US" b="1" dirty="0" smtClean="0"/>
              <a:t>Conclusions III 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458200" cy="4730750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AutoNum type="arabicPeriod" startAt="6"/>
            </a:pPr>
            <a:r>
              <a:rPr lang="en-US" sz="2400" dirty="0" smtClean="0"/>
              <a:t>Eight</a:t>
            </a:r>
            <a:r>
              <a:rPr lang="en-US" sz="2400" dirty="0" smtClean="0"/>
              <a:t> </a:t>
            </a:r>
            <a:r>
              <a:rPr lang="en-US" sz="2400" dirty="0"/>
              <a:t>students earned lower grades because of </a:t>
            </a:r>
            <a:r>
              <a:rPr lang="en-US" sz="2400" dirty="0" smtClean="0"/>
              <a:t>poorer </a:t>
            </a:r>
            <a:r>
              <a:rPr lang="en-US" sz="2400" dirty="0"/>
              <a:t>performance on the final </a:t>
            </a:r>
            <a:r>
              <a:rPr lang="en-US" sz="2400" dirty="0" smtClean="0"/>
              <a:t>exam.</a:t>
            </a:r>
          </a:p>
          <a:p>
            <a:pPr marL="457200" indent="-457200" eaLnBrk="1" hangingPunct="1">
              <a:lnSpc>
                <a:spcPct val="80000"/>
              </a:lnSpc>
              <a:buAutoNum type="arabicPeriod" startAt="6"/>
            </a:pPr>
            <a:endParaRPr lang="en-US" sz="2400" dirty="0" smtClean="0"/>
          </a:p>
          <a:p>
            <a:pPr marL="457200" indent="-457200" eaLnBrk="1" hangingPunct="1">
              <a:lnSpc>
                <a:spcPct val="80000"/>
              </a:lnSpc>
              <a:buAutoNum type="arabicPeriod" startAt="6"/>
            </a:pPr>
            <a:r>
              <a:rPr lang="en-US" sz="2400" dirty="0" smtClean="0"/>
              <a:t>Twenty</a:t>
            </a:r>
            <a:r>
              <a:rPr lang="en-US" sz="2400" dirty="0" smtClean="0"/>
              <a:t> </a:t>
            </a:r>
            <a:r>
              <a:rPr lang="en-US" sz="2400" dirty="0"/>
              <a:t>students earned higher grades </a:t>
            </a:r>
            <a:r>
              <a:rPr lang="en-US" sz="2400" dirty="0" smtClean="0"/>
              <a:t>due </a:t>
            </a:r>
            <a:r>
              <a:rPr lang="en-US" sz="2400" dirty="0"/>
              <a:t>to better performance on the final exam.  </a:t>
            </a:r>
            <a:endParaRPr lang="en-US" sz="2400" dirty="0" smtClean="0"/>
          </a:p>
          <a:p>
            <a:pPr marL="457200" indent="-457200" eaLnBrk="1" hangingPunct="1">
              <a:lnSpc>
                <a:spcPct val="80000"/>
              </a:lnSpc>
              <a:buAutoNum type="arabicPeriod" startAt="6"/>
            </a:pPr>
            <a:endParaRPr lang="en-US" sz="2400" dirty="0" smtClean="0"/>
          </a:p>
          <a:p>
            <a:pPr marL="457200" indent="-457200" eaLnBrk="1" hangingPunct="1">
              <a:lnSpc>
                <a:spcPct val="80000"/>
              </a:lnSpc>
              <a:buAutoNum type="arabicPeriod" startAt="6"/>
            </a:pPr>
            <a:r>
              <a:rPr lang="en-US" sz="2400" dirty="0" smtClean="0">
                <a:solidFill>
                  <a:srgbClr val="FF0000"/>
                </a:solidFill>
              </a:rPr>
              <a:t>If </a:t>
            </a:r>
            <a:r>
              <a:rPr lang="en-US" sz="2400" dirty="0">
                <a:solidFill>
                  <a:srgbClr val="FF0000"/>
                </a:solidFill>
              </a:rPr>
              <a:t>the final exam were weighted at 10 to 15% </a:t>
            </a:r>
            <a:r>
              <a:rPr lang="en-US" sz="2400" dirty="0" smtClean="0">
                <a:solidFill>
                  <a:srgbClr val="FF0000"/>
                </a:solidFill>
              </a:rPr>
              <a:t>of </a:t>
            </a:r>
            <a:r>
              <a:rPr lang="en-US" sz="2400" dirty="0">
                <a:solidFill>
                  <a:srgbClr val="FF0000"/>
                </a:solidFill>
              </a:rPr>
              <a:t>the final grade, the impact would be less </a:t>
            </a:r>
            <a:r>
              <a:rPr lang="en-US" sz="2400" dirty="0" smtClean="0">
                <a:solidFill>
                  <a:srgbClr val="FF0000"/>
                </a:solidFill>
              </a:rPr>
              <a:t>significant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  <a:endParaRPr lang="en-US" sz="2400" dirty="0" smtClean="0"/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 startAt="4"/>
            </a:pPr>
            <a:endParaRPr lang="en-US" sz="2400" dirty="0"/>
          </a:p>
          <a:p>
            <a:pPr marL="457200" indent="-457200" eaLnBrk="1" hangingPunct="1">
              <a:lnSpc>
                <a:spcPct val="80000"/>
              </a:lnSpc>
              <a:buAutoNum type="arabicPeriod" startAt="4"/>
            </a:pPr>
            <a:endParaRPr lang="en-US" sz="24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600" dirty="0" smtClean="0">
              <a:solidFill>
                <a:srgbClr val="990000"/>
              </a:solidFill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FDC537-3236-415D-B3D7-D01F6EEFBE42}" type="slidenum">
              <a:rPr lang="en-US" smtClean="0"/>
              <a:pPr/>
              <a:t>18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7046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>
          <a:xfrm>
            <a:off x="1905000" y="304800"/>
            <a:ext cx="6172200" cy="769441"/>
          </a:xfrm>
        </p:spPr>
        <p:txBody>
          <a:bodyPr anchor="t"/>
          <a:lstStyle/>
          <a:p>
            <a:pPr eaLnBrk="1" hangingPunct="1"/>
            <a:r>
              <a:rPr lang="en-US" b="1" dirty="0" smtClean="0"/>
              <a:t>Recommendations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458200" cy="3886200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endParaRPr lang="en-US" sz="2800" dirty="0" smtClean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 smtClean="0"/>
              <a:t>Eliminate homework if </a:t>
            </a:r>
            <a:r>
              <a:rPr lang="en-US" sz="2800" dirty="0" smtClean="0"/>
              <a:t>tests are to be given  </a:t>
            </a:r>
            <a:r>
              <a:rPr lang="en-US" sz="2800" dirty="0" smtClean="0"/>
              <a:t>weekly or biweekly.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endParaRPr lang="en-US" sz="2800" dirty="0" smtClean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 smtClean="0"/>
              <a:t>Suggest not using multiple tests</a:t>
            </a:r>
            <a:r>
              <a:rPr lang="en-US" sz="2800" dirty="0" smtClean="0"/>
              <a:t> </a:t>
            </a:r>
            <a:r>
              <a:rPr lang="en-US" sz="2800" dirty="0" smtClean="0"/>
              <a:t>in a design course</a:t>
            </a:r>
            <a:r>
              <a:rPr lang="en-US" sz="2800" dirty="0" smtClean="0"/>
              <a:t>.  </a:t>
            </a:r>
            <a:r>
              <a:rPr lang="en-US" sz="2800" dirty="0" smtClean="0"/>
              <a:t>Better assessment using a design project or design report.</a:t>
            </a:r>
            <a:endParaRPr lang="en-US" sz="28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400" dirty="0"/>
          </a:p>
          <a:p>
            <a:pPr marL="457200" indent="-457200" eaLnBrk="1" hangingPunct="1">
              <a:lnSpc>
                <a:spcPct val="80000"/>
              </a:lnSpc>
              <a:buAutoNum type="arabicPeriod" startAt="4"/>
            </a:pPr>
            <a:endParaRPr lang="en-US" sz="24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600" dirty="0" smtClean="0">
              <a:solidFill>
                <a:srgbClr val="990000"/>
              </a:solidFill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FDC537-3236-415D-B3D7-D01F6EEFBE42}" type="slidenum">
              <a:rPr lang="en-US" smtClean="0"/>
              <a:pPr/>
              <a:t>19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5516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457200"/>
            <a:ext cx="5257800" cy="708025"/>
          </a:xfrm>
        </p:spPr>
        <p:txBody>
          <a:bodyPr anchor="t"/>
          <a:lstStyle/>
          <a:p>
            <a:pPr eaLnBrk="1" hangingPunct="1"/>
            <a:r>
              <a:rPr lang="en-US" sz="4000" dirty="0" smtClean="0"/>
              <a:t>Informal Survey</a:t>
            </a:r>
            <a:endParaRPr lang="en-US" sz="4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133600"/>
            <a:ext cx="8382000" cy="3048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dirty="0" smtClean="0"/>
              <a:t>How many of you collect homework for grade?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dirty="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dirty="0" smtClean="0"/>
              <a:t>How many of you include a final examination in your courses?</a:t>
            </a:r>
            <a:endParaRPr lang="en-US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E83E3C-1552-48D4-8C8B-263E622CDF11}" type="slidenum">
              <a:rPr lang="en-US" smtClean="0"/>
              <a:pPr/>
              <a:t>2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389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68638"/>
            <a:ext cx="8229600" cy="1143000"/>
          </a:xfrm>
        </p:spPr>
        <p:txBody>
          <a:bodyPr anchor="t"/>
          <a:lstStyle/>
          <a:p>
            <a:pPr eaLnBrk="1" hangingPunct="1"/>
            <a:r>
              <a:rPr lang="en-US" dirty="0" smtClean="0"/>
              <a:t>Are there any questions</a:t>
            </a:r>
            <a:r>
              <a:rPr lang="en-US" b="1" dirty="0" smtClean="0"/>
              <a:t>?</a:t>
            </a:r>
          </a:p>
        </p:txBody>
      </p:sp>
      <p:sp>
        <p:nvSpPr>
          <p:cNvPr id="26627" name="Rectangle 7"/>
          <p:cNvSpPr>
            <a:spLocks noChangeArrowheads="1"/>
          </p:cNvSpPr>
          <p:nvPr/>
        </p:nvSpPr>
        <p:spPr bwMode="auto">
          <a:xfrm>
            <a:off x="6858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 b="1" dirty="0">
                <a:solidFill>
                  <a:srgbClr val="002060"/>
                </a:solidFill>
              </a:rPr>
              <a:t>Thank you!</a:t>
            </a:r>
          </a:p>
        </p:txBody>
      </p:sp>
      <p:sp>
        <p:nvSpPr>
          <p:cNvPr id="26628" name="TextBox 3"/>
          <p:cNvSpPr txBox="1">
            <a:spLocks noChangeArrowheads="1"/>
          </p:cNvSpPr>
          <p:nvPr/>
        </p:nvSpPr>
        <p:spPr bwMode="auto">
          <a:xfrm>
            <a:off x="2411413" y="4724400"/>
            <a:ext cx="51181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Mines_RO@mercer.edu</a:t>
            </a:r>
          </a:p>
        </p:txBody>
      </p:sp>
      <p:sp>
        <p:nvSpPr>
          <p:cNvPr id="2662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27BE4E-AF34-4FD6-B17F-6C7AC65D48C7}" type="slidenum">
              <a:rPr lang="en-US" smtClean="0"/>
              <a:pPr/>
              <a:t>20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457200"/>
            <a:ext cx="5257800" cy="708025"/>
          </a:xfrm>
        </p:spPr>
        <p:txBody>
          <a:bodyPr anchor="t"/>
          <a:lstStyle/>
          <a:p>
            <a:pPr eaLnBrk="1" hangingPunct="1"/>
            <a:r>
              <a:rPr lang="en-US" sz="4000" dirty="0" smtClean="0"/>
              <a:t>Objectives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133600"/>
            <a:ext cx="8382000" cy="3048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dirty="0" smtClean="0"/>
              <a:t>Determine how the frequency of testing impacts a student’s final grade.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dirty="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dirty="0" smtClean="0"/>
              <a:t>Determine the impact of the final examination on a student’s final grade.</a:t>
            </a: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E83E3C-1552-48D4-8C8B-263E622CDF11}" type="slidenum">
              <a:rPr lang="en-US" smtClean="0"/>
              <a:pPr/>
              <a:t>3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763000" cy="646113"/>
          </a:xfrm>
        </p:spPr>
        <p:txBody>
          <a:bodyPr anchor="t"/>
          <a:lstStyle/>
          <a:p>
            <a:pPr eaLnBrk="1" hangingPunct="1"/>
            <a:r>
              <a:rPr lang="en-US" sz="3600" dirty="0" smtClean="0"/>
              <a:t>Background</a:t>
            </a:r>
            <a:r>
              <a:rPr lang="en-US" sz="3600" dirty="0" smtClean="0"/>
              <a:t> </a:t>
            </a:r>
            <a:r>
              <a:rPr lang="en-US" sz="3600" dirty="0" smtClean="0"/>
              <a:t>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4495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800" dirty="0" smtClean="0"/>
              <a:t>Professors at West Point concluded that daily quizzes did not affect student morale nor did it enhance student performance on exams.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dirty="0" smtClean="0"/>
              <a:t>Reisel compared two teaching techniques:</a:t>
            </a:r>
          </a:p>
          <a:p>
            <a:pPr marL="1009650" lvl="1" indent="-609600" eaLnBrk="1" hangingPunct="1">
              <a:lnSpc>
                <a:spcPct val="90000"/>
              </a:lnSpc>
            </a:pPr>
            <a:r>
              <a:rPr lang="en-US" sz="2000" dirty="0" smtClean="0"/>
              <a:t>30-45 </a:t>
            </a:r>
            <a:r>
              <a:rPr lang="en-US" sz="2000" dirty="0"/>
              <a:t>min tests every 2 or 3 weeks with </a:t>
            </a:r>
            <a:r>
              <a:rPr lang="en-US" sz="2000" dirty="0" smtClean="0"/>
              <a:t>final</a:t>
            </a:r>
          </a:p>
          <a:p>
            <a:pPr marL="1009650" lvl="1" indent="-609600" eaLnBrk="1" hangingPunct="1">
              <a:lnSpc>
                <a:spcPct val="90000"/>
              </a:lnSpc>
            </a:pPr>
            <a:r>
              <a:rPr lang="en-US" sz="2000" dirty="0" smtClean="0"/>
              <a:t>Two </a:t>
            </a:r>
            <a:r>
              <a:rPr lang="en-US" sz="2000" dirty="0"/>
              <a:t>exams given during semester and a final </a:t>
            </a:r>
            <a:r>
              <a:rPr lang="en-US" sz="2000" dirty="0" smtClean="0"/>
              <a:t>exam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dirty="0" smtClean="0"/>
              <a:t>He found that there was no immediate benefit for either technique.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dirty="0" smtClean="0"/>
              <a:t>Mays et al found that weekly/biweekly testing improves morale and student grades; however, little or no impact on final exam. 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sz="2800" dirty="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28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79CC97-AAFD-47BB-A45D-AB404E1A7EBF}" type="slidenum">
              <a:rPr lang="en-US" smtClean="0"/>
              <a:pPr/>
              <a:t>4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763000" cy="646113"/>
          </a:xfrm>
        </p:spPr>
        <p:txBody>
          <a:bodyPr anchor="t"/>
          <a:lstStyle/>
          <a:p>
            <a:pPr eaLnBrk="1" hangingPunct="1"/>
            <a:r>
              <a:rPr lang="en-US" sz="3600" dirty="0" smtClean="0"/>
              <a:t>Background</a:t>
            </a:r>
            <a:r>
              <a:rPr lang="en-US" sz="3600" dirty="0" smtClean="0"/>
              <a:t> </a:t>
            </a:r>
            <a:r>
              <a:rPr lang="en-US" sz="3600" dirty="0" smtClean="0"/>
              <a:t>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4495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800" dirty="0" smtClean="0"/>
              <a:t>Fernandez et al. found:</a:t>
            </a:r>
          </a:p>
          <a:p>
            <a:pPr marL="1009650" lvl="1" indent="-609600" eaLnBrk="1" hangingPunct="1">
              <a:lnSpc>
                <a:spcPct val="90000"/>
              </a:lnSpc>
            </a:pPr>
            <a:r>
              <a:rPr lang="en-US" sz="2400" dirty="0" smtClean="0"/>
              <a:t>Weak correlations between homework and quiz.</a:t>
            </a:r>
          </a:p>
          <a:p>
            <a:pPr marL="1009650" lvl="1" indent="-609600" eaLnBrk="1" hangingPunct="1">
              <a:lnSpc>
                <a:spcPct val="90000"/>
              </a:lnSpc>
            </a:pPr>
            <a:r>
              <a:rPr lang="en-US" sz="2400" dirty="0" smtClean="0"/>
              <a:t>Weak </a:t>
            </a:r>
            <a:r>
              <a:rPr lang="en-US" sz="2400" dirty="0"/>
              <a:t>correlations between </a:t>
            </a:r>
            <a:r>
              <a:rPr lang="en-US" sz="2400" dirty="0" smtClean="0"/>
              <a:t>homework and tests.</a:t>
            </a:r>
          </a:p>
          <a:p>
            <a:pPr marL="1009650" lvl="1" indent="-609600" eaLnBrk="1" hangingPunct="1">
              <a:lnSpc>
                <a:spcPct val="90000"/>
              </a:lnSpc>
            </a:pPr>
            <a:r>
              <a:rPr lang="en-US" sz="2400" dirty="0" smtClean="0"/>
              <a:t>Weak </a:t>
            </a:r>
            <a:r>
              <a:rPr lang="en-US" sz="2400" dirty="0"/>
              <a:t>correlations between homework </a:t>
            </a:r>
            <a:r>
              <a:rPr lang="en-US" sz="2400" dirty="0" smtClean="0"/>
              <a:t>and final.</a:t>
            </a:r>
          </a:p>
          <a:p>
            <a:pPr marL="1009650" lvl="1" indent="-609600" eaLnBrk="1" hangingPunct="1">
              <a:lnSpc>
                <a:spcPct val="90000"/>
              </a:lnSpc>
            </a:pPr>
            <a:r>
              <a:rPr lang="en-US" sz="2400" dirty="0" smtClean="0"/>
              <a:t>Homework may potentially not be an effective means of enhancing student performance on test.</a:t>
            </a:r>
          </a:p>
          <a:p>
            <a:pPr marL="1009650" lvl="1" indent="-609600" eaLnBrk="1" hangingPunct="1">
              <a:lnSpc>
                <a:spcPct val="90000"/>
              </a:lnSpc>
            </a:pPr>
            <a:r>
              <a:rPr lang="en-US" sz="2400" dirty="0" smtClean="0"/>
              <a:t>Recommend replacing HW with frequent in-class quizzes.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dirty="0" smtClean="0"/>
              <a:t>Jenkins and Schultz found that the impact of the final exam resulted in a grade change ranging from -2.9% to 1.4%.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28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79CC97-AAFD-47BB-A45D-AB404E1A7EBF}" type="slidenum">
              <a:rPr lang="en-US" smtClean="0"/>
              <a:pPr/>
              <a:t>5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/>
          <a:p>
            <a:fld id="{3970ECA1-6A4D-469D-8736-A76EC7DBECD1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9144000" cy="707886"/>
          </a:xfrm>
        </p:spPr>
        <p:txBody>
          <a:bodyPr anchor="t"/>
          <a:lstStyle/>
          <a:p>
            <a:pPr eaLnBrk="1" hangingPunct="1"/>
            <a:r>
              <a:rPr lang="en-US" sz="4000" dirty="0" smtClean="0"/>
              <a:t>Advantages of Frequent Testing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305800" cy="4314825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sz="3600" dirty="0" smtClean="0"/>
              <a:t>Less material between tests.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3600" dirty="0" smtClean="0"/>
              <a:t>Leads to less procrastination.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3600" dirty="0" smtClean="0"/>
              <a:t>Students are better prepared for class.</a:t>
            </a:r>
            <a:endParaRPr lang="en-US" sz="3600" dirty="0" smtClean="0"/>
          </a:p>
          <a:p>
            <a:pPr marL="609600" indent="-609600" eaLnBrk="1" hangingPunct="1">
              <a:buFontTx/>
              <a:buAutoNum type="arabicPeriod"/>
            </a:pPr>
            <a:r>
              <a:rPr lang="en-US" sz="3600" dirty="0" smtClean="0"/>
              <a:t>Provide students with fast feedback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/>
          <a:p>
            <a:fld id="{3970ECA1-6A4D-469D-8736-A76EC7DBECD1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9144000" cy="707886"/>
          </a:xfrm>
        </p:spPr>
        <p:txBody>
          <a:bodyPr anchor="t"/>
          <a:lstStyle/>
          <a:p>
            <a:pPr eaLnBrk="1" hangingPunct="1"/>
            <a:r>
              <a:rPr lang="en-US" sz="4000" dirty="0" smtClean="0"/>
              <a:t>Disadvantages of Frequent Testing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458200" cy="4314825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Less time for covering other topics.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Potential damage to student morale by increasing student anxiety.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More time required for making up and grading quizzes.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Less effort given to studying by students since tests may be weighted a lower % of final grade.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192088"/>
            <a:ext cx="8162925" cy="769937"/>
          </a:xfrm>
        </p:spPr>
        <p:txBody>
          <a:bodyPr anchor="t"/>
          <a:lstStyle/>
          <a:p>
            <a:pPr eaLnBrk="1" hangingPunct="1"/>
            <a:r>
              <a:rPr lang="en-US" dirty="0" smtClean="0"/>
              <a:t>Course Evaluated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610600" cy="4343400"/>
          </a:xfrm>
        </p:spPr>
        <p:txBody>
          <a:bodyPr/>
          <a:lstStyle/>
          <a:p>
            <a:pPr eaLnBrk="1" hangingPunct="1"/>
            <a:r>
              <a:rPr lang="en-US" dirty="0" smtClean="0"/>
              <a:t>10 course offerings of EVE 406 Design and Analysis of Water Systems</a:t>
            </a:r>
          </a:p>
          <a:p>
            <a:pPr eaLnBrk="1" hangingPunct="1"/>
            <a:r>
              <a:rPr lang="en-US" dirty="0" smtClean="0"/>
              <a:t>83 students</a:t>
            </a:r>
          </a:p>
          <a:p>
            <a:pPr eaLnBrk="1" hangingPunct="1"/>
            <a:r>
              <a:rPr lang="en-US" dirty="0" smtClean="0"/>
              <a:t>Final comprehensive exam typically weighted at 30% of final course grade.</a:t>
            </a:r>
          </a:p>
          <a:p>
            <a:pPr eaLnBrk="1" hangingPunct="1"/>
            <a:r>
              <a:rPr lang="en-US" dirty="0" smtClean="0"/>
              <a:t>Final grades based on HW (20%), Tests (25%), Design Project or Paper (25%), and Final Exam (30%).</a:t>
            </a:r>
          </a:p>
          <a:p>
            <a:pPr eaLnBrk="1" hangingPunct="1"/>
            <a:endParaRPr lang="en-US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B52E06B-6E1B-40BF-9322-BA3E211737C6}" type="slidenum">
              <a:rPr lang="en-US" smtClean="0"/>
              <a:pPr/>
              <a:t>8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33375"/>
            <a:ext cx="8229600" cy="769441"/>
          </a:xfrm>
        </p:spPr>
        <p:txBody>
          <a:bodyPr anchor="t"/>
          <a:lstStyle/>
          <a:p>
            <a:pPr eaLnBrk="1" hangingPunct="1"/>
            <a:r>
              <a:rPr lang="en-US" dirty="0" smtClean="0"/>
              <a:t>Data Reduction/Analysis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382000" cy="44958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r>
              <a:rPr lang="en-US" dirty="0"/>
              <a:t>S</a:t>
            </a:r>
            <a:r>
              <a:rPr lang="en-US" dirty="0" smtClean="0"/>
              <a:t>tatistical analyses were performed on the data using MINITAB.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endParaRPr lang="en-US" dirty="0" smtClean="0"/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r>
              <a:rPr lang="en-US" dirty="0" smtClean="0"/>
              <a:t>An </a:t>
            </a:r>
            <a:r>
              <a:rPr lang="en-US" b="1" i="1" dirty="0" smtClean="0">
                <a:sym typeface="Symbol"/>
              </a:rPr>
              <a:t> </a:t>
            </a:r>
            <a:r>
              <a:rPr lang="en-US" dirty="0" smtClean="0">
                <a:sym typeface="Symbol"/>
              </a:rPr>
              <a:t>and </a:t>
            </a:r>
            <a:r>
              <a:rPr lang="en-US" i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-value of 0.05 were used for establishing the level of significance.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endParaRPr lang="en-US" dirty="0" smtClean="0">
              <a:sym typeface="Symbol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r>
              <a:rPr lang="en-US" dirty="0" smtClean="0">
                <a:sym typeface="Symbol"/>
              </a:rPr>
              <a:t>Pearson correlation coefficients, paired comparison analyses, and analysis of variance were performed on the data.</a:t>
            </a:r>
            <a:endParaRPr lang="en-US" dirty="0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AEB4E1-A0C7-43A2-A0E4-567E0EEFD07D}" type="slidenum">
              <a:rPr lang="en-US" smtClean="0"/>
              <a:pPr/>
              <a:t>9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Bold Strip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old Strip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ld Strip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Designs\Bold Stripes.pot</Template>
  <TotalTime>3931</TotalTime>
  <Words>926</Words>
  <Application>Microsoft Office PowerPoint</Application>
  <PresentationFormat>On-screen Show (4:3)</PresentationFormat>
  <Paragraphs>226</Paragraphs>
  <Slides>20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Bold Stripes</vt:lpstr>
      <vt:lpstr>Equation</vt:lpstr>
      <vt:lpstr>The Impact of Testing Frequency and Final Exams on Student Performance</vt:lpstr>
      <vt:lpstr>Informal Survey</vt:lpstr>
      <vt:lpstr>Objectives</vt:lpstr>
      <vt:lpstr>Background 1</vt:lpstr>
      <vt:lpstr>Background 2</vt:lpstr>
      <vt:lpstr>Advantages of Frequent Testing</vt:lpstr>
      <vt:lpstr>Disadvantages of Frequent Testing</vt:lpstr>
      <vt:lpstr>Course Evaluated</vt:lpstr>
      <vt:lpstr>Data Reduction/Analysis</vt:lpstr>
      <vt:lpstr># of Tests, Test Avg, Final Grade</vt:lpstr>
      <vt:lpstr>Analysis of Variance on Final Grades</vt:lpstr>
      <vt:lpstr>Correlations between # of Tests &amp; Test Avg and # of Tests &amp; Final Grade</vt:lpstr>
      <vt:lpstr>Correlations between Tests &amp; Final Grades and Exam &amp; Final Grades</vt:lpstr>
      <vt:lpstr>Paired Comparisons between Final Grades with and without Final Exam</vt:lpstr>
      <vt:lpstr>Impact of Final Exam on  Final Grade in Course</vt:lpstr>
      <vt:lpstr>Conclusions I </vt:lpstr>
      <vt:lpstr>Conclusions II </vt:lpstr>
      <vt:lpstr>Conclusions III </vt:lpstr>
      <vt:lpstr>Recommendations</vt:lpstr>
      <vt:lpstr>Are there any questions?</vt:lpstr>
    </vt:vector>
  </TitlesOfParts>
  <Company>Mercer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 Bench-Scale Digestion Studies</dc:title>
  <dc:creator>Richard Mines</dc:creator>
  <cp:lastModifiedBy>Richard Mines</cp:lastModifiedBy>
  <cp:revision>195</cp:revision>
  <cp:lastPrinted>2014-03-29T15:06:53Z</cp:lastPrinted>
  <dcterms:created xsi:type="dcterms:W3CDTF">2007-02-08T20:36:58Z</dcterms:created>
  <dcterms:modified xsi:type="dcterms:W3CDTF">2014-03-29T15:08:56Z</dcterms:modified>
</cp:coreProperties>
</file>