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324" r:id="rId4"/>
    <p:sldId id="325" r:id="rId5"/>
    <p:sldId id="326" r:id="rId6"/>
    <p:sldId id="327" r:id="rId7"/>
    <p:sldId id="328" r:id="rId8"/>
    <p:sldId id="261" r:id="rId9"/>
    <p:sldId id="280" r:id="rId10"/>
    <p:sldId id="281" r:id="rId11"/>
    <p:sldId id="282" r:id="rId12"/>
    <p:sldId id="284" r:id="rId13"/>
    <p:sldId id="285" r:id="rId14"/>
    <p:sldId id="330" r:id="rId15"/>
    <p:sldId id="332" r:id="rId16"/>
    <p:sldId id="335" r:id="rId17"/>
    <p:sldId id="336" r:id="rId18"/>
    <p:sldId id="322" r:id="rId19"/>
    <p:sldId id="283" r:id="rId20"/>
    <p:sldId id="286" r:id="rId21"/>
    <p:sldId id="287" r:id="rId22"/>
    <p:sldId id="288" r:id="rId23"/>
    <p:sldId id="289" r:id="rId24"/>
    <p:sldId id="293" r:id="rId25"/>
    <p:sldId id="300" r:id="rId26"/>
    <p:sldId id="303" r:id="rId27"/>
    <p:sldId id="304" r:id="rId28"/>
    <p:sldId id="307" r:id="rId29"/>
    <p:sldId id="308" r:id="rId30"/>
    <p:sldId id="310" r:id="rId31"/>
    <p:sldId id="311" r:id="rId32"/>
    <p:sldId id="312" r:id="rId33"/>
    <p:sldId id="309" r:id="rId34"/>
    <p:sldId id="295" r:id="rId35"/>
    <p:sldId id="313" r:id="rId36"/>
    <p:sldId id="314" r:id="rId37"/>
    <p:sldId id="296" r:id="rId38"/>
    <p:sldId id="316" r:id="rId39"/>
    <p:sldId id="297" r:id="rId40"/>
    <p:sldId id="317" r:id="rId41"/>
    <p:sldId id="318" r:id="rId42"/>
    <p:sldId id="320" r:id="rId43"/>
    <p:sldId id="279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C0C0C0"/>
    <a:srgbClr val="7600EC"/>
    <a:srgbClr val="FF33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169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5939D77D-D7E5-49D9-978D-A533112CC4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577B3CF2-EDE8-4269-9621-6CC2995F9FA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A5105-FD8E-400B-9B48-B0BADC3EC58F}" type="slidenum">
              <a:rPr lang="en-US"/>
              <a:pPr/>
              <a:t>1</a:t>
            </a:fld>
            <a:endParaRPr lang="en-US"/>
          </a:p>
        </p:txBody>
      </p:sp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00E9B-2640-4D02-8CFA-C0C9D1B7F8FD}" type="slidenum">
              <a:rPr lang="en-US"/>
              <a:pPr/>
              <a:t>10</a:t>
            </a:fld>
            <a:endParaRPr lang="en-US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4A57B0-CC46-4A12-900D-D9B5334C49D8}" type="slidenum">
              <a:rPr lang="en-US"/>
              <a:pPr/>
              <a:t>11</a:t>
            </a:fld>
            <a:endParaRPr lang="en-US"/>
          </a:p>
        </p:txBody>
      </p:sp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22854-7EC9-43C7-9839-A4B01C6DEB21}" type="slidenum">
              <a:rPr lang="en-US"/>
              <a:pPr/>
              <a:t>12</a:t>
            </a:fld>
            <a:endParaRPr lang="en-US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7F7AB0-6D29-4533-BCAB-45FCAAD9191C}" type="slidenum">
              <a:rPr lang="en-US"/>
              <a:pPr/>
              <a:t>13</a:t>
            </a:fld>
            <a:endParaRPr lang="en-US"/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2786BF1D-85B6-4544-8CAC-E873485F5465}" type="slidenum">
              <a:rPr lang="en-US">
                <a:latin typeface="Arial" pitchFamily="34" charset="0"/>
              </a:rPr>
              <a:pPr eaLnBrk="1" hangingPunct="1"/>
              <a:t>14</a:t>
            </a:fld>
            <a:endParaRPr lang="en-US">
              <a:latin typeface="Arial" pitchFamily="34" charset="0"/>
            </a:endParaRPr>
          </a:p>
        </p:txBody>
      </p:sp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 defTabSz="966788"/>
            <a:fld id="{BE8A173A-5C5F-40C1-983B-DD4BA9751481}" type="slidenum">
              <a:rPr lang="en-US" sz="1200"/>
              <a:pPr algn="r" defTabSz="966788"/>
              <a:t>14</a:t>
            </a:fld>
            <a:endParaRPr lang="en-US" sz="120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4" tIns="45712" rIns="91424" bIns="45712"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Calibri" pitchFamily="34" charset="0"/>
                <a:ea typeface="ＭＳ Ｐゴシック" charset="-128"/>
              </a:rPr>
              <a:t>Reference: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Calibri" pitchFamily="34" charset="0"/>
                <a:ea typeface="ＭＳ Ｐゴシック" charset="-128"/>
              </a:rPr>
              <a:t>Fishbone, Scott (2008, April). Policy speech for CAS 100A for Engineers. University Park: Penn State.</a:t>
            </a:r>
          </a:p>
          <a:p>
            <a:pPr eaLnBrk="1" hangingPunct="1">
              <a:spcBef>
                <a:spcPct val="0"/>
              </a:spcBef>
            </a:pPr>
            <a:endParaRPr lang="en-US" sz="1300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7C08287A-E62D-4B79-9B22-BAA2A3F2F662}" type="slidenum">
              <a:rPr lang="en-US">
                <a:latin typeface="Arial" pitchFamily="34" charset="0"/>
              </a:rPr>
              <a:pPr eaLnBrk="1" hangingPunct="1"/>
              <a:t>15</a:t>
            </a:fld>
            <a:endParaRPr lang="en-US">
              <a:latin typeface="Arial" pitchFamily="34" charset="0"/>
            </a:endParaRPr>
          </a:p>
        </p:txBody>
      </p:sp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910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  <a:ea typeface="ＭＳ Ｐゴシック" charset="-128"/>
              </a:rPr>
              <a:t>As Lauren Sawarynski states about this slide: </a:t>
            </a:r>
            <a:r>
              <a:rPr lang="ja-JP" altLang="en-US" smtClean="0">
                <a:latin typeface="Calibri" pitchFamily="34" charset="0"/>
                <a:ea typeface="ＭＳ Ｐゴシック" charset="-128"/>
              </a:rPr>
              <a:t>“</a:t>
            </a:r>
            <a:r>
              <a:rPr lang="en-US" altLang="ja-JP" smtClean="0">
                <a:latin typeface="Calibri" pitchFamily="34" charset="0"/>
                <a:ea typeface="ＭＳ Ｐゴシック" charset="-128"/>
              </a:rPr>
              <a:t>I increased the size a bit, but maintained the ratio of the mouse brain. On the animation, the enlarged size disappears leaving the relative size.</a:t>
            </a:r>
            <a:r>
              <a:rPr lang="ja-JP" altLang="en-US" smtClean="0">
                <a:latin typeface="Calibri" pitchFamily="34" charset="0"/>
                <a:ea typeface="ＭＳ Ｐゴシック" charset="-128"/>
              </a:rPr>
              <a:t>”</a:t>
            </a:r>
            <a:endParaRPr lang="en-US" altLang="ja-JP" smtClean="0">
              <a:latin typeface="Calibri" pitchFamily="34" charset="0"/>
              <a:ea typeface="ＭＳ Ｐゴシック" charset="-128"/>
            </a:endParaRPr>
          </a:p>
          <a:p>
            <a:pPr eaLnBrk="1" hangingPunct="1"/>
            <a:endParaRPr lang="en-US" smtClean="0">
              <a:latin typeface="Calibri" pitchFamily="34" charset="0"/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Calibri" pitchFamily="34" charset="0"/>
                <a:ea typeface="ＭＳ Ｐゴシック" charset="-128"/>
              </a:rPr>
              <a:t>Reference: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Calibri" pitchFamily="34" charset="0"/>
                <a:ea typeface="ＭＳ Ｐゴシック" charset="-128"/>
              </a:rPr>
              <a:t>Sawarynski, Lauren (2009, February). Problem speech for CAS 100A for Engineers. University Park: Penn State.</a:t>
            </a:r>
          </a:p>
          <a:p>
            <a:pPr eaLnBrk="1" hangingPunct="1"/>
            <a:endParaRPr lang="en-US" smtClean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66788"/>
            <a:fld id="{93468633-FC36-4C3E-8393-8C3454238354}" type="slidenum">
              <a:rPr lang="en-US" sz="1200">
                <a:latin typeface="Times New Roman" pitchFamily="18" charset="0"/>
              </a:rPr>
              <a:pPr algn="r" defTabSz="966788"/>
              <a:t>15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C7932872-7338-44E6-8EB6-00E4CDB95B36}" type="slidenum">
              <a:rPr lang="en-US">
                <a:latin typeface="Arial" pitchFamily="34" charset="0"/>
              </a:rPr>
              <a:pPr eaLnBrk="1" hangingPunct="1"/>
              <a:t>16</a:t>
            </a:fld>
            <a:endParaRPr lang="en-US">
              <a:latin typeface="Arial" pitchFamily="34" charset="0"/>
            </a:endParaRPr>
          </a:p>
        </p:txBody>
      </p:sp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91000"/>
          </a:xfrm>
          <a:noFill/>
          <a:ln/>
        </p:spPr>
        <p:txBody>
          <a:bodyPr/>
          <a:lstStyle/>
          <a:p>
            <a:r>
              <a:rPr lang="en-US" smtClean="0">
                <a:latin typeface="Calibri" pitchFamily="34" charset="0"/>
                <a:ea typeface="ＭＳ Ｐゴシック" charset="-128"/>
              </a:rPr>
              <a:t>Reference:</a:t>
            </a:r>
          </a:p>
          <a:p>
            <a:endParaRPr lang="en-US" smtClean="0">
              <a:latin typeface="Calibri" pitchFamily="34" charset="0"/>
              <a:ea typeface="ＭＳ Ｐゴシック" charset="-128"/>
            </a:endParaRPr>
          </a:p>
          <a:p>
            <a:r>
              <a:rPr lang="en-US" smtClean="0">
                <a:latin typeface="Calibri" pitchFamily="34" charset="0"/>
                <a:ea typeface="ＭＳ Ｐゴシック" charset="-128"/>
              </a:rPr>
              <a:t>Pavelko, Brittany (2009, February). Problem speech for CAS 100A for Engineers. University Park: Penn State. </a:t>
            </a:r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66788"/>
            <a:fld id="{E2D5511C-BBFC-43D1-B11E-DB36DF21833F}" type="slidenum">
              <a:rPr lang="en-US" sz="1200">
                <a:latin typeface="Times New Roman" pitchFamily="18" charset="0"/>
              </a:rPr>
              <a:pPr algn="r" defTabSz="966788"/>
              <a:t>16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24A95F42-1882-4D47-811A-F16459F569DD}" type="slidenum">
              <a:rPr lang="en-US">
                <a:latin typeface="Arial" pitchFamily="34" charset="0"/>
              </a:rPr>
              <a:pPr eaLnBrk="1" hangingPunct="1"/>
              <a:t>17</a:t>
            </a:fld>
            <a:endParaRPr lang="en-US">
              <a:latin typeface="Arial" pitchFamily="34" charset="0"/>
            </a:endParaRPr>
          </a:p>
        </p:txBody>
      </p:sp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91000"/>
          </a:xfrm>
          <a:noFill/>
          <a:ln/>
        </p:spPr>
        <p:txBody>
          <a:bodyPr/>
          <a:lstStyle/>
          <a:p>
            <a:r>
              <a:rPr lang="en-US" smtClean="0">
                <a:latin typeface="Calibri" pitchFamily="34" charset="0"/>
                <a:ea typeface="ＭＳ Ｐゴシック" charset="-128"/>
              </a:rPr>
              <a:t>Reference:</a:t>
            </a:r>
          </a:p>
          <a:p>
            <a:r>
              <a:rPr lang="en-US" smtClean="0">
                <a:latin typeface="Calibri" pitchFamily="34" charset="0"/>
                <a:ea typeface="ＭＳ Ｐゴシック" charset="-128"/>
              </a:rPr>
              <a:t>Pavelko, Brittany (2009, February). Problem speech for CAS 100A for Engineers. University Park: Penn State. </a:t>
            </a:r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66788"/>
            <a:fld id="{D61FFE52-46E5-4ECB-BBC3-37D00D63F96C}" type="slidenum">
              <a:rPr lang="en-US" sz="1200">
                <a:latin typeface="Times New Roman" pitchFamily="18" charset="0"/>
              </a:rPr>
              <a:pPr algn="r" defTabSz="966788"/>
              <a:t>17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ED144A-B939-4AEB-AA03-E39C3BA8C2AF}" type="slidenum">
              <a:rPr lang="en-US"/>
              <a:pPr/>
              <a:t>18</a:t>
            </a:fld>
            <a:endParaRPr lang="en-US"/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47B37-A045-4108-ACF8-168CA00A73EB}" type="slidenum">
              <a:rPr lang="en-US"/>
              <a:pPr/>
              <a:t>19</a:t>
            </a:fld>
            <a:endParaRPr lang="en-US"/>
          </a:p>
        </p:txBody>
      </p:sp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64F740-CBCB-4481-B11C-5C43C0CB3E81}" type="slidenum">
              <a:rPr lang="en-US"/>
              <a:pPr/>
              <a:t>2</a:t>
            </a:fld>
            <a:endParaRPr lang="en-US"/>
          </a:p>
        </p:txBody>
      </p:sp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49496-1FC5-453C-82F7-57F1B4F6737B}" type="slidenum">
              <a:rPr lang="en-US"/>
              <a:pPr/>
              <a:t>20</a:t>
            </a:fld>
            <a:endParaRPr lang="en-US"/>
          </a:p>
        </p:txBody>
      </p:sp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AA8BA7-61C8-4083-8051-730FD6AD2CF5}" type="slidenum">
              <a:rPr lang="en-US"/>
              <a:pPr/>
              <a:t>21</a:t>
            </a:fld>
            <a:endParaRPr lang="en-US"/>
          </a:p>
        </p:txBody>
      </p:sp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8A594C-FE66-4D1A-A6BB-B18DB632E36C}" type="slidenum">
              <a:rPr lang="en-US"/>
              <a:pPr/>
              <a:t>22</a:t>
            </a:fld>
            <a:endParaRPr lang="en-US"/>
          </a:p>
        </p:txBody>
      </p:sp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639786-B88B-46D9-9CA2-5493659E2B7E}" type="slidenum">
              <a:rPr lang="en-US"/>
              <a:pPr/>
              <a:t>23</a:t>
            </a:fld>
            <a:endParaRPr lang="en-US"/>
          </a:p>
        </p:txBody>
      </p:sp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EA453-28B8-41EA-8312-7469A3807982}" type="slidenum">
              <a:rPr lang="en-US"/>
              <a:pPr/>
              <a:t>24</a:t>
            </a:fld>
            <a:endParaRPr lang="en-US"/>
          </a:p>
        </p:txBody>
      </p:sp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4D053F-EEDE-4D51-8ABC-183B6BF2D49D}" type="slidenum">
              <a:rPr lang="en-US"/>
              <a:pPr/>
              <a:t>25</a:t>
            </a:fld>
            <a:endParaRPr lang="en-US"/>
          </a:p>
        </p:txBody>
      </p:sp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55E15-048F-4DB8-B017-0D9126292189}" type="slidenum">
              <a:rPr lang="en-US"/>
              <a:pPr/>
              <a:t>26</a:t>
            </a:fld>
            <a:endParaRPr lang="en-US"/>
          </a:p>
        </p:txBody>
      </p:sp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1EEA89-CE47-4BF6-AB73-DAA7B45F2CA7}" type="slidenum">
              <a:rPr lang="en-US"/>
              <a:pPr/>
              <a:t>27</a:t>
            </a:fld>
            <a:endParaRPr lang="en-US"/>
          </a:p>
        </p:txBody>
      </p:sp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19089-B63C-4C5D-A45F-D5622C33598C}" type="slidenum">
              <a:rPr lang="en-US"/>
              <a:pPr/>
              <a:t>28</a:t>
            </a:fld>
            <a:endParaRPr lang="en-US"/>
          </a:p>
        </p:txBody>
      </p:sp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2A5E8-590C-454C-B587-1F39860D6760}" type="slidenum">
              <a:rPr lang="en-US"/>
              <a:pPr/>
              <a:t>29</a:t>
            </a:fld>
            <a:endParaRPr lang="en-US"/>
          </a:p>
        </p:txBody>
      </p:sp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A4BF1F-5D9E-45B6-BE59-2C843922773F}" type="slidenum">
              <a:rPr lang="en-US"/>
              <a:pPr/>
              <a:t>3</a:t>
            </a:fld>
            <a:endParaRPr lang="en-US"/>
          </a:p>
        </p:txBody>
      </p:sp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00B073-9C0D-4BF2-BF1C-97E39F9114DB}" type="slidenum">
              <a:rPr lang="en-US"/>
              <a:pPr/>
              <a:t>30</a:t>
            </a:fld>
            <a:endParaRPr lang="en-US"/>
          </a:p>
        </p:txBody>
      </p:sp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69A47-FC6F-4A29-A95B-25FB60947BE4}" type="slidenum">
              <a:rPr lang="en-US"/>
              <a:pPr/>
              <a:t>31</a:t>
            </a:fld>
            <a:endParaRPr lang="en-US"/>
          </a:p>
        </p:txBody>
      </p:sp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1D3FC-0D7F-4BC6-BE04-4B3358A08177}" type="slidenum">
              <a:rPr lang="en-US"/>
              <a:pPr/>
              <a:t>32</a:t>
            </a:fld>
            <a:endParaRPr lang="en-US"/>
          </a:p>
        </p:txBody>
      </p:sp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0EB4B-003A-4788-88FE-3ED3C71E52AD}" type="slidenum">
              <a:rPr lang="en-US"/>
              <a:pPr/>
              <a:t>33</a:t>
            </a:fld>
            <a:endParaRPr lang="en-US"/>
          </a:p>
        </p:txBody>
      </p:sp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CE8337-991F-4F73-8234-303CFD3A06E0}" type="slidenum">
              <a:rPr lang="en-US"/>
              <a:pPr/>
              <a:t>34</a:t>
            </a:fld>
            <a:endParaRPr lang="en-US"/>
          </a:p>
        </p:txBody>
      </p:sp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9350B-3F7E-4BB2-9402-EAB4D8C12ED5}" type="slidenum">
              <a:rPr lang="en-US"/>
              <a:pPr/>
              <a:t>35</a:t>
            </a:fld>
            <a:endParaRPr lang="en-US"/>
          </a:p>
        </p:txBody>
      </p:sp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032328-2A85-45E0-81E6-AFF19761EF31}" type="slidenum">
              <a:rPr lang="en-US"/>
              <a:pPr/>
              <a:t>36</a:t>
            </a:fld>
            <a:endParaRPr lang="en-US"/>
          </a:p>
        </p:txBody>
      </p:sp>
      <p:sp>
        <p:nvSpPr>
          <p:cNvPr id="89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B465F-235E-45AA-822E-3496C47C11D1}" type="slidenum">
              <a:rPr lang="en-US"/>
              <a:pPr/>
              <a:t>37</a:t>
            </a:fld>
            <a:endParaRPr lang="en-US"/>
          </a:p>
        </p:txBody>
      </p:sp>
      <p:sp>
        <p:nvSpPr>
          <p:cNvPr id="91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2AC43-54F7-447E-BBEE-4F8C5DB95135}" type="slidenum">
              <a:rPr lang="en-US"/>
              <a:pPr/>
              <a:t>38</a:t>
            </a:fld>
            <a:endParaRPr lang="en-US"/>
          </a:p>
        </p:txBody>
      </p:sp>
      <p:sp>
        <p:nvSpPr>
          <p:cNvPr id="93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3BC9F3-9A45-4FC1-A0D8-C1764592F597}" type="slidenum">
              <a:rPr lang="en-US"/>
              <a:pPr/>
              <a:t>39</a:t>
            </a:fld>
            <a:endParaRPr lang="en-US"/>
          </a:p>
        </p:txBody>
      </p:sp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E04289-1DA6-4B58-87B4-BCCB6EEED547}" type="slidenum">
              <a:rPr lang="en-US"/>
              <a:pPr/>
              <a:t>4</a:t>
            </a:fld>
            <a:endParaRPr lang="en-US"/>
          </a:p>
        </p:txBody>
      </p:sp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C55751-AEFB-422C-A7F7-E870EF097CD4}" type="slidenum">
              <a:rPr lang="en-US"/>
              <a:pPr/>
              <a:t>40</a:t>
            </a:fld>
            <a:endParaRPr lang="en-US"/>
          </a:p>
        </p:txBody>
      </p:sp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71869-10BC-4CEA-A491-C91295966E50}" type="slidenum">
              <a:rPr lang="en-US"/>
              <a:pPr/>
              <a:t>41</a:t>
            </a:fld>
            <a:endParaRPr lang="en-US"/>
          </a:p>
        </p:txBody>
      </p:sp>
      <p:sp>
        <p:nvSpPr>
          <p:cNvPr id="99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DC08A8-39D7-4F22-AEB1-53EC0B249CFF}" type="slidenum">
              <a:rPr lang="en-US"/>
              <a:pPr/>
              <a:t>42</a:t>
            </a:fld>
            <a:endParaRPr lang="en-US"/>
          </a:p>
        </p:txBody>
      </p:sp>
      <p:sp>
        <p:nvSpPr>
          <p:cNvPr id="101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A1703E-3AB9-4C6B-8364-A0A02B6984B3}" type="slidenum">
              <a:rPr lang="en-US"/>
              <a:pPr/>
              <a:t>43</a:t>
            </a:fld>
            <a:endParaRPr lang="en-US"/>
          </a:p>
        </p:txBody>
      </p:sp>
      <p:sp>
        <p:nvSpPr>
          <p:cNvPr id="103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57906-1AE6-453A-A20F-19BC2CA2D219}" type="slidenum">
              <a:rPr lang="en-US"/>
              <a:pPr/>
              <a:t>5</a:t>
            </a:fld>
            <a:endParaRPr lang="en-US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0AF7B-10B0-4F31-9B8A-771C908B9128}" type="slidenum">
              <a:rPr lang="en-US"/>
              <a:pPr/>
              <a:t>6</a:t>
            </a:fld>
            <a:endParaRPr lang="en-US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945A78-CAC4-4990-B05D-562D8776DC82}" type="slidenum">
              <a:rPr lang="en-US"/>
              <a:pPr/>
              <a:t>7</a:t>
            </a:fld>
            <a:endParaRPr lang="en-US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0733F2-9BE7-413F-B997-70D3D5B1E525}" type="slidenum">
              <a:rPr lang="en-US"/>
              <a:pPr/>
              <a:t>8</a:t>
            </a:fld>
            <a:endParaRPr lang="en-US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E2673-D3F3-4B85-86ED-65CC7C358A97}" type="slidenum">
              <a:rPr lang="en-US"/>
              <a:pPr/>
              <a:t>9</a:t>
            </a:fld>
            <a:endParaRPr lang="en-US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7856B-9B7A-4094-94E6-92E7153DFC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37A123-71B2-4028-85C2-D78DED772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C39BB-79A9-4594-91EE-909DAEAF9C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CB4A5-59AB-4585-8F07-77AF7EF8EE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AB963-1FF1-4910-8FAC-F0292600BB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AB2C4-363C-417E-B7DE-11C8A4D6EF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758EE-B1A3-46B2-AE81-097DE3707A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5F874-8CED-4C45-AC38-AE352410BA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9C847-3020-431E-B56E-FA03121356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8A122-B6FF-48B1-81A6-E58697867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FD23D-819B-4503-80F6-6ADAF56EF8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254E3-9B5E-4106-9CB7-41FBFCAA7F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F8D3A02-3422-4FAA-838B-E17BCC3A4902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ea typeface="ＭＳ Ｐゴシック" charset="0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Char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Chart2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Chart3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Excel_Chart4.xls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Microsoft_Office_Excel_Chart6.xls"/><Relationship Id="rId4" Type="http://schemas.openxmlformats.org/officeDocument/2006/relationships/oleObject" Target="../embeddings/Microsoft_Office_Excel_Chart5.xls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Microsoft_Office_Excel_Chart8.xls"/><Relationship Id="rId4" Type="http://schemas.openxmlformats.org/officeDocument/2006/relationships/oleObject" Target="../embeddings/Microsoft_Office_Excel_Chart7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Microsoft_Office_Excel_Chart9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Microsoft_Office_Excel_Chart10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Microsoft_Office_Excel_Chart11.xls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Microsoft_Office_Excel_Chart12.xls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Microsoft_Office_Excel_Chart13.xls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Microsoft_Office_Excel_Chart14.xls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Microsoft_Office_Excel_Chart15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Microsoft_Office_Excel_Chart16.xls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Making Persuasive Presentations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5913" y="3049588"/>
            <a:ext cx="6781800" cy="23622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Dr. George Hayhoe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Dept. of Technical Communication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Senior Design Lecture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  <a:p>
            <a:pPr eaLnBrk="1" hangingPunct="1"/>
            <a:endParaRPr lang="en-US" sz="2000" b="1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Sales 1990-2000</a:t>
            </a:r>
          </a:p>
        </p:txBody>
      </p:sp>
      <p:graphicFrame>
        <p:nvGraphicFramePr>
          <p:cNvPr id="34818" name="Object 4"/>
          <p:cNvGraphicFramePr>
            <a:graphicFrameLocks noChangeAspect="1"/>
          </p:cNvGraphicFramePr>
          <p:nvPr>
            <p:ph idx="1"/>
          </p:nvPr>
        </p:nvGraphicFramePr>
        <p:xfrm>
          <a:off x="1419225" y="1600200"/>
          <a:ext cx="5362575" cy="4100513"/>
        </p:xfrm>
        <a:graphic>
          <a:graphicData uri="http://schemas.openxmlformats.org/presentationml/2006/ole">
            <p:oleObj spid="_x0000_s34818" name="Chart" r:id="rId4" imgW="3733800" imgH="2857500" progId="Excel.Chart.8">
              <p:embed/>
            </p:oleObj>
          </a:graphicData>
        </a:graphic>
      </p:graphicFrame>
      <p:sp>
        <p:nvSpPr>
          <p:cNvPr id="34819" name="Rectangle 8"/>
          <p:cNvSpPr>
            <a:spLocks noChangeArrowheads="1"/>
          </p:cNvSpPr>
          <p:nvPr/>
        </p:nvSpPr>
        <p:spPr bwMode="auto">
          <a:xfrm>
            <a:off x="1419225" y="5700713"/>
            <a:ext cx="6581775" cy="928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 topical heading says </a:t>
            </a:r>
            <a:r>
              <a:rPr lang="ja-JP" altLang="en-US"/>
              <a:t>“</a:t>
            </a:r>
            <a:r>
              <a:rPr lang="en-US" altLang="ja-JP"/>
              <a:t>what it is.</a:t>
            </a:r>
            <a:r>
              <a:rPr lang="ja-JP" altLang="en-US"/>
              <a:t>”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543800" cy="1295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Sales have nearly tripled </a:t>
            </a:r>
            <a:br>
              <a:rPr lang="en-US" smtClean="0">
                <a:ea typeface="ＭＳ Ｐゴシック" charset="-128"/>
              </a:rPr>
            </a:br>
            <a:r>
              <a:rPr lang="en-US" smtClean="0">
                <a:ea typeface="ＭＳ Ｐゴシック" charset="-128"/>
              </a:rPr>
              <a:t>in 10 years</a:t>
            </a:r>
          </a:p>
        </p:txBody>
      </p:sp>
      <p:graphicFrame>
        <p:nvGraphicFramePr>
          <p:cNvPr id="36866" name="Object 4"/>
          <p:cNvGraphicFramePr>
            <a:graphicFrameLocks noChangeAspect="1"/>
          </p:cNvGraphicFramePr>
          <p:nvPr>
            <p:ph idx="1"/>
          </p:nvPr>
        </p:nvGraphicFramePr>
        <p:xfrm>
          <a:off x="1295400" y="1905000"/>
          <a:ext cx="5829300" cy="3981450"/>
        </p:xfrm>
        <a:graphic>
          <a:graphicData uri="http://schemas.openxmlformats.org/presentationml/2006/ole">
            <p:oleObj spid="_x0000_s36866" name="Chart" r:id="rId4" imgW="3644900" imgH="2501900" progId="Excel.Chart.8">
              <p:embed/>
            </p:oleObj>
          </a:graphicData>
        </a:graphic>
      </p:graphicFrame>
      <p:sp>
        <p:nvSpPr>
          <p:cNvPr id="36867" name="Rectangle 8"/>
          <p:cNvSpPr>
            <a:spLocks noChangeArrowheads="1"/>
          </p:cNvSpPr>
          <p:nvPr/>
        </p:nvSpPr>
        <p:spPr bwMode="auto">
          <a:xfrm>
            <a:off x="1419225" y="5700713"/>
            <a:ext cx="6581775" cy="928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 message heading says </a:t>
            </a:r>
            <a:r>
              <a:rPr lang="ja-JP" altLang="en-US"/>
              <a:t>“</a:t>
            </a:r>
            <a:r>
              <a:rPr lang="en-US" altLang="ja-JP"/>
              <a:t>what it means.</a:t>
            </a:r>
            <a:r>
              <a:rPr lang="ja-JP" altLang="en-US"/>
              <a:t>”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Agenda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376737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Overview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Current market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Competitors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Opportunity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Next steps</a:t>
            </a:r>
            <a:endParaRPr lang="en-US" sz="2600" smtClean="0">
              <a:solidFill>
                <a:srgbClr val="7600EC"/>
              </a:solidFill>
              <a:ea typeface="ＭＳ Ｐゴシック" charset="-128"/>
            </a:endParaRP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457200" y="5029200"/>
            <a:ext cx="8229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This visual tells audience only that the presentation has 5 parts.  </a:t>
            </a:r>
          </a:p>
          <a:p>
            <a:pPr algn="ctr"/>
            <a:r>
              <a:rPr lang="en-US"/>
              <a:t>It provides no meaningful roadmap.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Our goals today are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Define critical issues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New technology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New market demands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Determine change in focus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Agree on implementation steps</a:t>
            </a:r>
          </a:p>
        </p:txBody>
      </p:sp>
      <p:sp>
        <p:nvSpPr>
          <p:cNvPr id="40963" name="Rectangle 7"/>
          <p:cNvSpPr>
            <a:spLocks noChangeArrowheads="1"/>
          </p:cNvSpPr>
          <p:nvPr/>
        </p:nvSpPr>
        <p:spPr bwMode="auto">
          <a:xfrm>
            <a:off x="1295400" y="5181600"/>
            <a:ext cx="6705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This visual sets stage for presentation by letting audience know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what the speaker hopes to achieve as well as the order of topics.</a:t>
            </a:r>
          </a:p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01650"/>
            <a:ext cx="9023350" cy="946150"/>
          </a:xfrm>
        </p:spPr>
        <p:txBody>
          <a:bodyPr/>
          <a:lstStyle/>
          <a:p>
            <a:r>
              <a:rPr lang="en-US" sz="320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Xenon headlights illuminate signs better </a:t>
            </a:r>
            <a:br>
              <a:rPr lang="en-US" sz="320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</a:br>
            <a:r>
              <a:rPr lang="en-US" sz="320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than halogen headlights do</a:t>
            </a:r>
          </a:p>
        </p:txBody>
      </p:sp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4076700" y="6477000"/>
            <a:ext cx="1404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99"/>
                </a:solidFill>
                <a:latin typeface="Calibri" pitchFamily="34" charset="0"/>
              </a:rPr>
              <a:t>[Sylvania, 2008 ]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554038" y="4724400"/>
            <a:ext cx="194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Xenon Headlight</a:t>
            </a: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328613" y="2514600"/>
            <a:ext cx="2144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Halogen Headlight</a:t>
            </a:r>
          </a:p>
        </p:txBody>
      </p:sp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3" cstate="print"/>
          <a:srcRect r="12500" b="22223"/>
          <a:stretch>
            <a:fillRect/>
          </a:stretch>
        </p:blipFill>
        <p:spPr bwMode="auto">
          <a:xfrm>
            <a:off x="8077200" y="621665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4" name="Group 13"/>
          <p:cNvGrpSpPr>
            <a:grpSpLocks/>
          </p:cNvGrpSpPr>
          <p:nvPr/>
        </p:nvGrpSpPr>
        <p:grpSpPr bwMode="auto">
          <a:xfrm>
            <a:off x="2743200" y="1619250"/>
            <a:ext cx="5638800" cy="4629150"/>
            <a:chOff x="2743200" y="1390650"/>
            <a:chExt cx="5638800" cy="4629150"/>
          </a:xfrm>
        </p:grpSpPr>
        <p:sp>
          <p:nvSpPr>
            <p:cNvPr id="43016" name="Text Box 6"/>
            <p:cNvSpPr txBox="1">
              <a:spLocks noChangeArrowheads="1"/>
            </p:cNvSpPr>
            <p:nvPr/>
          </p:nvSpPr>
          <p:spPr bwMode="auto">
            <a:xfrm>
              <a:off x="2971800" y="3810000"/>
              <a:ext cx="1563890" cy="30777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  <a:t>SilverStar Ultra </a:t>
              </a:r>
              <a:r>
                <a:rPr lang="en-US" sz="1000" b="1">
                  <a:solidFill>
                    <a:schemeClr val="bg1"/>
                  </a:solidFill>
                  <a:latin typeface="Calibri" pitchFamily="34" charset="0"/>
                </a:rPr>
                <a:t>TM</a:t>
              </a:r>
              <a: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  <a:t> </a:t>
              </a:r>
            </a:p>
          </p:txBody>
        </p:sp>
        <p:grpSp>
          <p:nvGrpSpPr>
            <p:cNvPr id="43017" name="Group 8"/>
            <p:cNvGrpSpPr>
              <a:grpSpLocks/>
            </p:cNvGrpSpPr>
            <p:nvPr/>
          </p:nvGrpSpPr>
          <p:grpSpPr bwMode="auto">
            <a:xfrm>
              <a:off x="2743200" y="1390650"/>
              <a:ext cx="5638800" cy="4629150"/>
              <a:chOff x="1728" y="876"/>
              <a:chExt cx="3552" cy="2916"/>
            </a:xfrm>
          </p:grpSpPr>
          <p:pic>
            <p:nvPicPr>
              <p:cNvPr id="43020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28" y="876"/>
                <a:ext cx="3552" cy="2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021" name="Text Box 10"/>
              <p:cNvSpPr txBox="1">
                <a:spLocks noChangeArrowheads="1"/>
              </p:cNvSpPr>
              <p:nvPr/>
            </p:nvSpPr>
            <p:spPr bwMode="auto">
              <a:xfrm>
                <a:off x="1862" y="1015"/>
                <a:ext cx="951" cy="19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  <a:latin typeface="Calibri" pitchFamily="34" charset="0"/>
                  </a:rPr>
                  <a:t>Standard Halogen</a:t>
                </a:r>
              </a:p>
            </p:txBody>
          </p:sp>
          <p:sp>
            <p:nvSpPr>
              <p:cNvPr id="43022" name="Rectangle 11"/>
              <p:cNvSpPr>
                <a:spLocks noChangeArrowheads="1"/>
              </p:cNvSpPr>
              <p:nvPr/>
            </p:nvSpPr>
            <p:spPr bwMode="auto">
              <a:xfrm>
                <a:off x="1920" y="2400"/>
                <a:ext cx="1008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</a:rPr>
                  <a:t>Xenon</a:t>
                </a: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2971800" y="1600200"/>
              <a:ext cx="1524000" cy="304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71800" y="3810000"/>
              <a:ext cx="1524000" cy="304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015" name="Rectangle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 idx="4294967295"/>
          </p:nvPr>
        </p:nvSpPr>
        <p:spPr>
          <a:xfrm>
            <a:off x="446088" y="685800"/>
            <a:ext cx="8926512" cy="94615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Calibri" pitchFamily="34" charset="0"/>
                <a:ea typeface="ＭＳ Ｐゴシック" charset="-128"/>
                <a:cs typeface="Arial" pitchFamily="34" charset="0"/>
              </a:rPr>
              <a:t>The small size of the mouse brain makes </a:t>
            </a:r>
            <a:br>
              <a:rPr lang="en-US" sz="3200" smtClean="0">
                <a:latin typeface="Calibri" pitchFamily="34" charset="0"/>
                <a:ea typeface="ＭＳ Ｐゴシック" charset="-128"/>
                <a:cs typeface="Arial" pitchFamily="34" charset="0"/>
              </a:rPr>
            </a:br>
            <a:r>
              <a:rPr lang="en-US" sz="3200" smtClean="0">
                <a:latin typeface="Calibri" pitchFamily="34" charset="0"/>
                <a:ea typeface="ＭＳ Ｐゴシック" charset="-128"/>
                <a:cs typeface="Arial" pitchFamily="34" charset="0"/>
              </a:rPr>
              <a:t>locating specific areas extremely difficult </a:t>
            </a:r>
          </a:p>
        </p:txBody>
      </p:sp>
      <p:graphicFrame>
        <p:nvGraphicFramePr>
          <p:cNvPr id="45058" name="Object 3"/>
          <p:cNvGraphicFramePr>
            <a:graphicFrameLocks noChangeAspect="1"/>
          </p:cNvGraphicFramePr>
          <p:nvPr/>
        </p:nvGraphicFramePr>
        <p:xfrm>
          <a:off x="685800" y="2057400"/>
          <a:ext cx="4495800" cy="3994150"/>
        </p:xfrm>
        <a:graphic>
          <a:graphicData uri="http://schemas.openxmlformats.org/presentationml/2006/ole">
            <p:oleObj spid="_x0000_s45058" name="Bitmap Image" r:id="rId4" imgW="5028571" imgH="4466667" progId="Paint.Picture">
              <p:embed/>
            </p:oleObj>
          </a:graphicData>
        </a:graphic>
      </p:graphicFrame>
      <p:graphicFrame>
        <p:nvGraphicFramePr>
          <p:cNvPr id="45059" name="Object 4"/>
          <p:cNvGraphicFramePr>
            <a:graphicFrameLocks noChangeAspect="1"/>
          </p:cNvGraphicFramePr>
          <p:nvPr/>
        </p:nvGraphicFramePr>
        <p:xfrm>
          <a:off x="6780213" y="3444875"/>
          <a:ext cx="608012" cy="609600"/>
        </p:xfrm>
        <a:graphic>
          <a:graphicData uri="http://schemas.openxmlformats.org/presentationml/2006/ole">
            <p:oleObj spid="_x0000_s45059" name="Bitmap Image" r:id="rId5" imgW="2572109" imgH="2580952" progId="Paint.Picture">
              <p:embed/>
            </p:oleObj>
          </a:graphicData>
        </a:graphic>
      </p:graphicFrame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7748588" y="6477000"/>
            <a:ext cx="1319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Calibri" pitchFamily="34" charset="0"/>
                <a:cs typeface="Arial" pitchFamily="34" charset="0"/>
              </a:rPr>
              <a:t>[Welker, 2008] </a:t>
            </a:r>
          </a:p>
        </p:txBody>
      </p:sp>
      <p:graphicFrame>
        <p:nvGraphicFramePr>
          <p:cNvPr id="1247238" name="Object 6"/>
          <p:cNvGraphicFramePr>
            <a:graphicFrameLocks noChangeAspect="1"/>
          </p:cNvGraphicFramePr>
          <p:nvPr/>
        </p:nvGraphicFramePr>
        <p:xfrm>
          <a:off x="6096000" y="2895600"/>
          <a:ext cx="1976438" cy="1981200"/>
        </p:xfrm>
        <a:graphic>
          <a:graphicData uri="http://schemas.openxmlformats.org/presentationml/2006/ole">
            <p:oleObj spid="_x0000_s45061" name="Bitmap Image" r:id="rId6" imgW="2572109" imgH="2580952" progId="Paint.Picture">
              <p:embed/>
            </p:oleObj>
          </a:graphicData>
        </a:graphic>
      </p:graphicFrame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 idx="4294967295"/>
          </p:nvPr>
        </p:nvSpPr>
        <p:spPr>
          <a:xfrm>
            <a:off x="65088" y="304800"/>
            <a:ext cx="9040812" cy="94615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Calibri" pitchFamily="34" charset="0"/>
                <a:ea typeface="ＭＳ Ｐゴシック" charset="-128"/>
              </a:rPr>
              <a:t>The Chesapeake Bay, which is the country</a:t>
            </a:r>
            <a:r>
              <a:rPr lang="ja-JP" altLang="en-US" sz="2800" smtClean="0">
                <a:latin typeface="Calibri" pitchFamily="34" charset="0"/>
                <a:ea typeface="ＭＳ Ｐゴシック" charset="-128"/>
              </a:rPr>
              <a:t>’</a:t>
            </a:r>
            <a:r>
              <a:rPr lang="en-US" altLang="ja-JP" sz="2800" smtClean="0">
                <a:latin typeface="Calibri" pitchFamily="34" charset="0"/>
                <a:ea typeface="ＭＳ Ｐゴシック" charset="-128"/>
              </a:rPr>
              <a:t>s largest </a:t>
            </a:r>
            <a:br>
              <a:rPr lang="en-US" altLang="ja-JP" sz="2800" smtClean="0">
                <a:latin typeface="Calibri" pitchFamily="34" charset="0"/>
                <a:ea typeface="ＭＳ Ｐゴシック" charset="-128"/>
              </a:rPr>
            </a:br>
            <a:r>
              <a:rPr lang="en-US" altLang="ja-JP" sz="2800" smtClean="0">
                <a:latin typeface="Calibri" pitchFamily="34" charset="0"/>
                <a:ea typeface="ＭＳ Ｐゴシック" charset="-128"/>
              </a:rPr>
              <a:t>estuary, has only two places for traffic to cross</a:t>
            </a:r>
            <a:endParaRPr lang="en-US" sz="2800" smtClean="0">
              <a:latin typeface="Calibri" pitchFamily="34" charset="0"/>
              <a:ea typeface="ＭＳ Ｐゴシック" charset="-128"/>
            </a:endParaRPr>
          </a:p>
        </p:txBody>
      </p:sp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158750" y="1477963"/>
            <a:ext cx="4140200" cy="5257800"/>
            <a:chOff x="292" y="672"/>
            <a:chExt cx="2684" cy="3408"/>
          </a:xfrm>
        </p:grpSpPr>
        <p:pic>
          <p:nvPicPr>
            <p:cNvPr id="47126" name="Picture 3" descr="from space"/>
            <p:cNvPicPr>
              <a:picLocks noChangeAspect="1" noChangeArrowheads="1"/>
            </p:cNvPicPr>
            <p:nvPr/>
          </p:nvPicPr>
          <p:blipFill>
            <a:blip r:embed="rId3" cstate="print"/>
            <a:srcRect l="32135"/>
            <a:stretch>
              <a:fillRect/>
            </a:stretch>
          </p:blipFill>
          <p:spPr bwMode="auto">
            <a:xfrm>
              <a:off x="292" y="672"/>
              <a:ext cx="2684" cy="3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1748" name="AutoShape 4"/>
            <p:cNvSpPr>
              <a:spLocks noChangeArrowheads="1"/>
            </p:cNvSpPr>
            <p:nvPr/>
          </p:nvSpPr>
          <p:spPr bwMode="auto">
            <a:xfrm>
              <a:off x="1060" y="1757"/>
              <a:ext cx="153" cy="155"/>
            </a:xfrm>
            <a:prstGeom prst="star5">
              <a:avLst/>
            </a:prstGeom>
            <a:solidFill>
              <a:srgbClr val="FFFF0A"/>
            </a:solidFill>
            <a:ln w="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100">
                <a:latin typeface="Arial" charset="0"/>
                <a:ea typeface="+mn-ea"/>
              </a:endParaRPr>
            </a:p>
          </p:txBody>
        </p:sp>
        <p:sp>
          <p:nvSpPr>
            <p:cNvPr id="31749" name="AutoShape 5"/>
            <p:cNvSpPr>
              <a:spLocks noChangeArrowheads="1"/>
            </p:cNvSpPr>
            <p:nvPr/>
          </p:nvSpPr>
          <p:spPr bwMode="auto">
            <a:xfrm>
              <a:off x="292" y="3150"/>
              <a:ext cx="153" cy="156"/>
            </a:xfrm>
            <a:prstGeom prst="star5">
              <a:avLst/>
            </a:prstGeom>
            <a:solidFill>
              <a:srgbClr val="FFFF0A"/>
            </a:solidFill>
            <a:ln w="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100">
                <a:latin typeface="Arial" charset="0"/>
                <a:ea typeface="+mn-ea"/>
              </a:endParaRPr>
            </a:p>
          </p:txBody>
        </p:sp>
        <p:sp>
          <p:nvSpPr>
            <p:cNvPr id="31750" name="AutoShape 6"/>
            <p:cNvSpPr>
              <a:spLocks noChangeArrowheads="1"/>
            </p:cNvSpPr>
            <p:nvPr/>
          </p:nvSpPr>
          <p:spPr bwMode="auto">
            <a:xfrm>
              <a:off x="2389" y="1498"/>
              <a:ext cx="147" cy="150"/>
            </a:xfrm>
            <a:prstGeom prst="star5">
              <a:avLst/>
            </a:prstGeom>
            <a:solidFill>
              <a:srgbClr val="FFFF0A"/>
            </a:solidFill>
            <a:ln w="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100">
                <a:latin typeface="Arial" charset="0"/>
                <a:ea typeface="+mn-ea"/>
              </a:endParaRPr>
            </a:p>
          </p:txBody>
        </p:sp>
        <p:sp>
          <p:nvSpPr>
            <p:cNvPr id="31751" name="AutoShape 7"/>
            <p:cNvSpPr>
              <a:spLocks noChangeArrowheads="1"/>
            </p:cNvSpPr>
            <p:nvPr/>
          </p:nvSpPr>
          <p:spPr bwMode="auto">
            <a:xfrm>
              <a:off x="1264" y="1653"/>
              <a:ext cx="153" cy="155"/>
            </a:xfrm>
            <a:prstGeom prst="star5">
              <a:avLst/>
            </a:prstGeom>
            <a:solidFill>
              <a:srgbClr val="FFFF0A"/>
            </a:solidFill>
            <a:ln w="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100">
                <a:latin typeface="Arial" charset="0"/>
                <a:ea typeface="+mn-ea"/>
              </a:endParaRPr>
            </a:p>
          </p:txBody>
        </p:sp>
      </p:grpSp>
      <p:sp>
        <p:nvSpPr>
          <p:cNvPr id="47107" name="Text Box 14"/>
          <p:cNvSpPr txBox="1">
            <a:spLocks noChangeArrowheads="1"/>
          </p:cNvSpPr>
          <p:nvPr/>
        </p:nvSpPr>
        <p:spPr bwMode="auto">
          <a:xfrm>
            <a:off x="2514600" y="6553200"/>
            <a:ext cx="1752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[landsat.gsfc.nasa.gov]</a:t>
            </a:r>
          </a:p>
        </p:txBody>
      </p:sp>
      <p:sp>
        <p:nvSpPr>
          <p:cNvPr id="47108" name="Text Box 8"/>
          <p:cNvSpPr txBox="1">
            <a:spLocks noChangeArrowheads="1"/>
          </p:cNvSpPr>
          <p:nvPr/>
        </p:nvSpPr>
        <p:spPr bwMode="auto">
          <a:xfrm>
            <a:off x="3181350" y="3001963"/>
            <a:ext cx="62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Dover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47109" name="Text Box 9"/>
          <p:cNvSpPr txBox="1">
            <a:spLocks noChangeArrowheads="1"/>
          </p:cNvSpPr>
          <p:nvPr/>
        </p:nvSpPr>
        <p:spPr bwMode="auto">
          <a:xfrm>
            <a:off x="560388" y="3354388"/>
            <a:ext cx="1370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Washington D.C</a:t>
            </a:r>
          </a:p>
        </p:txBody>
      </p:sp>
      <p:sp>
        <p:nvSpPr>
          <p:cNvPr id="47110" name="Text Box 10"/>
          <p:cNvSpPr txBox="1">
            <a:spLocks noChangeArrowheads="1"/>
          </p:cNvSpPr>
          <p:nvPr/>
        </p:nvSpPr>
        <p:spPr bwMode="auto">
          <a:xfrm>
            <a:off x="144463" y="5599113"/>
            <a:ext cx="928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Richmond</a:t>
            </a:r>
          </a:p>
        </p:txBody>
      </p:sp>
      <p:sp>
        <p:nvSpPr>
          <p:cNvPr id="47111" name="Text Box 11"/>
          <p:cNvSpPr txBox="1">
            <a:spLocks noChangeArrowheads="1"/>
          </p:cNvSpPr>
          <p:nvPr/>
        </p:nvSpPr>
        <p:spPr bwMode="auto">
          <a:xfrm>
            <a:off x="941388" y="2774950"/>
            <a:ext cx="920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Annapolis</a:t>
            </a:r>
          </a:p>
        </p:txBody>
      </p:sp>
      <p:sp>
        <p:nvSpPr>
          <p:cNvPr id="47112" name="Oval 25"/>
          <p:cNvSpPr>
            <a:spLocks noChangeArrowheads="1"/>
          </p:cNvSpPr>
          <p:nvPr/>
        </p:nvSpPr>
        <p:spPr bwMode="auto">
          <a:xfrm>
            <a:off x="1828800" y="3795713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905000" y="1477963"/>
            <a:ext cx="6019800" cy="2387600"/>
            <a:chOff x="1392" y="816"/>
            <a:chExt cx="3792" cy="1504"/>
          </a:xfrm>
        </p:grpSpPr>
        <p:grpSp>
          <p:nvGrpSpPr>
            <p:cNvPr id="47120" name="Group 30"/>
            <p:cNvGrpSpPr>
              <a:grpSpLocks/>
            </p:cNvGrpSpPr>
            <p:nvPr/>
          </p:nvGrpSpPr>
          <p:grpSpPr bwMode="auto">
            <a:xfrm>
              <a:off x="1392" y="1364"/>
              <a:ext cx="1859" cy="528"/>
              <a:chOff x="1392" y="1364"/>
              <a:chExt cx="1859" cy="528"/>
            </a:xfrm>
          </p:grpSpPr>
          <p:sp>
            <p:nvSpPr>
              <p:cNvPr id="31759" name="Line 15"/>
              <p:cNvSpPr>
                <a:spLocks noChangeShapeType="1"/>
              </p:cNvSpPr>
              <p:nvPr/>
            </p:nvSpPr>
            <p:spPr bwMode="auto">
              <a:xfrm flipV="1">
                <a:off x="1584" y="1364"/>
                <a:ext cx="1667" cy="4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76200" algn="ctr" rotWithShape="0">
                  <a:srgbClr val="FFFF0A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25" name="Oval 16"/>
              <p:cNvSpPr>
                <a:spLocks noChangeArrowheads="1"/>
              </p:cNvSpPr>
              <p:nvPr/>
            </p:nvSpPr>
            <p:spPr bwMode="auto">
              <a:xfrm>
                <a:off x="1392" y="1700"/>
                <a:ext cx="192" cy="192"/>
              </a:xfrm>
              <a:prstGeom prst="ellipse">
                <a:avLst/>
              </a:prstGeom>
              <a:noFill/>
              <a:ln w="38100">
                <a:solidFill>
                  <a:srgbClr val="FFFF0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</p:grpSp>
        <p:grpSp>
          <p:nvGrpSpPr>
            <p:cNvPr id="47121" name="Group 27"/>
            <p:cNvGrpSpPr>
              <a:grpSpLocks/>
            </p:cNvGrpSpPr>
            <p:nvPr/>
          </p:nvGrpSpPr>
          <p:grpSpPr bwMode="auto">
            <a:xfrm>
              <a:off x="3268" y="816"/>
              <a:ext cx="1916" cy="1504"/>
              <a:chOff x="3408" y="703"/>
              <a:chExt cx="1916" cy="1504"/>
            </a:xfrm>
          </p:grpSpPr>
          <p:pic>
            <p:nvPicPr>
              <p:cNvPr id="47122" name="Picture 18" descr="Bay Bridg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08" y="703"/>
                <a:ext cx="1916" cy="15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47123" name="Rectangle 19"/>
              <p:cNvSpPr>
                <a:spLocks noChangeArrowheads="1"/>
              </p:cNvSpPr>
              <p:nvPr/>
            </p:nvSpPr>
            <p:spPr bwMode="auto">
              <a:xfrm>
                <a:off x="3456" y="2064"/>
                <a:ext cx="912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>
                    <a:solidFill>
                      <a:schemeClr val="bg1"/>
                    </a:solidFill>
                  </a:rPr>
                  <a:t>sha.state.md.us</a:t>
                </a:r>
              </a:p>
            </p:txBody>
          </p:sp>
        </p:grp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362200" y="4068763"/>
            <a:ext cx="5673725" cy="2713037"/>
            <a:chOff x="1488" y="2448"/>
            <a:chExt cx="3574" cy="1709"/>
          </a:xfrm>
        </p:grpSpPr>
        <p:pic>
          <p:nvPicPr>
            <p:cNvPr id="47116" name="Picture 23" descr="tunnel"/>
            <p:cNvPicPr>
              <a:picLocks noChangeAspect="1" noChangeArrowheads="1"/>
            </p:cNvPicPr>
            <p:nvPr/>
          </p:nvPicPr>
          <p:blipFill>
            <a:blip r:embed="rId5" cstate="print"/>
            <a:srcRect t="5255" b="2791"/>
            <a:stretch>
              <a:fillRect/>
            </a:stretch>
          </p:blipFill>
          <p:spPr bwMode="auto">
            <a:xfrm>
              <a:off x="3504" y="2448"/>
              <a:ext cx="1498" cy="1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7117" name="Rectangle 24"/>
            <p:cNvSpPr>
              <a:spLocks noChangeArrowheads="1"/>
            </p:cNvSpPr>
            <p:nvPr/>
          </p:nvSpPr>
          <p:spPr bwMode="auto">
            <a:xfrm>
              <a:off x="3792" y="3984"/>
              <a:ext cx="127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solidFill>
                    <a:schemeClr val="bg1"/>
                  </a:solidFill>
                </a:rPr>
                <a:t>[roadtraffic-technology.com]</a:t>
              </a:r>
            </a:p>
          </p:txBody>
        </p:sp>
        <p:sp>
          <p:nvSpPr>
            <p:cNvPr id="31772" name="Line 28"/>
            <p:cNvSpPr>
              <a:spLocks noChangeShapeType="1"/>
            </p:cNvSpPr>
            <p:nvPr/>
          </p:nvSpPr>
          <p:spPr bwMode="auto">
            <a:xfrm flipV="1">
              <a:off x="1728" y="3408"/>
              <a:ext cx="1728" cy="4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76200" algn="ctr" rotWithShape="0">
                <a:srgbClr val="FFFF0A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9" name="Oval 21"/>
            <p:cNvSpPr>
              <a:spLocks noChangeArrowheads="1"/>
            </p:cNvSpPr>
            <p:nvPr/>
          </p:nvSpPr>
          <p:spPr bwMode="auto">
            <a:xfrm>
              <a:off x="1488" y="3716"/>
              <a:ext cx="262" cy="262"/>
            </a:xfrm>
            <a:prstGeom prst="ellipse">
              <a:avLst/>
            </a:prstGeom>
            <a:noFill/>
            <a:ln w="38100">
              <a:solidFill>
                <a:srgbClr val="FFFF0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</p:grpSp>
      <p:sp>
        <p:nvSpPr>
          <p:cNvPr id="47115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Line 72"/>
          <p:cNvSpPr>
            <a:spLocks noChangeShapeType="1"/>
          </p:cNvSpPr>
          <p:nvPr/>
        </p:nvSpPr>
        <p:spPr bwMode="auto">
          <a:xfrm>
            <a:off x="1104900" y="2152650"/>
            <a:ext cx="9525" cy="3943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>
          <a:xfrm>
            <a:off x="76200" y="425450"/>
            <a:ext cx="8926513" cy="94615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Calibri" pitchFamily="34" charset="0"/>
                <a:ea typeface="ＭＳ Ｐゴシック" charset="-128"/>
              </a:rPr>
              <a:t>In the past 55 years, traffic has significantly increased on the Chesapeake Bay Bridge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5250" y="1609725"/>
            <a:ext cx="4467225" cy="1625600"/>
            <a:chOff x="60" y="1014"/>
            <a:chExt cx="2814" cy="1024"/>
          </a:xfrm>
        </p:grpSpPr>
        <p:pic>
          <p:nvPicPr>
            <p:cNvPr id="49190" name="Picture 54" descr="jeep"/>
            <p:cNvPicPr>
              <a:picLocks noChangeAspect="1" noChangeArrowheads="1"/>
            </p:cNvPicPr>
            <p:nvPr/>
          </p:nvPicPr>
          <p:blipFill>
            <a:blip r:embed="rId3" cstate="print"/>
            <a:srcRect r="50000"/>
            <a:stretch>
              <a:fillRect/>
            </a:stretch>
          </p:blipFill>
          <p:spPr bwMode="auto">
            <a:xfrm>
              <a:off x="2539" y="1014"/>
              <a:ext cx="335" cy="5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9191" name="Text Box 60"/>
            <p:cNvSpPr txBox="1">
              <a:spLocks noChangeArrowheads="1"/>
            </p:cNvSpPr>
            <p:nvPr/>
          </p:nvSpPr>
          <p:spPr bwMode="auto">
            <a:xfrm>
              <a:off x="60" y="1596"/>
              <a:ext cx="1274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alibri" pitchFamily="34" charset="0"/>
                </a:rPr>
                <a:t>1961</a:t>
              </a:r>
            </a:p>
            <a:p>
              <a:pPr algn="ctr"/>
              <a:r>
                <a:rPr lang="en-US" sz="2000" b="1">
                  <a:latin typeface="Calibri" pitchFamily="34" charset="0"/>
                </a:rPr>
                <a:t>Traffic 1.5 million</a:t>
              </a:r>
            </a:p>
          </p:txBody>
        </p:sp>
      </p:grpSp>
      <p:sp>
        <p:nvSpPr>
          <p:cNvPr id="49156" name="Rectangle 64"/>
          <p:cNvSpPr>
            <a:spLocks noChangeArrowheads="1"/>
          </p:cNvSpPr>
          <p:nvPr/>
        </p:nvSpPr>
        <p:spPr bwMode="auto">
          <a:xfrm>
            <a:off x="76200" y="6477000"/>
            <a:ext cx="335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/>
              <a:t>[Maryland Transportation Authority, 2007]</a:t>
            </a:r>
          </a:p>
        </p:txBody>
      </p:sp>
      <p:sp>
        <p:nvSpPr>
          <p:cNvPr id="49157" name="Text Box 59"/>
          <p:cNvSpPr txBox="1">
            <a:spLocks noChangeArrowheads="1"/>
          </p:cNvSpPr>
          <p:nvPr/>
        </p:nvSpPr>
        <p:spPr bwMode="auto">
          <a:xfrm>
            <a:off x="28575" y="1609725"/>
            <a:ext cx="2092325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1952</a:t>
            </a:r>
          </a:p>
          <a:p>
            <a:pPr algn="ctr"/>
            <a:r>
              <a:rPr lang="en-US" sz="2000" b="1">
                <a:latin typeface="Calibri" pitchFamily="34" charset="0"/>
              </a:rPr>
              <a:t>Traffic: 1.1 million</a:t>
            </a:r>
          </a:p>
        </p:txBody>
      </p:sp>
      <p:pic>
        <p:nvPicPr>
          <p:cNvPr id="49158" name="Picture 51" descr="jee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1950" y="1604963"/>
            <a:ext cx="1060450" cy="82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93663" y="1600200"/>
            <a:ext cx="8364537" cy="5099050"/>
            <a:chOff x="59" y="1008"/>
            <a:chExt cx="5269" cy="3212"/>
          </a:xfrm>
        </p:grpSpPr>
        <p:sp>
          <p:nvSpPr>
            <p:cNvPr id="49161" name="Text Box 55"/>
            <p:cNvSpPr txBox="1">
              <a:spLocks noChangeArrowheads="1"/>
            </p:cNvSpPr>
            <p:nvPr/>
          </p:nvSpPr>
          <p:spPr bwMode="auto">
            <a:xfrm>
              <a:off x="59" y="3110"/>
              <a:ext cx="1285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latin typeface="Calibri" pitchFamily="34" charset="0"/>
                </a:rPr>
                <a:t>2007</a:t>
              </a:r>
              <a:endParaRPr lang="en-US" sz="2000" b="1">
                <a:solidFill>
                  <a:srgbClr val="D5120F"/>
                </a:solidFill>
                <a:latin typeface="Calibri" pitchFamily="34" charset="0"/>
              </a:endParaRPr>
            </a:p>
            <a:p>
              <a:pPr algn="ctr"/>
              <a:r>
                <a:rPr lang="en-US" sz="2000" b="1">
                  <a:latin typeface="Calibri" pitchFamily="34" charset="0"/>
                </a:rPr>
                <a:t>Traffic:</a:t>
              </a:r>
              <a:r>
                <a:rPr lang="en-US" sz="2000" b="1">
                  <a:solidFill>
                    <a:srgbClr val="D5120F"/>
                  </a:solidFill>
                  <a:latin typeface="Calibri" pitchFamily="34" charset="0"/>
                </a:rPr>
                <a:t> 27 Million</a:t>
              </a:r>
            </a:p>
          </p:txBody>
        </p:sp>
        <p:grpSp>
          <p:nvGrpSpPr>
            <p:cNvPr id="49162" name="Group 12"/>
            <p:cNvGrpSpPr>
              <a:grpSpLocks/>
            </p:cNvGrpSpPr>
            <p:nvPr/>
          </p:nvGrpSpPr>
          <p:grpSpPr bwMode="auto">
            <a:xfrm>
              <a:off x="1824" y="1008"/>
              <a:ext cx="3504" cy="3212"/>
              <a:chOff x="1584" y="624"/>
              <a:chExt cx="4032" cy="3696"/>
            </a:xfrm>
          </p:grpSpPr>
          <p:pic>
            <p:nvPicPr>
              <p:cNvPr id="49163" name="Picture 24" descr="jee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84" y="624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9164" name="Picture 25" descr="jee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16" y="624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9165" name="Picture 27" descr="jee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32" y="624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9166" name="Picture 28" descr="jee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48" y="1248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9167" name="Picture 29" descr="jee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32" y="1248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9168" name="Picture 30" descr="jee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16" y="1872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9169" name="Picture 31" descr="jee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48" y="1872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9170" name="Picture 32" descr="jee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16" y="2544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9171" name="Picture 33" descr="jee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16" y="1248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9172" name="Picture 34" descr="jee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48" y="624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9173" name="Picture 26" descr="jee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32" y="1872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9174" name="Picture 35" descr="jee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32" y="2544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9175" name="Picture 36" descr="jee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48" y="2544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9176" name="Picture 37" descr="jee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16" y="3168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9177" name="Picture 38" descr="jee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32" y="3168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9178" name="Picture 39" descr="jee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48" y="3168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9179" name="Picture 40" descr="jee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87" y="3177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9180" name="Picture 41" descr="jee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11705"/>
              <a:stretch>
                <a:fillRect/>
              </a:stretch>
            </p:blipFill>
            <p:spPr bwMode="auto">
              <a:xfrm>
                <a:off x="4032" y="3792"/>
                <a:ext cx="76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9181" name="Picture 43" descr="jee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00" y="624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9182" name="Picture 44" descr="jee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00" y="1248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9183" name="Picture 45" descr="jee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00" y="1872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9184" name="Picture 46" descr="jee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00" y="2544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9185" name="Picture 47" descr="jee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00" y="3168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9186" name="Picture 48" descr="jee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84" y="2544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9187" name="Picture 49" descr="jee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84" y="1872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9188" name="Picture 50" descr="jee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84" y="1248"/>
                <a:ext cx="768" cy="5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9189" name="Picture 66" descr="jee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11705"/>
              <a:stretch>
                <a:fillRect/>
              </a:stretch>
            </p:blipFill>
            <p:spPr bwMode="auto">
              <a:xfrm>
                <a:off x="4848" y="3792"/>
                <a:ext cx="76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  <p:sp>
        <p:nvSpPr>
          <p:cNvPr id="49160" name="Rectangle 4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43800" cy="1295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What to know about designing text visuals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411662"/>
          </a:xfrm>
        </p:spPr>
        <p:txBody>
          <a:bodyPr/>
          <a:lstStyle/>
          <a:p>
            <a:pPr eaLnBrk="1" hangingPunct="1"/>
            <a:r>
              <a:rPr lang="en-US" sz="3400" smtClean="0">
                <a:ea typeface="ＭＳ Ｐゴシック" charset="-128"/>
              </a:rPr>
              <a:t>Make the message the heading</a:t>
            </a:r>
          </a:p>
          <a:p>
            <a:pPr eaLnBrk="1" hangingPunct="1"/>
            <a:r>
              <a:rPr lang="en-US" sz="3400" smtClean="0">
                <a:ea typeface="ＭＳ Ｐゴシック" charset="-128"/>
              </a:rPr>
              <a:t>Follow simple guidelines</a:t>
            </a:r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543800" cy="1295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Here are some guidelines for text visuals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2938"/>
            <a:ext cx="8229600" cy="4411662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Use strong action verb phrases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Keep lists parallel and in the order you intend to follow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Use upper/lowercase type and simple typeface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Highlight the most important message on the visual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ea typeface="ＭＳ Ｐゴシック" charset="-128"/>
              </a:rPr>
              <a:t>What We Will Discuss Today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953000" cy="2014537"/>
          </a:xfrm>
        </p:spPr>
        <p:txBody>
          <a:bodyPr/>
          <a:lstStyle/>
          <a:p>
            <a:pPr eaLnBrk="1" hangingPunct="1"/>
            <a:r>
              <a:rPr lang="en-US" sz="2600" smtClean="0">
                <a:ea typeface="ＭＳ Ｐゴシック" charset="-128"/>
              </a:rPr>
              <a:t>Understanding the communication process</a:t>
            </a:r>
          </a:p>
          <a:p>
            <a:pPr eaLnBrk="1" hangingPunct="1"/>
            <a:r>
              <a:rPr lang="en-US" sz="2600" smtClean="0">
                <a:ea typeface="ＭＳ Ｐゴシック" charset="-128"/>
              </a:rPr>
              <a:t>Preparing your presentation</a:t>
            </a:r>
          </a:p>
          <a:p>
            <a:pPr eaLnBrk="1" hangingPunct="1"/>
            <a:r>
              <a:rPr lang="en-US" sz="2600" smtClean="0">
                <a:ea typeface="ＭＳ Ｐゴシック" charset="-128"/>
              </a:rPr>
              <a:t>Designing the visuals</a:t>
            </a:r>
          </a:p>
          <a:p>
            <a:pPr eaLnBrk="1" hangingPunct="1">
              <a:buFont typeface="Wingdings" pitchFamily="2" charset="2"/>
              <a:buNone/>
            </a:pPr>
            <a:endParaRPr lang="en-US" sz="2600" smtClean="0">
              <a:ea typeface="ＭＳ Ｐゴシック" charset="-128"/>
            </a:endParaRPr>
          </a:p>
        </p:txBody>
      </p:sp>
      <p:graphicFrame>
        <p:nvGraphicFramePr>
          <p:cNvPr id="18435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495800" y="3429000"/>
          <a:ext cx="4033838" cy="1965325"/>
        </p:xfrm>
        <a:graphic>
          <a:graphicData uri="http://schemas.openxmlformats.org/presentationml/2006/ole">
            <p:oleObj spid="_x0000_s18435" name="Clip" r:id="rId4" imgW="1821381" imgH="877305" progId="MS_ClipArt_Gallery.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543800" cy="1295400"/>
          </a:xfrm>
        </p:spPr>
        <p:txBody>
          <a:bodyPr/>
          <a:lstStyle/>
          <a:p>
            <a:pPr eaLnBrk="1" hangingPunct="1"/>
            <a:r>
              <a:rPr lang="en-US" sz="3100" smtClean="0">
                <a:ea typeface="ＭＳ Ｐゴシック" charset="-128"/>
              </a:rPr>
              <a:t>Organizational structure has allowed these weakness to develop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47863"/>
            <a:ext cx="8229600" cy="3309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smtClean="0">
                <a:ea typeface="ＭＳ Ｐゴシック" charset="-128"/>
              </a:rPr>
              <a:t>Key tasks are not being performed: market research, long-range planning, proposal writing.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ea typeface="ＭＳ Ｐゴシック" charset="-128"/>
              </a:rPr>
              <a:t>The organization is overly dependent on key people:  two individuals manage all aspect of program.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ea typeface="ＭＳ Ｐゴシック" charset="-128"/>
              </a:rPr>
              <a:t>Work unevenly divided:  several departments are overloaded, other are underutilized.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ea typeface="ＭＳ Ｐゴシック" charset="-128"/>
              </a:rPr>
              <a:t>Communication among departments is poor.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ea typeface="ＭＳ Ｐゴシック" charset="-128"/>
              </a:rPr>
              <a:t>The staff</a:t>
            </a:r>
            <a:r>
              <a:rPr lang="ja-JP" altLang="en-US" sz="2200" smtClean="0">
                <a:ea typeface="ＭＳ Ｐゴシック" charset="-128"/>
              </a:rPr>
              <a:t>’</a:t>
            </a:r>
            <a:r>
              <a:rPr lang="en-US" altLang="ja-JP" sz="2200" smtClean="0">
                <a:ea typeface="ＭＳ Ｐゴシック" charset="-128"/>
              </a:rPr>
              <a:t>s involvement in the organization is artificially limited. </a:t>
            </a:r>
            <a:endParaRPr lang="en-US" sz="2200" smtClean="0">
              <a:ea typeface="ＭＳ Ｐゴシック" charset="-128"/>
            </a:endParaRP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685800" y="5791200"/>
            <a:ext cx="7086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Text is too dense, too long, and visually unappealing.</a:t>
            </a:r>
          </a:p>
        </p:txBody>
      </p:sp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1089025" y="60880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100" smtClean="0">
                <a:ea typeface="ＭＳ Ｐゴシック" charset="-128"/>
              </a:rPr>
              <a:t>We can gain a competitive advantage if we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2700337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Provide major pricing advantage with new plants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Reach the market ahead of the competition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Service the entire region from central distribution</a:t>
            </a:r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685800" y="5181600"/>
            <a:ext cx="7086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Phrases let speaker tell story. Verbs give sense of 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We will build on the basics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2090737"/>
          </a:xfrm>
        </p:spPr>
        <p:txBody>
          <a:bodyPr/>
          <a:lstStyle/>
          <a:p>
            <a:pPr eaLnBrk="1" hangingPunct="1"/>
            <a:r>
              <a:rPr lang="en-US" i="1" smtClean="0">
                <a:ea typeface="ＭＳ Ｐゴシック" charset="-128"/>
              </a:rPr>
              <a:t>Provide</a:t>
            </a:r>
            <a:r>
              <a:rPr lang="en-US" smtClean="0">
                <a:ea typeface="ＭＳ Ｐゴシック" charset="-128"/>
              </a:rPr>
              <a:t> superior financial products</a:t>
            </a:r>
          </a:p>
          <a:p>
            <a:pPr eaLnBrk="1" hangingPunct="1"/>
            <a:r>
              <a:rPr lang="en-US" i="1" smtClean="0">
                <a:ea typeface="ＭＳ Ｐゴシック" charset="-128"/>
              </a:rPr>
              <a:t>Unequaled</a:t>
            </a:r>
            <a:r>
              <a:rPr lang="en-US" smtClean="0">
                <a:ea typeface="ＭＳ Ｐゴシック" charset="-128"/>
              </a:rPr>
              <a:t> client service</a:t>
            </a:r>
          </a:p>
          <a:p>
            <a:pPr eaLnBrk="1" hangingPunct="1"/>
            <a:r>
              <a:rPr lang="en-US" i="1" smtClean="0">
                <a:ea typeface="ＭＳ Ｐゴシック" charset="-128"/>
              </a:rPr>
              <a:t>Strength</a:t>
            </a:r>
            <a:r>
              <a:rPr lang="en-US" smtClean="0">
                <a:ea typeface="ＭＳ Ｐゴシック" charset="-128"/>
              </a:rPr>
              <a:t> and value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685800" y="5791200"/>
            <a:ext cx="7086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A list that is not parallel in form is hard to read and understand.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To build on the basics, we will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2090737"/>
          </a:xfrm>
        </p:spPr>
        <p:txBody>
          <a:bodyPr/>
          <a:lstStyle/>
          <a:p>
            <a:pPr eaLnBrk="1" hangingPunct="1"/>
            <a:r>
              <a:rPr lang="en-US" i="1" smtClean="0">
                <a:ea typeface="ＭＳ Ｐゴシック" charset="-128"/>
              </a:rPr>
              <a:t>Provide</a:t>
            </a:r>
            <a:r>
              <a:rPr lang="en-US" smtClean="0">
                <a:ea typeface="ＭＳ Ｐゴシック" charset="-128"/>
              </a:rPr>
              <a:t> superior financial products</a:t>
            </a:r>
          </a:p>
          <a:p>
            <a:pPr eaLnBrk="1" hangingPunct="1"/>
            <a:r>
              <a:rPr lang="en-US" i="1" smtClean="0">
                <a:ea typeface="ＭＳ Ｐゴシック" charset="-128"/>
              </a:rPr>
              <a:t>Offer</a:t>
            </a:r>
            <a:r>
              <a:rPr lang="en-US" smtClean="0">
                <a:ea typeface="ＭＳ Ｐゴシック" charset="-128"/>
              </a:rPr>
              <a:t> unequaled service to clients</a:t>
            </a:r>
          </a:p>
          <a:p>
            <a:pPr eaLnBrk="1" hangingPunct="1"/>
            <a:r>
              <a:rPr lang="en-US" i="1" smtClean="0">
                <a:ea typeface="ＭＳ Ｐゴシック" charset="-128"/>
              </a:rPr>
              <a:t>Preserve</a:t>
            </a:r>
            <a:r>
              <a:rPr lang="en-US" smtClean="0">
                <a:ea typeface="ＭＳ Ｐゴシック" charset="-128"/>
              </a:rPr>
              <a:t> strength and value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685800" y="5791200"/>
            <a:ext cx="7086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Strong verbs make good lists.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Guidelines for any graphic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Message determines form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Convey one message per chart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Make the chart easy to read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Convey data honestly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Eliminate all unnecessary design details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Message determines form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Bar and column chart – compares or groups items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Column and line chart – shows change in variables over time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Pie chart – indicates relation of part to other parts or to the whole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Scatter diagram – shows the relation of two or more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Gross Revenues per Product</a:t>
            </a:r>
          </a:p>
        </p:txBody>
      </p:sp>
      <p:sp>
        <p:nvSpPr>
          <p:cNvPr id="67586" name="Rectangle 6"/>
          <p:cNvSpPr>
            <a:spLocks noChangeArrowheads="1"/>
          </p:cNvSpPr>
          <p:nvPr/>
        </p:nvSpPr>
        <p:spPr bwMode="auto">
          <a:xfrm>
            <a:off x="914400" y="6096000"/>
            <a:ext cx="7086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Important information not highlighted; too many visual distractions.</a:t>
            </a:r>
          </a:p>
        </p:txBody>
      </p:sp>
      <p:graphicFrame>
        <p:nvGraphicFramePr>
          <p:cNvPr id="67587" name="Object 7"/>
          <p:cNvGraphicFramePr>
            <a:graphicFrameLocks noChangeAspect="1"/>
          </p:cNvGraphicFramePr>
          <p:nvPr>
            <p:ph idx="1"/>
          </p:nvPr>
        </p:nvGraphicFramePr>
        <p:xfrm>
          <a:off x="457200" y="1617663"/>
          <a:ext cx="8229600" cy="4173537"/>
        </p:xfrm>
        <a:graphic>
          <a:graphicData uri="http://schemas.openxmlformats.org/presentationml/2006/ole">
            <p:oleObj spid="_x0000_s67587" name="Chart" r:id="rId4" imgW="4635500" imgH="234950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7543800" cy="1630362"/>
          </a:xfrm>
        </p:spPr>
        <p:txBody>
          <a:bodyPr/>
          <a:lstStyle/>
          <a:p>
            <a:pPr eaLnBrk="1" hangingPunct="1"/>
            <a:r>
              <a:rPr lang="en-US" sz="3500" smtClean="0">
                <a:ea typeface="ＭＳ Ｐゴシック" charset="-128"/>
              </a:rPr>
              <a:t>As a % of sales, manufacturing and G&amp;A costs have remained steady</a:t>
            </a:r>
          </a:p>
        </p:txBody>
      </p:sp>
      <p:graphicFrame>
        <p:nvGraphicFramePr>
          <p:cNvPr id="69634" name="Object 3"/>
          <p:cNvGraphicFramePr>
            <a:graphicFrameLocks noChangeAspect="1"/>
          </p:cNvGraphicFramePr>
          <p:nvPr>
            <p:ph idx="1"/>
          </p:nvPr>
        </p:nvGraphicFramePr>
        <p:xfrm>
          <a:off x="1828800" y="2057400"/>
          <a:ext cx="5486400" cy="3429000"/>
        </p:xfrm>
        <a:graphic>
          <a:graphicData uri="http://schemas.openxmlformats.org/presentationml/2006/ole">
            <p:oleObj spid="_x0000_s69634" name="Chart" r:id="rId4" imgW="4635500" imgH="2501900" progId="Excel.Chart.8">
              <p:embed/>
            </p:oleObj>
          </a:graphicData>
        </a:graphic>
      </p:graphicFrame>
      <p:sp>
        <p:nvSpPr>
          <p:cNvPr id="69635" name="Rectangle 6"/>
          <p:cNvSpPr>
            <a:spLocks noChangeArrowheads="1"/>
          </p:cNvSpPr>
          <p:nvPr/>
        </p:nvSpPr>
        <p:spPr bwMode="auto">
          <a:xfrm>
            <a:off x="685800" y="5791200"/>
            <a:ext cx="7086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Chart clearly illustrates message in heading.  Labels are clear.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Tips to convey data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Order variables for easy comparison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Keep differences between quantities equal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Start numerical axis at zero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Use 3D charts sparingly—they give deceptive weight to the items in the </a:t>
            </a:r>
            <a:r>
              <a:rPr lang="en-US" altLang="en-US" smtClean="0">
                <a:ea typeface="ＭＳ Ｐゴシック" charset="-128"/>
              </a:rPr>
              <a:t>“</a:t>
            </a:r>
            <a:r>
              <a:rPr lang="en-US" altLang="ja-JP" smtClean="0">
                <a:ea typeface="ＭＳ Ｐゴシック" charset="-128"/>
              </a:rPr>
              <a:t>front</a:t>
            </a:r>
            <a:r>
              <a:rPr lang="ja-JP" altLang="en-US" smtClean="0">
                <a:ea typeface="ＭＳ Ｐゴシック" charset="-128"/>
              </a:rPr>
              <a:t>”</a:t>
            </a:r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Conveying data</a:t>
            </a:r>
          </a:p>
        </p:txBody>
      </p:sp>
      <p:graphicFrame>
        <p:nvGraphicFramePr>
          <p:cNvPr id="73730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4876800" y="2319338"/>
          <a:ext cx="3262313" cy="2771775"/>
        </p:xfrm>
        <a:graphic>
          <a:graphicData uri="http://schemas.openxmlformats.org/presentationml/2006/ole">
            <p:oleObj spid="_x0000_s73730" name="Chart" r:id="rId4" imgW="2959100" imgH="2425700" progId="Excel.Chart.8">
              <p:embed/>
            </p:oleObj>
          </a:graphicData>
        </a:graphic>
      </p:graphicFrame>
      <p:graphicFrame>
        <p:nvGraphicFramePr>
          <p:cNvPr id="73731" name="Object 9"/>
          <p:cNvGraphicFramePr>
            <a:graphicFrameLocks noChangeAspect="1"/>
          </p:cNvGraphicFramePr>
          <p:nvPr>
            <p:ph sz="half" idx="1"/>
          </p:nvPr>
        </p:nvGraphicFramePr>
        <p:xfrm>
          <a:off x="995363" y="2319338"/>
          <a:ext cx="3271837" cy="2771775"/>
        </p:xfrm>
        <a:graphic>
          <a:graphicData uri="http://schemas.openxmlformats.org/presentationml/2006/ole">
            <p:oleObj spid="_x0000_s73731" name="Chart" r:id="rId5" imgW="2984500" imgH="2349500" progId="Excel.Chart.8">
              <p:embed/>
            </p:oleObj>
          </a:graphicData>
        </a:graphic>
      </p:graphicFrame>
      <p:sp>
        <p:nvSpPr>
          <p:cNvPr id="73732" name="Rectangle 12"/>
          <p:cNvSpPr>
            <a:spLocks noChangeArrowheads="1"/>
          </p:cNvSpPr>
          <p:nvPr/>
        </p:nvSpPr>
        <p:spPr bwMode="auto">
          <a:xfrm>
            <a:off x="1052513" y="5791200"/>
            <a:ext cx="7086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Ordering variables by size makes comparison easier.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43800" cy="1295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As the sender, you must establish credibility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  <a:p>
            <a:pPr eaLnBrk="1" hangingPunct="1"/>
            <a:r>
              <a:rPr lang="en-US" smtClean="0">
                <a:ea typeface="ＭＳ Ｐゴシック" charset="-128"/>
              </a:rPr>
              <a:t>Display knowledge of subject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Display knowledge of audience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Display professional manner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543800" cy="1295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Put the least varying bar of stacked bars on bottom</a:t>
            </a:r>
          </a:p>
        </p:txBody>
      </p:sp>
      <p:graphicFrame>
        <p:nvGraphicFramePr>
          <p:cNvPr id="75778" name="Object 9"/>
          <p:cNvGraphicFramePr>
            <a:graphicFrameLocks noChangeAspect="1"/>
          </p:cNvGraphicFramePr>
          <p:nvPr>
            <p:ph sz="half" idx="1"/>
          </p:nvPr>
        </p:nvGraphicFramePr>
        <p:xfrm>
          <a:off x="457200" y="2209800"/>
          <a:ext cx="4057650" cy="2611438"/>
        </p:xfrm>
        <a:graphic>
          <a:graphicData uri="http://schemas.openxmlformats.org/presentationml/2006/ole">
            <p:oleObj spid="_x0000_s75778" name="Chart" r:id="rId4" imgW="4229100" imgH="2362200" progId="Excel.Chart.8">
              <p:embed/>
            </p:oleObj>
          </a:graphicData>
        </a:graphic>
      </p:graphicFrame>
      <p:graphicFrame>
        <p:nvGraphicFramePr>
          <p:cNvPr id="75779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4724400" y="2209800"/>
          <a:ext cx="4038600" cy="2611438"/>
        </p:xfrm>
        <a:graphic>
          <a:graphicData uri="http://schemas.openxmlformats.org/presentationml/2006/ole">
            <p:oleObj spid="_x0000_s75779" name="Chart" r:id="rId5" imgW="4635500" imgH="2349500" progId="Excel.Chart.8">
              <p:embed/>
            </p:oleObj>
          </a:graphicData>
        </a:graphic>
      </p:graphicFrame>
      <p:sp>
        <p:nvSpPr>
          <p:cNvPr id="75780" name="Rectangle 12"/>
          <p:cNvSpPr>
            <a:spLocks noChangeArrowheads="1"/>
          </p:cNvSpPr>
          <p:nvPr/>
        </p:nvSpPr>
        <p:spPr bwMode="auto">
          <a:xfrm>
            <a:off x="914400" y="5389563"/>
            <a:ext cx="7086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This chart is a more honest representation of the data.</a:t>
            </a:r>
          </a:p>
        </p:txBody>
      </p:sp>
      <p:sp>
        <p:nvSpPr>
          <p:cNvPr id="75781" name="Line 13"/>
          <p:cNvSpPr>
            <a:spLocks noChangeShapeType="1"/>
          </p:cNvSpPr>
          <p:nvPr/>
        </p:nvSpPr>
        <p:spPr bwMode="auto">
          <a:xfrm flipV="1">
            <a:off x="4267200" y="4648200"/>
            <a:ext cx="2133600" cy="741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Sales by Division</a:t>
            </a:r>
          </a:p>
        </p:txBody>
      </p:sp>
      <p:graphicFrame>
        <p:nvGraphicFramePr>
          <p:cNvPr id="77826" name="Object 4"/>
          <p:cNvGraphicFramePr>
            <a:graphicFrameLocks noChangeAspect="1"/>
          </p:cNvGraphicFramePr>
          <p:nvPr>
            <p:ph idx="1"/>
          </p:nvPr>
        </p:nvGraphicFramePr>
        <p:xfrm>
          <a:off x="1219200" y="1905000"/>
          <a:ext cx="6781800" cy="3581400"/>
        </p:xfrm>
        <a:graphic>
          <a:graphicData uri="http://schemas.openxmlformats.org/presentationml/2006/ole">
            <p:oleObj spid="_x0000_s77826" name="Chart" r:id="rId4" imgW="4635500" imgH="2349500" progId="Excel.Chart.8">
              <p:embed/>
            </p:oleObj>
          </a:graphicData>
        </a:graphic>
      </p:graphicFrame>
      <p:sp>
        <p:nvSpPr>
          <p:cNvPr id="77827" name="Rectangle 7"/>
          <p:cNvSpPr>
            <a:spLocks noChangeArrowheads="1"/>
          </p:cNvSpPr>
          <p:nvPr/>
        </p:nvSpPr>
        <p:spPr bwMode="auto">
          <a:xfrm>
            <a:off x="685800" y="5791200"/>
            <a:ext cx="7086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Start numerical axis at zero and eliminate unnecessary grid lines.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1295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Sales have increased in all divisions except the West</a:t>
            </a:r>
          </a:p>
        </p:txBody>
      </p:sp>
      <p:graphicFrame>
        <p:nvGraphicFramePr>
          <p:cNvPr id="79874" name="Object 7"/>
          <p:cNvGraphicFramePr>
            <a:graphicFrameLocks noChangeAspect="1"/>
          </p:cNvGraphicFramePr>
          <p:nvPr>
            <p:ph idx="1"/>
          </p:nvPr>
        </p:nvGraphicFramePr>
        <p:xfrm>
          <a:off x="457200" y="1800225"/>
          <a:ext cx="7543800" cy="3895725"/>
        </p:xfrm>
        <a:graphic>
          <a:graphicData uri="http://schemas.openxmlformats.org/presentationml/2006/ole">
            <p:oleObj spid="_x0000_s79874" name="Chart" r:id="rId4" imgW="4940300" imgH="2552700" progId="Excel.Chart.8">
              <p:embed/>
            </p:oleObj>
          </a:graphicData>
        </a:graphic>
      </p:graphicFrame>
      <p:sp>
        <p:nvSpPr>
          <p:cNvPr id="79875" name="Rectangle 8"/>
          <p:cNvSpPr>
            <a:spLocks noChangeArrowheads="1"/>
          </p:cNvSpPr>
          <p:nvPr/>
        </p:nvSpPr>
        <p:spPr bwMode="auto">
          <a:xfrm>
            <a:off x="914400" y="5791200"/>
            <a:ext cx="7315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/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Message is in heading, no gridlines, and trends are easy to follow.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Problems with 3D charts</a:t>
            </a:r>
          </a:p>
        </p:txBody>
      </p:sp>
      <p:graphicFrame>
        <p:nvGraphicFramePr>
          <p:cNvPr id="81922" name="Object 3"/>
          <p:cNvGraphicFramePr>
            <a:graphicFrameLocks noChangeAspect="1"/>
          </p:cNvGraphicFramePr>
          <p:nvPr>
            <p:ph idx="1"/>
          </p:nvPr>
        </p:nvGraphicFramePr>
        <p:xfrm>
          <a:off x="685800" y="1676400"/>
          <a:ext cx="6743700" cy="3429000"/>
        </p:xfrm>
        <a:graphic>
          <a:graphicData uri="http://schemas.openxmlformats.org/presentationml/2006/ole">
            <p:oleObj spid="_x0000_s81922" name="Chart" r:id="rId4" imgW="4635500" imgH="2349500" progId="Excel.Chart.8">
              <p:embed/>
            </p:oleObj>
          </a:graphicData>
        </a:graphic>
      </p:graphicFrame>
      <p:sp>
        <p:nvSpPr>
          <p:cNvPr id="81923" name="Rectangle 5"/>
          <p:cNvSpPr>
            <a:spLocks noChangeArrowheads="1"/>
          </p:cNvSpPr>
          <p:nvPr/>
        </p:nvSpPr>
        <p:spPr bwMode="auto">
          <a:xfrm>
            <a:off x="914400" y="5486400"/>
            <a:ext cx="7086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Pie sections in front of screen have distorted emphasis.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5913"/>
            <a:ext cx="7543800" cy="1295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Guidelines specific to column and bar charts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2938"/>
            <a:ext cx="8229600" cy="4411662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Keep bars and columns wider than spaces between them to focus attention on message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Label bars and columns when possible, instead of using legends and grids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Group items for comparison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1295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Peach sales are the lowest of software products</a:t>
            </a:r>
          </a:p>
        </p:txBody>
      </p:sp>
      <p:graphicFrame>
        <p:nvGraphicFramePr>
          <p:cNvPr id="86018" name="Object 3"/>
          <p:cNvGraphicFramePr>
            <a:graphicFrameLocks noChangeAspect="1"/>
          </p:cNvGraphicFramePr>
          <p:nvPr>
            <p:ph idx="1"/>
          </p:nvPr>
        </p:nvGraphicFramePr>
        <p:xfrm>
          <a:off x="1371600" y="1828800"/>
          <a:ext cx="6629400" cy="3267075"/>
        </p:xfrm>
        <a:graphic>
          <a:graphicData uri="http://schemas.openxmlformats.org/presentationml/2006/ole">
            <p:oleObj spid="_x0000_s86018" name="Chart" r:id="rId4" imgW="4635500" imgH="2349500" progId="Excel.Chart.8">
              <p:embed/>
            </p:oleObj>
          </a:graphicData>
        </a:graphic>
      </p:graphicFrame>
      <p:sp>
        <p:nvSpPr>
          <p:cNvPr id="86019" name="Rectangle 5"/>
          <p:cNvSpPr>
            <a:spLocks noChangeArrowheads="1"/>
          </p:cNvSpPr>
          <p:nvPr/>
        </p:nvSpPr>
        <p:spPr bwMode="auto">
          <a:xfrm>
            <a:off x="1066800" y="5486400"/>
            <a:ext cx="7315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/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Effective for comparing one or several variables.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1295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Peach sales continue to be the lowest of graphics packages</a:t>
            </a:r>
          </a:p>
        </p:txBody>
      </p:sp>
      <p:graphicFrame>
        <p:nvGraphicFramePr>
          <p:cNvPr id="88066" name="Object 3"/>
          <p:cNvGraphicFramePr>
            <a:graphicFrameLocks noChangeAspect="1"/>
          </p:cNvGraphicFramePr>
          <p:nvPr>
            <p:ph idx="1"/>
          </p:nvPr>
        </p:nvGraphicFramePr>
        <p:xfrm>
          <a:off x="1295400" y="1905000"/>
          <a:ext cx="6705600" cy="3429000"/>
        </p:xfrm>
        <a:graphic>
          <a:graphicData uri="http://schemas.openxmlformats.org/presentationml/2006/ole">
            <p:oleObj spid="_x0000_s88066" name="Chart" r:id="rId4" imgW="4635500" imgH="2349500" progId="Excel.Chart.8">
              <p:embed/>
            </p:oleObj>
          </a:graphicData>
        </a:graphic>
      </p:graphicFrame>
      <p:sp>
        <p:nvSpPr>
          <p:cNvPr id="88067" name="Rectangle 5"/>
          <p:cNvSpPr>
            <a:spLocks noChangeArrowheads="1"/>
          </p:cNvSpPr>
          <p:nvPr/>
        </p:nvSpPr>
        <p:spPr bwMode="auto">
          <a:xfrm>
            <a:off x="914400" y="5486400"/>
            <a:ext cx="7315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/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Effective for comparing one or several variables </a:t>
            </a:r>
            <a:r>
              <a:rPr lang="en-US" b="1"/>
              <a:t>over time</a:t>
            </a:r>
            <a:r>
              <a:rPr lang="en-US"/>
              <a:t>.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543800" cy="1295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Guidelines specific to line charts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2938"/>
            <a:ext cx="8229600" cy="4411662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Reserve the heaviest line for the most important variable or component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Use a variety of broken lines for other variables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Anchor data lines to the left 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543800" cy="1295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Line charts show changes in time of 1 or more variables</a:t>
            </a:r>
          </a:p>
        </p:txBody>
      </p:sp>
      <p:graphicFrame>
        <p:nvGraphicFramePr>
          <p:cNvPr id="92162" name="Object 4"/>
          <p:cNvGraphicFramePr>
            <a:graphicFrameLocks noChangeAspect="1"/>
          </p:cNvGraphicFramePr>
          <p:nvPr>
            <p:ph idx="1"/>
          </p:nvPr>
        </p:nvGraphicFramePr>
        <p:xfrm>
          <a:off x="1447800" y="1828800"/>
          <a:ext cx="6019800" cy="3367088"/>
        </p:xfrm>
        <a:graphic>
          <a:graphicData uri="http://schemas.openxmlformats.org/presentationml/2006/ole">
            <p:oleObj spid="_x0000_s92162" name="Chart" r:id="rId4" imgW="4940300" imgH="2552700" progId="Excel.Chart.8">
              <p:embed/>
            </p:oleObj>
          </a:graphicData>
        </a:graphic>
      </p:graphicFrame>
      <p:sp>
        <p:nvSpPr>
          <p:cNvPr id="92163" name="Rectangle 7"/>
          <p:cNvSpPr>
            <a:spLocks noChangeArrowheads="1"/>
          </p:cNvSpPr>
          <p:nvPr/>
        </p:nvSpPr>
        <p:spPr bwMode="auto">
          <a:xfrm>
            <a:off x="609600" y="5500688"/>
            <a:ext cx="8001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/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More effective than column charts when you have more than 4-5 data points.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543800" cy="1295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Guidelines specific to pie charts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Limit the number of components to five or fewer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Highlight your message by exploding the most important segment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Place the most important component at the 12 o</a:t>
            </a:r>
            <a:r>
              <a:rPr lang="ja-JP" altLang="en-US" smtClean="0">
                <a:ea typeface="ＭＳ Ｐゴシック" charset="-128"/>
              </a:rPr>
              <a:t>’</a:t>
            </a:r>
            <a:r>
              <a:rPr lang="en-US" altLang="ja-JP" smtClean="0">
                <a:ea typeface="ＭＳ Ｐゴシック" charset="-128"/>
              </a:rPr>
              <a:t>clock position and use darker shade to show emphasis</a:t>
            </a:r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Consider the message itself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Organization of content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Beginning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Middle 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End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Transitions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Validity of argument – use a logic tree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371600" y="5405438"/>
            <a:ext cx="190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The Answer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038600" y="4876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reason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4038600" y="5902325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reason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6019800" y="4648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support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6019800" y="5105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support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6019800" y="5673725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support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6019800" y="6130925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support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2538" name="Line 13"/>
          <p:cNvSpPr>
            <a:spLocks noChangeShapeType="1"/>
          </p:cNvSpPr>
          <p:nvPr/>
        </p:nvSpPr>
        <p:spPr bwMode="auto">
          <a:xfrm flipV="1">
            <a:off x="3429000" y="5334000"/>
            <a:ext cx="609600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Line 14"/>
          <p:cNvSpPr>
            <a:spLocks noChangeShapeType="1"/>
          </p:cNvSpPr>
          <p:nvPr/>
        </p:nvSpPr>
        <p:spPr bwMode="auto">
          <a:xfrm>
            <a:off x="3429000" y="5673725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Line 15"/>
          <p:cNvSpPr>
            <a:spLocks noChangeShapeType="1"/>
          </p:cNvSpPr>
          <p:nvPr/>
        </p:nvSpPr>
        <p:spPr bwMode="auto">
          <a:xfrm flipV="1">
            <a:off x="5105400" y="48768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6"/>
          <p:cNvSpPr>
            <a:spLocks noChangeShapeType="1"/>
          </p:cNvSpPr>
          <p:nvPr/>
        </p:nvSpPr>
        <p:spPr bwMode="auto">
          <a:xfrm>
            <a:off x="5105400" y="51054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Line 17"/>
          <p:cNvSpPr>
            <a:spLocks noChangeShapeType="1"/>
          </p:cNvSpPr>
          <p:nvPr/>
        </p:nvSpPr>
        <p:spPr bwMode="auto">
          <a:xfrm flipV="1">
            <a:off x="5105400" y="5902325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Line 18"/>
          <p:cNvSpPr>
            <a:spLocks noChangeShapeType="1"/>
          </p:cNvSpPr>
          <p:nvPr/>
        </p:nvSpPr>
        <p:spPr bwMode="auto">
          <a:xfrm>
            <a:off x="5105400" y="6130925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Bagels are our best sellers</a:t>
            </a:r>
          </a:p>
        </p:txBody>
      </p:sp>
      <p:graphicFrame>
        <p:nvGraphicFramePr>
          <p:cNvPr id="96258" name="Object 3"/>
          <p:cNvGraphicFramePr>
            <a:graphicFrameLocks noChangeAspect="1"/>
          </p:cNvGraphicFramePr>
          <p:nvPr>
            <p:ph idx="1"/>
          </p:nvPr>
        </p:nvGraphicFramePr>
        <p:xfrm>
          <a:off x="1295400" y="1905000"/>
          <a:ext cx="6324600" cy="3190875"/>
        </p:xfrm>
        <a:graphic>
          <a:graphicData uri="http://schemas.openxmlformats.org/presentationml/2006/ole">
            <p:oleObj spid="_x0000_s96258" name="Chart" r:id="rId4" imgW="4635500" imgH="2349500" progId="Excel.Chart.8">
              <p:embed/>
            </p:oleObj>
          </a:graphicData>
        </a:graphic>
      </p:graphicFrame>
      <p:sp>
        <p:nvSpPr>
          <p:cNvPr id="96259" name="Rectangle 6"/>
          <p:cNvSpPr>
            <a:spLocks noChangeArrowheads="1"/>
          </p:cNvSpPr>
          <p:nvPr/>
        </p:nvSpPr>
        <p:spPr bwMode="auto">
          <a:xfrm>
            <a:off x="685800" y="5486400"/>
            <a:ext cx="7620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/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Too much detail obscures main message.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Bagels are our best sellers</a:t>
            </a:r>
          </a:p>
        </p:txBody>
      </p:sp>
      <p:graphicFrame>
        <p:nvGraphicFramePr>
          <p:cNvPr id="98306" name="Object 3"/>
          <p:cNvGraphicFramePr>
            <a:graphicFrameLocks noChangeAspect="1"/>
          </p:cNvGraphicFramePr>
          <p:nvPr>
            <p:ph idx="1"/>
          </p:nvPr>
        </p:nvGraphicFramePr>
        <p:xfrm>
          <a:off x="1371600" y="1981200"/>
          <a:ext cx="6629400" cy="3429000"/>
        </p:xfrm>
        <a:graphic>
          <a:graphicData uri="http://schemas.openxmlformats.org/presentationml/2006/ole">
            <p:oleObj spid="_x0000_s98306" name="Chart" r:id="rId4" imgW="4635500" imgH="2349500" progId="Excel.Chart.8">
              <p:embed/>
            </p:oleObj>
          </a:graphicData>
        </a:graphic>
      </p:graphicFrame>
      <p:sp>
        <p:nvSpPr>
          <p:cNvPr id="98307" name="Rectangle 5"/>
          <p:cNvSpPr>
            <a:spLocks noChangeArrowheads="1"/>
          </p:cNvSpPr>
          <p:nvPr/>
        </p:nvSpPr>
        <p:spPr bwMode="auto">
          <a:xfrm>
            <a:off x="685800" y="5486400"/>
            <a:ext cx="7620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/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Based on the message, this visual is to the point.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1295400"/>
          </a:xfrm>
        </p:spPr>
        <p:txBody>
          <a:bodyPr/>
          <a:lstStyle/>
          <a:p>
            <a:pPr eaLnBrk="1" hangingPunct="1">
              <a:spcBef>
                <a:spcPct val="100000"/>
              </a:spcBef>
            </a:pPr>
            <a:r>
              <a:rPr lang="en-US" sz="4100" smtClean="0">
                <a:ea typeface="ＭＳ Ｐゴシック" charset="-128"/>
              </a:rPr>
              <a:t>Visual support helps people remember your message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229600" cy="4411662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Design visuals that add to presentation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Keep visual simple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One point per visual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Use the most appropriate form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Text visuals preview and summarize and provide transitions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Charts show relationships among data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Keep the audience focused on your message, not on the design features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Questions?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033838" cy="44116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600" smtClean="0">
              <a:ea typeface="ＭＳ Ｐゴシック" charset="-128"/>
            </a:endParaRPr>
          </a:p>
        </p:txBody>
      </p:sp>
      <p:graphicFrame>
        <p:nvGraphicFramePr>
          <p:cNvPr id="102403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2232025" y="1920875"/>
          <a:ext cx="4033838" cy="4008438"/>
        </p:xfrm>
        <a:graphic>
          <a:graphicData uri="http://schemas.openxmlformats.org/presentationml/2006/ole">
            <p:oleObj spid="_x0000_s102403" name="Clip" r:id="rId4" imgW="860937" imgH="844345" progId="MS_ClipArt_Gallery.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1295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Messages are conveyed through several channels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2938"/>
            <a:ext cx="8229600" cy="4411662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Spoken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Visual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Written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Body language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1295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Messages are delivered to an audience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  <a:p>
            <a:pPr eaLnBrk="1" hangingPunct="1"/>
            <a:r>
              <a:rPr lang="en-US" smtClean="0">
                <a:ea typeface="ＭＳ Ｐゴシック" charset="-128"/>
              </a:rPr>
              <a:t>Know their agenda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Know their preferences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Know their feelings towards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Observe audience feedback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  <a:p>
            <a:pPr eaLnBrk="1" hangingPunct="1"/>
            <a:r>
              <a:rPr lang="en-US" smtClean="0">
                <a:ea typeface="ＭＳ Ｐゴシック" charset="-128"/>
              </a:rPr>
              <a:t>Verbal and nonverbal reactions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Clues to whether or not they understand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43800" cy="1295400"/>
          </a:xfrm>
        </p:spPr>
        <p:txBody>
          <a:bodyPr/>
          <a:lstStyle/>
          <a:p>
            <a:pPr eaLnBrk="1" hangingPunct="1"/>
            <a:r>
              <a:rPr lang="en-US" sz="4300" smtClean="0">
                <a:ea typeface="ＭＳ Ｐゴシック" charset="-128"/>
              </a:rPr>
              <a:t>Each visual should add value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3400" smtClean="0">
              <a:ea typeface="ＭＳ Ｐゴシック" charset="-128"/>
            </a:endParaRPr>
          </a:p>
          <a:p>
            <a:pPr eaLnBrk="1" hangingPunct="1"/>
            <a:r>
              <a:rPr lang="en-US" sz="3400" smtClean="0">
                <a:ea typeface="ＭＳ Ｐゴシック" charset="-128"/>
              </a:rPr>
              <a:t>Make the message the heading</a:t>
            </a:r>
          </a:p>
          <a:p>
            <a:pPr eaLnBrk="1" hangingPunct="1"/>
            <a:r>
              <a:rPr lang="en-US" sz="3400" smtClean="0">
                <a:ea typeface="ＭＳ Ｐゴシック" charset="-128"/>
              </a:rPr>
              <a:t>When possible, use a graphic to illustrate the message rather than using a bulleted list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solidFill>
                <a:srgbClr val="C0C0C0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Make the message the heading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People read top down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Heading should convey significance of visual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What it means, NOT what it is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If you can</a:t>
            </a:r>
            <a:r>
              <a:rPr lang="en-US" altLang="en-US" smtClean="0">
                <a:ea typeface="ＭＳ Ｐゴシック" charset="-128"/>
              </a:rPr>
              <a:t>’</a:t>
            </a:r>
            <a:r>
              <a:rPr lang="en-US" altLang="ja-JP" smtClean="0">
                <a:ea typeface="ＭＳ Ｐゴシック" charset="-128"/>
              </a:rPr>
              <a:t>t state a message,  the visual isn</a:t>
            </a:r>
            <a:r>
              <a:rPr lang="ja-JP" altLang="en-US" smtClean="0">
                <a:ea typeface="ＭＳ Ｐゴシック" charset="-128"/>
              </a:rPr>
              <a:t>’</a:t>
            </a:r>
            <a:r>
              <a:rPr lang="en-US" altLang="ja-JP" smtClean="0">
                <a:ea typeface="ＭＳ Ｐゴシック" charset="-128"/>
              </a:rPr>
              <a:t>t needed</a:t>
            </a:r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1263</TotalTime>
  <Words>1276</Words>
  <Application>Microsoft Office PowerPoint</Application>
  <PresentationFormat>On-screen Show (4:3)</PresentationFormat>
  <Paragraphs>258</Paragraphs>
  <Slides>43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ＭＳ Ｐゴシック</vt:lpstr>
      <vt:lpstr>Wingdings</vt:lpstr>
      <vt:lpstr>Times New Roman</vt:lpstr>
      <vt:lpstr>Calibri</vt:lpstr>
      <vt:lpstr>Network</vt:lpstr>
      <vt:lpstr>Microsoft Clip Gallery</vt:lpstr>
      <vt:lpstr>Microsoft Excel Chart</vt:lpstr>
      <vt:lpstr>Bitmap Image</vt:lpstr>
      <vt:lpstr>Microsoft Office Excel Chart</vt:lpstr>
      <vt:lpstr>Making Persuasive Presentations</vt:lpstr>
      <vt:lpstr>What We Will Discuss Today</vt:lpstr>
      <vt:lpstr>As the sender, you must establish credibility</vt:lpstr>
      <vt:lpstr>Consider the message itself</vt:lpstr>
      <vt:lpstr>Messages are conveyed through several channels</vt:lpstr>
      <vt:lpstr>Messages are delivered to an audience</vt:lpstr>
      <vt:lpstr>Observe audience feedback</vt:lpstr>
      <vt:lpstr>Each visual should add value</vt:lpstr>
      <vt:lpstr>Make the message the heading</vt:lpstr>
      <vt:lpstr>Sales 1990-2000</vt:lpstr>
      <vt:lpstr>Sales have nearly tripled  in 10 years</vt:lpstr>
      <vt:lpstr>Agenda</vt:lpstr>
      <vt:lpstr>Our goals today are</vt:lpstr>
      <vt:lpstr>Xenon headlights illuminate signs better  than halogen headlights do</vt:lpstr>
      <vt:lpstr>The small size of the mouse brain makes  locating specific areas extremely difficult </vt:lpstr>
      <vt:lpstr>The Chesapeake Bay, which is the country’s largest  estuary, has only two places for traffic to cross</vt:lpstr>
      <vt:lpstr>In the past 55 years, traffic has significantly increased on the Chesapeake Bay Bridge</vt:lpstr>
      <vt:lpstr>What to know about designing text visuals</vt:lpstr>
      <vt:lpstr>Here are some guidelines for text visuals</vt:lpstr>
      <vt:lpstr>Organizational structure has allowed these weakness to develop</vt:lpstr>
      <vt:lpstr>We can gain a competitive advantage if we</vt:lpstr>
      <vt:lpstr>We will build on the basics</vt:lpstr>
      <vt:lpstr>To build on the basics, we will</vt:lpstr>
      <vt:lpstr>Guidelines for any graphic</vt:lpstr>
      <vt:lpstr>Message determines form</vt:lpstr>
      <vt:lpstr>Gross Revenues per Product</vt:lpstr>
      <vt:lpstr>As a % of sales, manufacturing and G&amp;A costs have remained steady</vt:lpstr>
      <vt:lpstr>Tips to convey data</vt:lpstr>
      <vt:lpstr>Conveying data</vt:lpstr>
      <vt:lpstr>Put the least varying bar of stacked bars on bottom</vt:lpstr>
      <vt:lpstr>Sales by Division</vt:lpstr>
      <vt:lpstr>Sales have increased in all divisions except the West</vt:lpstr>
      <vt:lpstr>Problems with 3D charts</vt:lpstr>
      <vt:lpstr>Guidelines specific to column and bar charts</vt:lpstr>
      <vt:lpstr>Peach sales are the lowest of software products</vt:lpstr>
      <vt:lpstr>Peach sales continue to be the lowest of graphics packages</vt:lpstr>
      <vt:lpstr>Guidelines specific to line charts</vt:lpstr>
      <vt:lpstr>Line charts show changes in time of 1 or more variables</vt:lpstr>
      <vt:lpstr>Guidelines specific to pie charts</vt:lpstr>
      <vt:lpstr>Bagels are our best sellers</vt:lpstr>
      <vt:lpstr>Bagels are our best sellers</vt:lpstr>
      <vt:lpstr>Visual support helps people remember your message</vt:lpstr>
      <vt:lpstr>Questions?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Persuasive Presentations</dc:title>
  <dc:creator>Marjorie T. Davis</dc:creator>
  <cp:lastModifiedBy>Laura Lackey</cp:lastModifiedBy>
  <cp:revision>31</cp:revision>
  <cp:lastPrinted>1999-11-22T18:52:55Z</cp:lastPrinted>
  <dcterms:created xsi:type="dcterms:W3CDTF">1999-11-22T18:42:13Z</dcterms:created>
  <dcterms:modified xsi:type="dcterms:W3CDTF">2014-03-18T20:27:01Z</dcterms:modified>
</cp:coreProperties>
</file>