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1" r:id="rId4"/>
    <p:sldId id="258" r:id="rId5"/>
    <p:sldId id="259" r:id="rId6"/>
    <p:sldId id="261" r:id="rId7"/>
    <p:sldId id="260" r:id="rId8"/>
    <p:sldId id="264" r:id="rId9"/>
    <p:sldId id="266" r:id="rId10"/>
    <p:sldId id="265" r:id="rId11"/>
    <p:sldId id="267" r:id="rId12"/>
    <p:sldId id="263" r:id="rId13"/>
    <p:sldId id="262" r:id="rId14"/>
    <p:sldId id="268" r:id="rId15"/>
    <p:sldId id="269" r:id="rId16"/>
    <p:sldId id="272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CC66FF"/>
    <a:srgbClr val="003366"/>
    <a:srgbClr val="FFFFFF"/>
    <a:srgbClr val="CC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34" d="100"/>
          <a:sy n="34" d="100"/>
        </p:scale>
        <p:origin x="-384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Designing Written Reports</a:t>
            </a:r>
          </a:p>
        </p:txBody>
      </p:sp>
      <p:sp>
        <p:nvSpPr>
          <p:cNvPr id="3481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Senior Design Classes, PDRs</a:t>
            </a:r>
          </a:p>
          <a:p>
            <a:pPr>
              <a:defRPr/>
            </a:pPr>
            <a:endParaRPr lang="en-US"/>
          </a:p>
        </p:txBody>
      </p:sp>
      <p:sp>
        <p:nvSpPr>
          <p:cNvPr id="3482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Copyright 2012,  Marjorie. T. Davis, Ph.D.</a:t>
            </a:r>
          </a:p>
        </p:txBody>
      </p:sp>
      <p:sp>
        <p:nvSpPr>
          <p:cNvPr id="3482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/>
              <a:t>Mercer University, Tech Comm Dept. </a:t>
            </a:r>
            <a:fld id="{A5A9C8D0-167B-47AD-8305-6C61D94FF5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Designing Written Reports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Copyright 2012,  Marjorie. T. Davis, Ph.D.</a:t>
            </a:r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C53108-CBC1-40F9-B0B3-7A9F32246E8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10D36-618B-405B-9D6A-5E1D171C01B4}" type="slidenum">
              <a:rPr lang="en-US"/>
              <a:pPr/>
              <a:t>1</a:t>
            </a:fld>
            <a:endParaRPr lang="en-US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CFB857-DDFE-49F2-999D-9C8F23415BB7}" type="slidenum">
              <a:rPr lang="en-US"/>
              <a:pPr/>
              <a:t>10</a:t>
            </a:fld>
            <a:endParaRPr lang="en-US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3584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9A852F-29A7-4E0A-A70C-358CC86141DA}" type="slidenum">
              <a:rPr lang="en-US"/>
              <a:pPr/>
              <a:t>11</a:t>
            </a:fld>
            <a:endParaRPr lang="en-US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3789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36A275-17CD-4E78-AC7F-EB9F1AF752C7}" type="slidenum">
              <a:rPr lang="en-US"/>
              <a:pPr/>
              <a:t>12</a:t>
            </a:fld>
            <a:endParaRPr lang="en-US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3994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0DF445-B581-4571-B2BF-88022D02F6F1}" type="slidenum">
              <a:rPr lang="en-US"/>
              <a:pPr/>
              <a:t>13</a:t>
            </a:fld>
            <a:endParaRPr lang="en-US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4198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4C61EF-3884-4D37-A31E-06ACAA8CB7BB}" type="slidenum">
              <a:rPr lang="en-US"/>
              <a:pPr/>
              <a:t>14</a:t>
            </a:fld>
            <a:endParaRPr lang="en-US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4403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E397D1-0906-474E-9614-F7A68F987C7E}" type="slidenum">
              <a:rPr lang="en-US"/>
              <a:pPr/>
              <a:t>15</a:t>
            </a:fld>
            <a:endParaRPr lang="en-US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4608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12050E-732F-4991-8E4A-F7D48A855FFE}" type="slidenum">
              <a:rPr lang="en-US"/>
              <a:pPr/>
              <a:t>16</a:t>
            </a:fld>
            <a:endParaRPr lang="en-US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9FA91F-93D0-4DE5-ACF8-ECD9EEF7B7B5}" type="slidenum">
              <a:rPr lang="en-US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1946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0AD7C5-7BEA-4ECC-A471-EED4042F6B5A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2150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A7A9B5-26A3-45AC-8841-BD8A76FEBC56}" type="slidenum">
              <a:rPr lang="en-US"/>
              <a:pPr/>
              <a:t>4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2355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589073-1265-4CF1-A4A6-059CCD9C4B58}" type="slidenum">
              <a:rPr lang="en-US"/>
              <a:pPr/>
              <a:t>5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25605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FFCEDD-5E37-40BC-9BA1-F988BC8DB4FC}" type="slidenum">
              <a:rPr lang="en-US"/>
              <a:pPr/>
              <a:t>6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27653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D412D2-9D10-400E-94DB-78B7A15B561A}" type="slidenum">
              <a:rPr lang="en-US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29701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AFD7D6-BC2F-4690-BF0A-2C0D0F7753DF}" type="slidenum">
              <a:rPr lang="en-US"/>
              <a:pPr/>
              <a:t>8</a:t>
            </a:fld>
            <a:endParaRPr lang="en-US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31749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6AB37C-C6F8-436C-81F6-CECF71F9A5FA}" type="slidenum">
              <a:rPr lang="en-US"/>
              <a:pPr/>
              <a:t>9</a:t>
            </a:fld>
            <a:endParaRPr lang="en-US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-84" charset="-128"/>
            </a:endParaRPr>
          </a:p>
        </p:txBody>
      </p:sp>
      <p:sp>
        <p:nvSpPr>
          <p:cNvPr id="33797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ＭＳ Ｐゴシック" pitchFamily="-84" charset="-128"/>
              </a:rPr>
              <a:t>Copyright 2012,  Marjorie. T. Davis, Ph.D.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2F361-6756-4AC5-A206-A4A1BE71B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BBAFCF-B9ED-4CD2-B2A1-C71A5E292D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033E4-EB03-49E7-A08A-CF5CD24C1C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3787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64100" y="2214563"/>
            <a:ext cx="3903663" cy="3881437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7A57E-4C8F-4A05-B254-391B756A48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CF5D4F-CC7C-486E-AE6F-A5AFE8987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22C993-9B9F-430B-9BDF-780896DBE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B14B-E758-47D4-9667-F4FDA88B6C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CEE4B5-1324-437A-8E95-6FC09A2C1B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1774A-AEC7-426A-A525-80D393D3FC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7DA96-165C-4794-A3D7-BB66C9911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C810A-1926-4A1C-A79F-B3212D7798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CAF49-CB95-40DC-BFA8-566F9958EB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44B283E-3078-4ADE-948E-760E274BC92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</a:rPr>
              <a:t>Designing Written Reports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Presentation for Senior Design Classes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by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n-ea"/>
              </a:rPr>
              <a:t>Dr. George Hayhoe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ea typeface="+mn-ea"/>
              </a:rPr>
              <a:t>Professor, Technical Communication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>
                <a:ea typeface="+mn-ea"/>
              </a:rPr>
              <a:t>Mercer University School of Engineering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ea typeface="ＭＳ Ｐゴシック" pitchFamily="-84" charset="-128"/>
              </a:rPr>
              <a:t>…Parts of a PDR proposal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958138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ea typeface="ＭＳ Ｐゴシック" pitchFamily="-84" charset="-128"/>
              </a:rPr>
              <a:t>Conclusions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Select and defend the </a:t>
            </a:r>
            <a:r>
              <a:rPr lang="en-US" sz="2400" u="sng" smtClean="0">
                <a:ea typeface="ＭＳ Ｐゴシック" pitchFamily="-84" charset="-128"/>
              </a:rPr>
              <a:t>best design alternative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Present </a:t>
            </a:r>
            <a:r>
              <a:rPr lang="en-US" sz="2400" u="sng" smtClean="0">
                <a:ea typeface="ＭＳ Ｐゴシック" pitchFamily="-84" charset="-128"/>
              </a:rPr>
              <a:t>budget</a:t>
            </a:r>
            <a:r>
              <a:rPr lang="en-US" sz="2400" smtClean="0">
                <a:ea typeface="ＭＳ Ｐゴシック" pitchFamily="-84" charset="-128"/>
              </a:rPr>
              <a:t> of projected prototype costs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ea typeface="ＭＳ Ｐゴシック" pitchFamily="-84" charset="-128"/>
              </a:rPr>
              <a:t>Recommendations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Your proposal to </a:t>
            </a:r>
            <a:r>
              <a:rPr lang="en-US" sz="2400" u="sng" smtClean="0">
                <a:ea typeface="ＭＳ Ｐゴシック" pitchFamily="-84" charset="-128"/>
              </a:rPr>
              <a:t>implement the plan </a:t>
            </a:r>
            <a:r>
              <a:rPr lang="en-US" sz="2400" smtClean="0">
                <a:ea typeface="ＭＳ Ｐゴシック" pitchFamily="-84" charset="-128"/>
              </a:rPr>
              <a:t>to build and test—detailed drawings, descriptions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The </a:t>
            </a:r>
            <a:r>
              <a:rPr lang="en-US" sz="2400" u="sng" smtClean="0">
                <a:ea typeface="ＭＳ Ｐゴシック" pitchFamily="-84" charset="-128"/>
              </a:rPr>
              <a:t>timeline</a:t>
            </a:r>
            <a:r>
              <a:rPr lang="en-US" sz="2400" smtClean="0">
                <a:ea typeface="ＭＳ Ｐゴシック" pitchFamily="-84" charset="-128"/>
              </a:rPr>
              <a:t> to accomplish these 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u="sng" smtClean="0">
                <a:ea typeface="ＭＳ Ｐゴシック" pitchFamily="-84" charset="-128"/>
              </a:rPr>
              <a:t>Request for permission </a:t>
            </a:r>
            <a:r>
              <a:rPr lang="en-US" sz="2400" smtClean="0">
                <a:ea typeface="ＭＳ Ｐゴシック" pitchFamily="-84" charset="-128"/>
              </a:rPr>
              <a:t>to proceed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b="1" i="1" smtClean="0">
                <a:ea typeface="ＭＳ Ｐゴシック" pitchFamily="-84" charset="-128"/>
              </a:rPr>
              <a:t>References, bibliography</a:t>
            </a:r>
            <a:r>
              <a:rPr lang="en-US" sz="2800" smtClean="0">
                <a:ea typeface="ＭＳ Ｐゴシック" pitchFamily="-84" charset="-128"/>
              </a:rPr>
              <a:t>—give credit due, build credibility for your research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ea typeface="ＭＳ Ｐゴシック" pitchFamily="-84" charset="-128"/>
              </a:rPr>
              <a:t>…Parts of a PDR proposal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ea typeface="ＭＳ Ｐゴシック" pitchFamily="-84" charset="-128"/>
              </a:rPr>
              <a:t>Appendixes</a:t>
            </a:r>
            <a:r>
              <a:rPr lang="en-US" smtClean="0">
                <a:ea typeface="ＭＳ Ｐゴシック" pitchFamily="-84" charset="-128"/>
              </a:rPr>
              <a:t> and annexes (attachments)</a:t>
            </a:r>
          </a:p>
          <a:p>
            <a:pPr lvl="1" eaLnBrk="1" hangingPunct="1"/>
            <a:r>
              <a:rPr lang="en-US" smtClean="0">
                <a:ea typeface="ＭＳ Ｐゴシック" pitchFamily="-84" charset="-128"/>
              </a:rPr>
              <a:t>Any supporting or additional materials not essential to the main body of the report, but useful to some readers</a:t>
            </a:r>
          </a:p>
          <a:p>
            <a:pPr lvl="2" eaLnBrk="1" hangingPunct="1"/>
            <a:r>
              <a:rPr lang="en-US" smtClean="0">
                <a:ea typeface="ＭＳ Ｐゴシック" pitchFamily="-84" charset="-128"/>
              </a:rPr>
              <a:t>Calculations, working drawings, extended analyses, lists, photos, etc.</a:t>
            </a:r>
          </a:p>
          <a:p>
            <a:pPr eaLnBrk="1" hangingPunct="1"/>
            <a:r>
              <a:rPr lang="en-US" smtClean="0">
                <a:ea typeface="ＭＳ Ｐゴシック" pitchFamily="-84" charset="-128"/>
              </a:rPr>
              <a:t>Résumés of the team, targeting competence to solve the problem</a:t>
            </a:r>
          </a:p>
          <a:p>
            <a:pPr lvl="2" eaLnBrk="1" hangingPunct="1"/>
            <a:r>
              <a:rPr lang="en-US" smtClean="0">
                <a:ea typeface="ＭＳ Ｐゴシック" pitchFamily="-84" charset="-128"/>
              </a:rPr>
              <a:t>Professionally focused, not </a:t>
            </a:r>
            <a:r>
              <a:rPr lang="ja-JP" altLang="en-US" smtClean="0">
                <a:ea typeface="ＭＳ Ｐゴシック" pitchFamily="-84" charset="-128"/>
              </a:rPr>
              <a:t>“</a:t>
            </a:r>
            <a:r>
              <a:rPr lang="en-US" altLang="ja-JP" smtClean="0">
                <a:ea typeface="ＭＳ Ｐゴシック" pitchFamily="-84" charset="-128"/>
              </a:rPr>
              <a:t>student</a:t>
            </a:r>
            <a:r>
              <a:rPr lang="ja-JP" altLang="en-US" smtClean="0">
                <a:ea typeface="ＭＳ Ｐゴシック" pitchFamily="-84" charset="-128"/>
              </a:rPr>
              <a:t>”</a:t>
            </a:r>
            <a:r>
              <a:rPr lang="en-US" altLang="ja-JP" smtClean="0">
                <a:ea typeface="ＭＳ Ｐゴシック" pitchFamily="-84" charset="-128"/>
              </a:rPr>
              <a:t> focus</a:t>
            </a:r>
            <a:endParaRPr 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ea typeface="ＭＳ Ｐゴシック" pitchFamily="-84" charset="-128"/>
              </a:rPr>
              <a:t>…Parts of a PDR proposal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ea typeface="ＭＳ Ｐゴシック" pitchFamily="-84" charset="-128"/>
              </a:rPr>
              <a:t>Front matter—complete this part last—but allow plenty of time to perfect it!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Title page 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Executive summary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Acknowledgments (thanks to those who assisted—optional, but courteous to do)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Table of contents with page numbers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List of figures, tables, symbols, illustrations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Glossary if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Differences in writing your </a:t>
            </a:r>
            <a:r>
              <a:rPr lang="en-US" u="sng" dirty="0" smtClean="0">
                <a:ea typeface="+mj-ea"/>
              </a:rPr>
              <a:t>report</a:t>
            </a:r>
            <a:r>
              <a:rPr lang="en-US" dirty="0" smtClean="0">
                <a:ea typeface="+mj-ea"/>
              </a:rPr>
              <a:t> for </a:t>
            </a:r>
            <a:br>
              <a:rPr lang="en-US" dirty="0" smtClean="0">
                <a:ea typeface="+mj-ea"/>
              </a:rPr>
            </a:br>
            <a:r>
              <a:rPr lang="en-US" b="1" dirty="0" smtClean="0">
                <a:solidFill>
                  <a:schemeClr val="folHlink"/>
                </a:solidFill>
                <a:ea typeface="+mj-ea"/>
              </a:rPr>
              <a:t>C</a:t>
            </a:r>
            <a:r>
              <a:rPr lang="en-US" dirty="0" smtClean="0">
                <a:ea typeface="+mj-ea"/>
              </a:rPr>
              <a:t>ritical </a:t>
            </a:r>
            <a:r>
              <a:rPr lang="en-US" b="1" dirty="0" smtClean="0">
                <a:solidFill>
                  <a:schemeClr val="folHlink"/>
                </a:solidFill>
                <a:ea typeface="+mj-ea"/>
              </a:rPr>
              <a:t>D</a:t>
            </a:r>
            <a:r>
              <a:rPr lang="en-US" dirty="0" smtClean="0">
                <a:ea typeface="+mj-ea"/>
              </a:rPr>
              <a:t>esign </a:t>
            </a:r>
            <a:r>
              <a:rPr lang="en-US" b="1" dirty="0" smtClean="0">
                <a:solidFill>
                  <a:schemeClr val="folHlink"/>
                </a:solidFill>
                <a:ea typeface="+mj-ea"/>
              </a:rPr>
              <a:t>R</a:t>
            </a:r>
            <a:r>
              <a:rPr lang="en-US" dirty="0" smtClean="0">
                <a:ea typeface="+mj-ea"/>
              </a:rPr>
              <a:t>eviews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3058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-84" charset="-128"/>
              </a:rPr>
              <a:t>Not just a repeat of the PDR </a:t>
            </a:r>
            <a:r>
              <a:rPr lang="en-US" sz="2800" b="1" i="1" smtClean="0">
                <a:ea typeface="ＭＳ Ｐゴシック" pitchFamily="-84" charset="-128"/>
              </a:rPr>
              <a:t>proposal</a:t>
            </a:r>
            <a:r>
              <a:rPr lang="en-US" sz="2800" smtClean="0">
                <a:ea typeface="ＭＳ Ｐゴシック" pitchFamily="-84" charset="-128"/>
              </a:rPr>
              <a:t>, but a </a:t>
            </a:r>
            <a:r>
              <a:rPr lang="en-US" sz="2800" b="1" i="1" smtClean="0">
                <a:ea typeface="ＭＳ Ｐゴシック" pitchFamily="-84" charset="-128"/>
              </a:rPr>
              <a:t>report</a:t>
            </a:r>
            <a:r>
              <a:rPr lang="en-US" sz="2800" smtClean="0">
                <a:ea typeface="ＭＳ Ｐゴシック" pitchFamily="-84" charset="-128"/>
              </a:rPr>
              <a:t> on results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Very </a:t>
            </a:r>
            <a:r>
              <a:rPr lang="en-US" sz="2400" i="1" smtClean="0">
                <a:ea typeface="ＭＳ Ｐゴシック" pitchFamily="-84" charset="-128"/>
              </a:rPr>
              <a:t>brief</a:t>
            </a:r>
            <a:r>
              <a:rPr lang="en-US" sz="2400" smtClean="0">
                <a:ea typeface="ＭＳ Ｐゴシック" pitchFamily="-84" charset="-128"/>
              </a:rPr>
              <a:t> review of problem, choice of solution—recap what was agreed upon in PDR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ＭＳ Ｐゴシック" pitchFamily="-84" charset="-128"/>
              </a:rPr>
              <a:t>Strong emphasis on what you did, why, and with what results </a:t>
            </a:r>
            <a:r>
              <a:rPr lang="en-US" sz="2400" smtClean="0">
                <a:ea typeface="ＭＳ Ｐゴシック" pitchFamily="-84" charset="-128"/>
              </a:rPr>
              <a:t>[but not story-like!]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Chronology of actions, especially any changes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ea typeface="ＭＳ Ｐゴシック" pitchFamily="-84" charset="-128"/>
              </a:rPr>
              <a:t>Document change requests, explain any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Explanation of test results (tests related to feasibility and merit criteria)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ＭＳ Ｐゴシック" pitchFamily="-84" charset="-128"/>
              </a:rPr>
              <a:t>Request approval (in real world, $$$$)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-84" charset="-128"/>
              </a:rPr>
              <a:t>…Differences in writing your report for </a:t>
            </a:r>
            <a:r>
              <a:rPr lang="en-US" sz="3200" b="1" smtClean="0">
                <a:solidFill>
                  <a:schemeClr val="folHlink"/>
                </a:solidFill>
                <a:ea typeface="ＭＳ Ｐゴシック" pitchFamily="-84" charset="-128"/>
              </a:rPr>
              <a:t>CDR</a:t>
            </a:r>
            <a:endParaRPr lang="en-US" sz="3200" smtClean="0">
              <a:ea typeface="ＭＳ Ｐゴシック" pitchFamily="-84" charset="-128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ea typeface="ＭＳ Ｐゴシック" pitchFamily="-84" charset="-128"/>
              </a:rPr>
              <a:t>Change in Project Goal for CDR: </a:t>
            </a:r>
            <a:r>
              <a:rPr lang="en-US" smtClean="0">
                <a:ea typeface="ＭＳ Ｐゴシック" pitchFamily="-84" charset="-128"/>
              </a:rPr>
              <a:t>focus on what has </a:t>
            </a:r>
            <a:r>
              <a:rPr lang="en-US" u="sng" smtClean="0">
                <a:ea typeface="ＭＳ Ｐゴシック" pitchFamily="-84" charset="-128"/>
              </a:rPr>
              <a:t>resulted</a:t>
            </a:r>
            <a:r>
              <a:rPr lang="en-US" smtClean="0">
                <a:ea typeface="ＭＳ Ｐゴシック" pitchFamily="-84" charset="-128"/>
              </a:rPr>
              <a:t> from your design, construction, and testing; degree of </a:t>
            </a:r>
            <a:r>
              <a:rPr lang="en-US" u="sng" smtClean="0">
                <a:ea typeface="ＭＳ Ｐゴシック" pitchFamily="-84" charset="-128"/>
              </a:rPr>
              <a:t>success</a:t>
            </a:r>
            <a:r>
              <a:rPr lang="en-US" smtClean="0">
                <a:ea typeface="ＭＳ Ｐゴシック" pitchFamily="-84" charset="-128"/>
              </a:rPr>
              <a:t> you achieved</a:t>
            </a:r>
          </a:p>
          <a:p>
            <a:pPr eaLnBrk="1" hangingPunct="1"/>
            <a:r>
              <a:rPr lang="en-US" b="1" smtClean="0">
                <a:ea typeface="ＭＳ Ｐゴシック" pitchFamily="-84" charset="-128"/>
              </a:rPr>
              <a:t>Changes in Recommendations for CDR</a:t>
            </a:r>
            <a:r>
              <a:rPr lang="en-US" smtClean="0">
                <a:ea typeface="ＭＳ Ｐゴシック" pitchFamily="-84" charset="-128"/>
              </a:rPr>
              <a:t>: discuss any future actions as prototype enters production; ask for approval of the completed design</a:t>
            </a:r>
          </a:p>
          <a:p>
            <a:pPr eaLnBrk="1" hangingPunct="1"/>
            <a:endParaRPr 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883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ea typeface="+mj-ea"/>
              </a:rPr>
              <a:t>For PDR &amp; CDR: Important to demonstrate both </a:t>
            </a:r>
            <a:r>
              <a:rPr lang="en-US" sz="3600" i="1" dirty="0" smtClean="0">
                <a:ea typeface="+mj-ea"/>
              </a:rPr>
              <a:t>engineering</a:t>
            </a:r>
            <a:r>
              <a:rPr lang="en-US" sz="3600" dirty="0" smtClean="0">
                <a:ea typeface="+mj-ea"/>
              </a:rPr>
              <a:t> and </a:t>
            </a:r>
            <a:r>
              <a:rPr lang="en-US" sz="3600" i="1" dirty="0" smtClean="0">
                <a:ea typeface="+mj-ea"/>
              </a:rPr>
              <a:t>communication</a:t>
            </a:r>
            <a:r>
              <a:rPr lang="en-US" sz="3600" dirty="0" smtClean="0">
                <a:ea typeface="+mj-ea"/>
              </a:rPr>
              <a:t> skills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5895975" cy="388143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endParaRPr lang="en-US" sz="2800" smtClean="0">
              <a:ea typeface="ＭＳ Ｐゴシック" pitchFamily="-84" charset="-128"/>
            </a:endParaRPr>
          </a:p>
          <a:p>
            <a:pPr eaLnBrk="1" hangingPunct="1">
              <a:buFont typeface="Arial" pitchFamily="34" charset="0"/>
              <a:buNone/>
            </a:pPr>
            <a:r>
              <a:rPr lang="en-US" sz="2800" smtClean="0">
                <a:ea typeface="ＭＳ Ｐゴシック" pitchFamily="-84" charset="-128"/>
              </a:rPr>
              <a:t>Assemble professionally designed PDR and CDR documents 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Use good descriptive headings, dividers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Edit carefully; get peer reviews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Design an effective presentation format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Be sure your </a:t>
            </a:r>
            <a:r>
              <a:rPr lang="en-US" sz="2400" b="1" i="1" smtClean="0">
                <a:ea typeface="ＭＳ Ｐゴシック" pitchFamily="-84" charset="-128"/>
              </a:rPr>
              <a:t>writer</a:t>
            </a:r>
            <a:r>
              <a:rPr lang="ja-JP" altLang="en-US" sz="2400" b="1" i="1" smtClean="0">
                <a:ea typeface="ＭＳ Ｐゴシック" pitchFamily="-84" charset="-128"/>
              </a:rPr>
              <a:t>’</a:t>
            </a:r>
            <a:r>
              <a:rPr lang="en-US" altLang="ja-JP" sz="2400" b="1" i="1" smtClean="0">
                <a:ea typeface="ＭＳ Ｐゴシック" pitchFamily="-84" charset="-128"/>
              </a:rPr>
              <a:t>s</a:t>
            </a:r>
            <a:r>
              <a:rPr lang="en-US" altLang="ja-JP" sz="2400" smtClean="0">
                <a:ea typeface="ＭＳ Ｐゴシック" pitchFamily="-84" charset="-128"/>
              </a:rPr>
              <a:t> tasks are done as well as your </a:t>
            </a:r>
            <a:r>
              <a:rPr lang="en-US" altLang="ja-JP" sz="2400" b="1" i="1" smtClean="0">
                <a:ea typeface="ＭＳ Ｐゴシック" pitchFamily="-84" charset="-128"/>
              </a:rPr>
              <a:t>engineer</a:t>
            </a:r>
            <a:r>
              <a:rPr lang="ja-JP" altLang="en-US" sz="2400" b="1" i="1" smtClean="0">
                <a:ea typeface="ＭＳ Ｐゴシック" pitchFamily="-84" charset="-128"/>
              </a:rPr>
              <a:t>’</a:t>
            </a:r>
            <a:r>
              <a:rPr lang="en-US" altLang="ja-JP" sz="2400" b="1" i="1" smtClean="0">
                <a:ea typeface="ＭＳ Ｐゴシック" pitchFamily="-84" charset="-128"/>
              </a:rPr>
              <a:t>s</a:t>
            </a:r>
            <a:r>
              <a:rPr lang="en-US" altLang="ja-JP" sz="2400" smtClean="0">
                <a:ea typeface="ＭＳ Ｐゴシック" pitchFamily="-84" charset="-128"/>
              </a:rPr>
              <a:t> tasks</a:t>
            </a:r>
            <a:endParaRPr lang="en-US" sz="2400" smtClean="0">
              <a:ea typeface="ＭＳ Ｐゴシック" pitchFamily="-84" charset="-128"/>
            </a:endParaRPr>
          </a:p>
        </p:txBody>
      </p:sp>
      <p:pic>
        <p:nvPicPr>
          <p:cNvPr id="45059" name="Picture 5" descr="bd05969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553200" y="2286000"/>
            <a:ext cx="2176463" cy="2967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ja-JP" altLang="en-US" smtClean="0">
                <a:ea typeface="ＭＳ Ｐゴシック" pitchFamily="-84" charset="-128"/>
              </a:rPr>
              <a:t>“</a:t>
            </a:r>
            <a:r>
              <a:rPr lang="en-US" altLang="ja-JP" smtClean="0">
                <a:ea typeface="ＭＳ Ｐゴシック" pitchFamily="-84" charset="-128"/>
              </a:rPr>
              <a:t>Best Paper</a:t>
            </a:r>
            <a:r>
              <a:rPr lang="ja-JP" altLang="en-US" smtClean="0">
                <a:ea typeface="ＭＳ Ｐゴシック" pitchFamily="-84" charset="-128"/>
              </a:rPr>
              <a:t>”</a:t>
            </a:r>
            <a:r>
              <a:rPr lang="en-US" altLang="ja-JP" smtClean="0">
                <a:ea typeface="ＭＳ Ｐゴシック" pitchFamily="-84" charset="-128"/>
              </a:rPr>
              <a:t> Competition</a:t>
            </a:r>
            <a:endParaRPr lang="en-US" smtClean="0">
              <a:ea typeface="ＭＳ Ｐゴシック" pitchFamily="-8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958138" cy="4338638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400" dirty="0" smtClean="0">
                <a:ea typeface="+mn-ea"/>
              </a:rPr>
              <a:t>Honor awarded to best CDR paper of the year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400" dirty="0" smtClean="0">
                <a:ea typeface="+mn-ea"/>
              </a:rPr>
              <a:t>(since 2002-2003), presented at Honors Day Convocation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400" dirty="0" smtClean="0">
                <a:ea typeface="+mn-ea"/>
              </a:rPr>
              <a:t>Nominated by </a:t>
            </a:r>
            <a:r>
              <a:rPr lang="en-US" sz="3400" u="sng" dirty="0" smtClean="0">
                <a:ea typeface="+mn-ea"/>
              </a:rPr>
              <a:t>EGR</a:t>
            </a:r>
            <a:r>
              <a:rPr lang="en-US" sz="3400" dirty="0" smtClean="0">
                <a:ea typeface="+mn-ea"/>
              </a:rPr>
              <a:t> faculty (usually 5-10 teams)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400" dirty="0" smtClean="0">
                <a:ea typeface="+mn-ea"/>
              </a:rPr>
              <a:t>Evaluated by TCO and STC judges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400" dirty="0" smtClean="0">
                <a:ea typeface="+mn-ea"/>
              </a:rPr>
              <a:t>Sponsored by Mercer Chapter STC &amp; TCO Dept.</a:t>
            </a:r>
          </a:p>
          <a:p>
            <a:pPr lvl="1"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400" dirty="0" smtClean="0">
                <a:ea typeface="+mn-ea"/>
              </a:rPr>
              <a:t>Perpetual plaque with team names on display in MUSE</a:t>
            </a:r>
            <a:br>
              <a:rPr lang="en-US" sz="3400" dirty="0" smtClean="0">
                <a:ea typeface="+mn-ea"/>
              </a:rPr>
            </a:br>
            <a:endParaRPr lang="en-US" sz="3400" dirty="0" smtClean="0">
              <a:ea typeface="+mn-ea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3400" dirty="0" smtClean="0">
                <a:ea typeface="+mn-ea"/>
              </a:rPr>
              <a:t>Criteria for Evaluation: </a:t>
            </a:r>
          </a:p>
          <a:p>
            <a:pPr marL="914400" lvl="1" indent="-4572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400" dirty="0" smtClean="0">
                <a:ea typeface="+mn-ea"/>
              </a:rPr>
              <a:t>Clarity of technical information</a:t>
            </a:r>
          </a:p>
          <a:p>
            <a:pPr marL="914400" lvl="1" indent="-4572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400" dirty="0" smtClean="0">
                <a:ea typeface="+mn-ea"/>
              </a:rPr>
              <a:t>Document design, including integrated visuals</a:t>
            </a:r>
          </a:p>
          <a:p>
            <a:pPr marL="914400" lvl="1" indent="-457200" eaLnBrk="1" fontAlgn="auto" hangingPunct="1">
              <a:lnSpc>
                <a:spcPct val="8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400" dirty="0" smtClean="0">
                <a:ea typeface="+mn-ea"/>
              </a:rPr>
              <a:t>Skill in writing (organization, voice, grammar)</a:t>
            </a:r>
            <a:br>
              <a:rPr lang="en-US" sz="3400" dirty="0" smtClean="0">
                <a:ea typeface="+mn-ea"/>
              </a:rPr>
            </a:br>
            <a:r>
              <a:rPr lang="en-US" sz="3400" dirty="0" smtClean="0">
                <a:ea typeface="+mn-ea"/>
              </a:rPr>
              <a:t>_______________________________________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Any questions about this presentation?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endParaRPr lang="en-US" sz="28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-84" charset="-128"/>
              </a:rPr>
              <a:t>Overview of Topics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5057775" cy="3881437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arenR"/>
            </a:pPr>
            <a:r>
              <a:rPr lang="en-US" sz="2800" smtClean="0">
                <a:ea typeface="ＭＳ Ｐゴシック" pitchFamily="-84" charset="-128"/>
              </a:rPr>
              <a:t>Purpose and audience for PDR proposal and CDR report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arenR"/>
            </a:pPr>
            <a:r>
              <a:rPr lang="en-US" sz="2800" smtClean="0">
                <a:ea typeface="ＭＳ Ｐゴシック" pitchFamily="-84" charset="-128"/>
              </a:rPr>
              <a:t>Structures contain some elements of both </a:t>
            </a:r>
            <a:r>
              <a:rPr lang="en-US" sz="2800" i="1" smtClean="0">
                <a:ea typeface="ＭＳ Ｐゴシック" pitchFamily="-84" charset="-128"/>
              </a:rPr>
              <a:t>reports</a:t>
            </a:r>
            <a:r>
              <a:rPr lang="en-US" sz="2800" smtClean="0">
                <a:ea typeface="ＭＳ Ｐゴシック" pitchFamily="-84" charset="-128"/>
              </a:rPr>
              <a:t> and </a:t>
            </a:r>
            <a:r>
              <a:rPr lang="en-US" sz="2800" i="1" smtClean="0">
                <a:ea typeface="ＭＳ Ｐゴシック" pitchFamily="-84" charset="-128"/>
              </a:rPr>
              <a:t>proposals (</a:t>
            </a:r>
            <a:r>
              <a:rPr lang="en-US" sz="2400" smtClean="0">
                <a:ea typeface="ＭＳ Ｐゴシック" pitchFamily="-84" charset="-128"/>
              </a:rPr>
              <a:t>PDRs, CDRs)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arenR"/>
            </a:pPr>
            <a:r>
              <a:rPr lang="en-US" sz="2800" smtClean="0">
                <a:ea typeface="ＭＳ Ｐゴシック" pitchFamily="-84" charset="-128"/>
              </a:rPr>
              <a:t>Parts of the formal proposal document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18" charset="0"/>
              <a:buAutoNum type="arabicParenR"/>
            </a:pPr>
            <a:r>
              <a:rPr lang="ja-JP" altLang="en-US" sz="2800" smtClean="0">
                <a:ea typeface="ＭＳ Ｐゴシック" pitchFamily="-84" charset="-128"/>
              </a:rPr>
              <a:t>“</a:t>
            </a:r>
            <a:r>
              <a:rPr lang="en-US" altLang="ja-JP" sz="2800" smtClean="0">
                <a:ea typeface="ＭＳ Ｐゴシック" pitchFamily="-84" charset="-128"/>
              </a:rPr>
              <a:t>Best Paper</a:t>
            </a:r>
            <a:r>
              <a:rPr lang="ja-JP" altLang="en-US" sz="2800" smtClean="0">
                <a:ea typeface="ＭＳ Ｐゴシック" pitchFamily="-84" charset="-128"/>
              </a:rPr>
              <a:t>”</a:t>
            </a:r>
            <a:r>
              <a:rPr lang="en-US" altLang="ja-JP" sz="2800" smtClean="0">
                <a:ea typeface="ＭＳ Ｐゴシック" pitchFamily="-84" charset="-128"/>
              </a:rPr>
              <a:t> competition</a:t>
            </a:r>
            <a:endParaRPr lang="en-US" sz="2800" smtClean="0">
              <a:ea typeface="ＭＳ Ｐゴシック" pitchFamily="-84" charset="-128"/>
            </a:endParaRPr>
          </a:p>
        </p:txBody>
      </p:sp>
      <p:pic>
        <p:nvPicPr>
          <p:cNvPr id="18435" name="Picture 5" descr="bd0488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881688" y="2330450"/>
            <a:ext cx="2886075" cy="2698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077200" cy="1143000"/>
          </a:xfrm>
        </p:spPr>
        <p:txBody>
          <a:bodyPr/>
          <a:lstStyle/>
          <a:p>
            <a:pPr algn="l" eaLnBrk="1" hangingPunct="1"/>
            <a:r>
              <a:rPr lang="en-US" sz="3600" smtClean="0">
                <a:ea typeface="ＭＳ Ｐゴシック" pitchFamily="-84" charset="-128"/>
              </a:rPr>
              <a:t>In Senior Design, you wear two different hats: as </a:t>
            </a:r>
            <a:r>
              <a:rPr lang="en-US" sz="3600" u="sng" smtClean="0">
                <a:ea typeface="ＭＳ Ｐゴシック" pitchFamily="-84" charset="-128"/>
              </a:rPr>
              <a:t>engineer</a:t>
            </a:r>
            <a:r>
              <a:rPr lang="en-US" sz="3600" smtClean="0">
                <a:ea typeface="ＭＳ Ｐゴシック" pitchFamily="-84" charset="-128"/>
              </a:rPr>
              <a:t> and as </a:t>
            </a:r>
            <a:r>
              <a:rPr lang="en-US" sz="3600" u="sng" smtClean="0">
                <a:ea typeface="ＭＳ Ｐゴシック" pitchFamily="-84" charset="-128"/>
              </a:rPr>
              <a:t>writer-presenter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4600575" cy="3881437"/>
          </a:xfrm>
        </p:spPr>
        <p:txBody>
          <a:bodyPr/>
          <a:lstStyle/>
          <a:p>
            <a:pPr eaLnBrk="1" hangingPunct="1"/>
            <a:r>
              <a:rPr lang="en-US" sz="2800" smtClean="0">
                <a:ea typeface="ＭＳ Ｐゴシック" pitchFamily="-84" charset="-128"/>
              </a:rPr>
              <a:t>To perform your professional </a:t>
            </a:r>
            <a:r>
              <a:rPr lang="en-US" sz="2800" b="1" smtClean="0">
                <a:solidFill>
                  <a:srgbClr val="009999"/>
                </a:solidFill>
                <a:ea typeface="ＭＳ Ｐゴシック" pitchFamily="-84" charset="-128"/>
              </a:rPr>
              <a:t>engineering</a:t>
            </a:r>
            <a:r>
              <a:rPr lang="en-US" sz="2800" smtClean="0">
                <a:ea typeface="ＭＳ Ｐゴシック" pitchFamily="-84" charset="-128"/>
              </a:rPr>
              <a:t> duties requires </a:t>
            </a:r>
            <a:br>
              <a:rPr lang="en-US" sz="2800" smtClean="0">
                <a:ea typeface="ＭＳ Ｐゴシック" pitchFamily="-84" charset="-128"/>
              </a:rPr>
            </a:br>
            <a:r>
              <a:rPr lang="en-US" sz="2800" smtClean="0">
                <a:ea typeface="ＭＳ Ｐゴシック" pitchFamily="-84" charset="-128"/>
              </a:rPr>
              <a:t>one mindset</a:t>
            </a:r>
          </a:p>
          <a:p>
            <a:pPr eaLnBrk="1" hangingPunct="1"/>
            <a:r>
              <a:rPr lang="en-US" sz="2800" smtClean="0">
                <a:ea typeface="ＭＳ Ｐゴシック" pitchFamily="-84" charset="-128"/>
              </a:rPr>
              <a:t>To </a:t>
            </a:r>
            <a:r>
              <a:rPr lang="en-US" sz="2800" b="1" smtClean="0">
                <a:solidFill>
                  <a:srgbClr val="009999"/>
                </a:solidFill>
                <a:ea typeface="ＭＳ Ｐゴシック" pitchFamily="-84" charset="-128"/>
              </a:rPr>
              <a:t>communicate</a:t>
            </a:r>
            <a:r>
              <a:rPr lang="en-US" sz="2800" smtClean="0">
                <a:ea typeface="ＭＳ Ｐゴシック" pitchFamily="-84" charset="-128"/>
              </a:rPr>
              <a:t> your results to others requires </a:t>
            </a:r>
            <a:br>
              <a:rPr lang="en-US" sz="2800" smtClean="0">
                <a:ea typeface="ＭＳ Ｐゴシック" pitchFamily="-84" charset="-128"/>
              </a:rPr>
            </a:br>
            <a:r>
              <a:rPr lang="en-US" sz="2800" smtClean="0">
                <a:ea typeface="ＭＳ Ｐゴシック" pitchFamily="-84" charset="-128"/>
              </a:rPr>
              <a:t>a different mindset</a:t>
            </a:r>
          </a:p>
        </p:txBody>
      </p:sp>
      <p:pic>
        <p:nvPicPr>
          <p:cNvPr id="20483" name="Picture 5" descr="PE00096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508625" y="2214563"/>
            <a:ext cx="3211513" cy="3271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988300" cy="1143000"/>
          </a:xfrm>
        </p:spPr>
        <p:txBody>
          <a:bodyPr/>
          <a:lstStyle/>
          <a:p>
            <a:pPr algn="l" eaLnBrk="1" hangingPunct="1"/>
            <a:r>
              <a:rPr lang="en-US" sz="3600" smtClean="0">
                <a:ea typeface="ＭＳ Ｐゴシック" pitchFamily="-84" charset="-128"/>
              </a:rPr>
              <a:t>Think about your </a:t>
            </a:r>
            <a:r>
              <a:rPr lang="en-US" sz="3600" u="sng" smtClean="0">
                <a:ea typeface="ＭＳ Ｐゴシック" pitchFamily="-84" charset="-128"/>
              </a:rPr>
              <a:t>purposes</a:t>
            </a:r>
            <a:r>
              <a:rPr lang="en-US" sz="3600" smtClean="0">
                <a:ea typeface="ＭＳ Ｐゴシック" pitchFamily="-84" charset="-128"/>
              </a:rPr>
              <a:t> for proposals and reports 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5514975" cy="3881437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ＭＳ Ｐゴシック" pitchFamily="-84" charset="-128"/>
              </a:rPr>
              <a:t>Why are you writing or presenting this information?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Demonstrate your oral and written communication skills (ABET)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Demonstrate engineering solutions to clients (Workplace)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Demonstrate competence to managers (and instructors)</a:t>
            </a:r>
          </a:p>
        </p:txBody>
      </p:sp>
      <p:pic>
        <p:nvPicPr>
          <p:cNvPr id="22531" name="Picture 5" descr="bd0501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337300" y="2447925"/>
            <a:ext cx="2430463" cy="2124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835900" cy="1143000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Analyze the multiple audiences for 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Senior Design proposal and report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09625" y="2214563"/>
            <a:ext cx="4600575" cy="4262437"/>
          </a:xfrm>
        </p:spPr>
        <p:txBody>
          <a:bodyPr/>
          <a:lstStyle/>
          <a:p>
            <a:pPr eaLnBrk="1" hangingPunct="1"/>
            <a:r>
              <a:rPr lang="en-US" sz="2800" b="1" smtClean="0">
                <a:ea typeface="ＭＳ Ｐゴシック" pitchFamily="-84" charset="-128"/>
              </a:rPr>
              <a:t>Who is in your audience?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Your client (#1)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Tech advisors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Project manager</a:t>
            </a:r>
          </a:p>
          <a:p>
            <a:pPr lvl="2" eaLnBrk="1" hangingPunct="1"/>
            <a:r>
              <a:rPr lang="en-US" sz="2000" smtClean="0">
                <a:ea typeface="ＭＳ Ｐゴシック" pitchFamily="-84" charset="-128"/>
              </a:rPr>
              <a:t>In job setting, would review prior to presenting to client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Other faculty and students</a:t>
            </a:r>
          </a:p>
          <a:p>
            <a:pPr eaLnBrk="1" hangingPunct="1"/>
            <a:r>
              <a:rPr lang="en-US" sz="2800" smtClean="0">
                <a:ea typeface="ＭＳ Ｐゴシック" pitchFamily="-84" charset="-128"/>
              </a:rPr>
              <a:t>Create an audience analysis chart to keep all in mind</a:t>
            </a:r>
          </a:p>
        </p:txBody>
      </p:sp>
      <p:pic>
        <p:nvPicPr>
          <p:cNvPr id="24579" name="Picture 5" descr="bd06982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3124200"/>
            <a:ext cx="3357563" cy="1616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ea typeface="ＭＳ Ｐゴシック" pitchFamily="-84" charset="-128"/>
              </a:rPr>
              <a:t>Review the requirements for proposing a project in </a:t>
            </a:r>
            <a:r>
              <a:rPr lang="en-US" sz="3600" b="1" smtClean="0">
                <a:solidFill>
                  <a:schemeClr val="folHlink"/>
                </a:solidFill>
                <a:ea typeface="ＭＳ Ｐゴシック" pitchFamily="-84" charset="-128"/>
              </a:rPr>
              <a:t>P</a:t>
            </a:r>
            <a:r>
              <a:rPr lang="en-US" sz="3600" smtClean="0">
                <a:ea typeface="ＭＳ Ｐゴシック" pitchFamily="-84" charset="-128"/>
              </a:rPr>
              <a:t>reliminary </a:t>
            </a:r>
            <a:r>
              <a:rPr lang="en-US" sz="3600" b="1" smtClean="0">
                <a:solidFill>
                  <a:schemeClr val="folHlink"/>
                </a:solidFill>
                <a:ea typeface="ＭＳ Ｐゴシック" pitchFamily="-84" charset="-128"/>
              </a:rPr>
              <a:t>D</a:t>
            </a:r>
            <a:r>
              <a:rPr lang="en-US" sz="3600" smtClean="0">
                <a:ea typeface="ＭＳ Ｐゴシック" pitchFamily="-84" charset="-128"/>
              </a:rPr>
              <a:t>esign </a:t>
            </a:r>
            <a:r>
              <a:rPr lang="en-US" sz="3600" b="1" smtClean="0">
                <a:solidFill>
                  <a:schemeClr val="folHlink"/>
                </a:solidFill>
                <a:ea typeface="ＭＳ Ｐゴシック" pitchFamily="-84" charset="-128"/>
              </a:rPr>
              <a:t>R</a:t>
            </a:r>
            <a:r>
              <a:rPr lang="en-US" sz="3600" smtClean="0">
                <a:ea typeface="ＭＳ Ｐゴシック" pitchFamily="-84" charset="-128"/>
              </a:rPr>
              <a:t>eview (PDR)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057400"/>
            <a:ext cx="7958138" cy="3881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84" charset="-128"/>
              </a:rPr>
              <a:t>Contains some elements of persuasion, but first must demonstrate engineering competence objectively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84" charset="-128"/>
              </a:rPr>
              <a:t>On the job, you would have competitors for the contract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84" charset="-128"/>
              </a:rPr>
              <a:t>Presents the </a:t>
            </a:r>
            <a:r>
              <a:rPr lang="en-US" sz="2400" b="1" i="1" smtClean="0">
                <a:ea typeface="ＭＳ Ｐゴシック" pitchFamily="-84" charset="-128"/>
              </a:rPr>
              <a:t>problem</a:t>
            </a:r>
            <a:r>
              <a:rPr lang="en-US" sz="2400" smtClean="0">
                <a:ea typeface="ＭＳ Ｐゴシック" pitchFamily="-84" charset="-128"/>
              </a:rPr>
              <a:t> clearly (A but B algorithm)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84" charset="-128"/>
              </a:rPr>
              <a:t>Confirms your understanding of client</a:t>
            </a:r>
            <a:r>
              <a:rPr lang="ja-JP" altLang="en-US" sz="2400" smtClean="0">
                <a:ea typeface="ＭＳ Ｐゴシック" pitchFamily="-84" charset="-128"/>
              </a:rPr>
              <a:t>’</a:t>
            </a:r>
            <a:r>
              <a:rPr lang="en-US" altLang="ja-JP" sz="2400" smtClean="0">
                <a:ea typeface="ＭＳ Ｐゴシック" pitchFamily="-84" charset="-128"/>
              </a:rPr>
              <a:t>s problem, with any constraints or parameters, within contexts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84" charset="-128"/>
              </a:rPr>
              <a:t>Presents real </a:t>
            </a:r>
            <a:r>
              <a:rPr lang="en-US" sz="2400" b="1" i="1" smtClean="0">
                <a:ea typeface="ＭＳ Ｐゴシック" pitchFamily="-84" charset="-128"/>
              </a:rPr>
              <a:t>alternatives</a:t>
            </a:r>
            <a:r>
              <a:rPr lang="en-US" sz="2400" smtClean="0">
                <a:ea typeface="ＭＳ Ｐゴシック" pitchFamily="-84" charset="-128"/>
              </a:rPr>
              <a:t>, defends choice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84" charset="-128"/>
              </a:rPr>
              <a:t>Feasibility and merit criteria related to </a:t>
            </a:r>
            <a:r>
              <a:rPr lang="en-US" sz="2400" i="1" smtClean="0">
                <a:ea typeface="ＭＳ Ｐゴシック" pitchFamily="-84" charset="-128"/>
              </a:rPr>
              <a:t>problem</a:t>
            </a:r>
            <a:r>
              <a:rPr lang="en-US" sz="2400" smtClean="0">
                <a:ea typeface="ＭＳ Ｐゴシック" pitchFamily="-84" charset="-128"/>
              </a:rPr>
              <a:t>, not just to </a:t>
            </a:r>
            <a:r>
              <a:rPr lang="en-US" sz="2400" i="1" smtClean="0">
                <a:ea typeface="ＭＳ Ｐゴシック" pitchFamily="-84" charset="-128"/>
              </a:rPr>
              <a:t>technical</a:t>
            </a:r>
            <a:r>
              <a:rPr lang="en-US" sz="2400" smtClean="0">
                <a:ea typeface="ＭＳ Ｐゴシック" pitchFamily="-84" charset="-128"/>
              </a:rPr>
              <a:t> possibilities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84" charset="-128"/>
              </a:rPr>
              <a:t>Gives timetable, resources, ways to measure success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>
                <a:ea typeface="ＭＳ Ｐゴシック" pitchFamily="-84" charset="-128"/>
              </a:rPr>
              <a:t>Asks for permission to build and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Remember the basic structure for any</a:t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proposal, as taught in TCO 341: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mtClean="0">
                <a:ea typeface="ＭＳ Ｐゴシック" pitchFamily="-84" charset="-128"/>
              </a:rPr>
              <a:t>Summary (abstract, executive summary are different—you produce </a:t>
            </a:r>
            <a:r>
              <a:rPr lang="en-US" u="sng" smtClean="0">
                <a:ea typeface="ＭＳ Ｐゴシック" pitchFamily="-84" charset="-128"/>
              </a:rPr>
              <a:t>executive summary</a:t>
            </a:r>
            <a:r>
              <a:rPr lang="en-US" smtClean="0">
                <a:ea typeface="ＭＳ Ｐゴシック" pitchFamily="-84" charset="-128"/>
              </a:rPr>
              <a:t>)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mtClean="0">
                <a:ea typeface="ＭＳ Ｐゴシック" pitchFamily="-84" charset="-128"/>
              </a:rPr>
              <a:t>Introduction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mtClean="0">
                <a:ea typeface="ＭＳ Ｐゴシック" pitchFamily="-84" charset="-128"/>
              </a:rPr>
              <a:t>Proposed Activities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mtClean="0">
                <a:ea typeface="ＭＳ Ｐゴシック" pitchFamily="-84" charset="-128"/>
              </a:rPr>
              <a:t>Qualifications and Experience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mtClean="0">
                <a:ea typeface="ＭＳ Ｐゴシック" pitchFamily="-84" charset="-128"/>
              </a:rPr>
              <a:t>Budget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mtClean="0">
                <a:ea typeface="ＭＳ Ｐゴシック" pitchFamily="-84" charset="-128"/>
              </a:rPr>
              <a:t>Appendices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mtClean="0">
              <a:ea typeface="ＭＳ Ｐゴシック" pitchFamily="-8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mtClean="0">
              <a:ea typeface="ＭＳ Ｐゴシック" pitchFamily="-84" charset="-128"/>
            </a:endParaRP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mtClean="0">
                <a:ea typeface="ＭＳ Ｐゴシック" pitchFamily="-84" charset="-128"/>
              </a:rPr>
              <a:t>Let</a:t>
            </a:r>
            <a:r>
              <a:rPr lang="ja-JP" altLang="en-US" smtClean="0">
                <a:ea typeface="ＭＳ Ｐゴシック" pitchFamily="-84" charset="-128"/>
              </a:rPr>
              <a:t>’</a:t>
            </a:r>
            <a:r>
              <a:rPr lang="en-US" altLang="ja-JP" smtClean="0">
                <a:ea typeface="ＭＳ Ｐゴシック" pitchFamily="-84" charset="-128"/>
              </a:rPr>
              <a:t>s review each part quickly.</a:t>
            </a:r>
            <a:endParaRPr lang="en-US" smtClean="0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mtClean="0">
                <a:ea typeface="ＭＳ Ｐゴシック" pitchFamily="-84" charset="-128"/>
              </a:rPr>
              <a:t>Parts of a PDR proposal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958138" cy="4414838"/>
          </a:xfrm>
        </p:spPr>
        <p:txBody>
          <a:bodyPr/>
          <a:lstStyle/>
          <a:p>
            <a:pPr eaLnBrk="1" hangingPunct="1"/>
            <a:r>
              <a:rPr lang="en-US" b="1" i="1" smtClean="0">
                <a:ea typeface="ＭＳ Ｐゴシック" pitchFamily="-84" charset="-128"/>
              </a:rPr>
              <a:t>Introduction</a:t>
            </a:r>
            <a:r>
              <a:rPr lang="en-US" smtClean="0">
                <a:ea typeface="ＭＳ Ｐゴシック" pitchFamily="-84" charset="-128"/>
              </a:rPr>
              <a:t>—the subject, problem definition, purpose, any background needed, scope, forecast of the report</a:t>
            </a:r>
            <a:r>
              <a:rPr lang="ja-JP" altLang="en-US" smtClean="0">
                <a:ea typeface="ＭＳ Ｐゴシック" pitchFamily="-84" charset="-128"/>
              </a:rPr>
              <a:t>’</a:t>
            </a:r>
            <a:r>
              <a:rPr lang="en-US" altLang="ja-JP" smtClean="0">
                <a:ea typeface="ＭＳ Ｐゴシック" pitchFamily="-84" charset="-128"/>
              </a:rPr>
              <a:t>s structure and conclusions</a:t>
            </a:r>
          </a:p>
          <a:p>
            <a:pPr eaLnBrk="1" hangingPunct="1"/>
            <a:r>
              <a:rPr lang="en-US" b="1" i="1" smtClean="0">
                <a:ea typeface="ＭＳ Ｐゴシック" pitchFamily="-84" charset="-128"/>
              </a:rPr>
              <a:t>Project Description—</a:t>
            </a:r>
            <a:r>
              <a:rPr lang="en-US" smtClean="0">
                <a:ea typeface="ＭＳ Ｐゴシック" pitchFamily="-84" charset="-128"/>
              </a:rPr>
              <a:t>how you propose to solve the client</a:t>
            </a:r>
            <a:r>
              <a:rPr lang="ja-JP" altLang="en-US" smtClean="0">
                <a:ea typeface="ＭＳ Ｐゴシック" pitchFamily="-84" charset="-128"/>
              </a:rPr>
              <a:t>’</a:t>
            </a:r>
            <a:r>
              <a:rPr lang="en-US" altLang="ja-JP" smtClean="0">
                <a:ea typeface="ＭＳ Ｐゴシック" pitchFamily="-84" charset="-128"/>
              </a:rPr>
              <a:t>s problem</a:t>
            </a:r>
            <a:endParaRPr lang="en-US" altLang="ja-JP" b="1" i="1" smtClean="0">
              <a:ea typeface="ＭＳ Ｐゴシック" pitchFamily="-84" charset="-128"/>
            </a:endParaRPr>
          </a:p>
          <a:p>
            <a:pPr lvl="2" eaLnBrk="1" hangingPunct="1"/>
            <a:r>
              <a:rPr lang="en-US" smtClean="0">
                <a:ea typeface="ＭＳ Ｐゴシック" pitchFamily="-84" charset="-128"/>
              </a:rPr>
              <a:t>What will define </a:t>
            </a:r>
            <a:r>
              <a:rPr lang="en-US" u="sng" smtClean="0">
                <a:ea typeface="ＭＳ Ｐゴシック" pitchFamily="-84" charset="-128"/>
              </a:rPr>
              <a:t>success</a:t>
            </a:r>
            <a:r>
              <a:rPr lang="en-US" smtClean="0">
                <a:ea typeface="ＭＳ Ｐゴシック" pitchFamily="-84" charset="-128"/>
              </a:rPr>
              <a:t> in solving this problem?  </a:t>
            </a:r>
            <a:br>
              <a:rPr lang="en-US" smtClean="0">
                <a:ea typeface="ＭＳ Ｐゴシック" pitchFamily="-84" charset="-128"/>
              </a:rPr>
            </a:br>
            <a:r>
              <a:rPr lang="en-US" smtClean="0">
                <a:ea typeface="ＭＳ Ｐゴシック" pitchFamily="-84" charset="-128"/>
              </a:rPr>
              <a:t>(no single solution yet)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600" smtClean="0">
                <a:ea typeface="ＭＳ Ｐゴシック" pitchFamily="-84" charset="-128"/>
              </a:rPr>
              <a:t>…Parts of a PDR proposal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b="1" i="1" smtClean="0">
                <a:ea typeface="ＭＳ Ｐゴシック" pitchFamily="-84" charset="-128"/>
              </a:rPr>
              <a:t>Feasibility criteria </a:t>
            </a:r>
            <a:r>
              <a:rPr lang="en-US" sz="2800" smtClean="0">
                <a:ea typeface="ＭＳ Ｐゴシック" pitchFamily="-84" charset="-128"/>
              </a:rPr>
              <a:t>—constraints of any solution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Yes/no,    possible/not possible</a:t>
            </a:r>
          </a:p>
          <a:p>
            <a:pPr eaLnBrk="1" hangingPunct="1"/>
            <a:r>
              <a:rPr lang="en-US" sz="2800" b="1" i="1" smtClean="0">
                <a:ea typeface="ＭＳ Ｐゴシック" pitchFamily="-84" charset="-128"/>
              </a:rPr>
              <a:t>Merit criteria </a:t>
            </a:r>
            <a:r>
              <a:rPr lang="en-US" sz="2800" smtClean="0">
                <a:ea typeface="ＭＳ Ｐゴシック" pitchFamily="-84" charset="-128"/>
              </a:rPr>
              <a:t>—desirability of possible solutions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Measures used to judge relative success of options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Weighted for sensitivity, importance</a:t>
            </a:r>
          </a:p>
          <a:p>
            <a:pPr eaLnBrk="1" hangingPunct="1"/>
            <a:r>
              <a:rPr lang="en-US" sz="2800" b="1" i="1" smtClean="0">
                <a:ea typeface="ＭＳ Ｐゴシック" pitchFamily="-84" charset="-128"/>
              </a:rPr>
              <a:t>Work accomplished </a:t>
            </a:r>
            <a:r>
              <a:rPr lang="en-US" sz="2800" smtClean="0">
                <a:ea typeface="ＭＳ Ｐゴシック" pitchFamily="-84" charset="-128"/>
              </a:rPr>
              <a:t>— show your engineering credibility with documentation</a:t>
            </a:r>
          </a:p>
          <a:p>
            <a:pPr lvl="1" eaLnBrk="1" hangingPunct="1"/>
            <a:r>
              <a:rPr lang="en-US" sz="2400" smtClean="0">
                <a:ea typeface="ＭＳ Ｐゴシック" pitchFamily="-84" charset="-128"/>
              </a:rPr>
              <a:t>Engineering sketches, drawings, discussion, engineering analysis to predict performance of preliminary designs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1081</Words>
  <Application>Microsoft Office PowerPoint</Application>
  <PresentationFormat>On-screen Show (4:3)</PresentationFormat>
  <Paragraphs>161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Times New Roman</vt:lpstr>
      <vt:lpstr>ＭＳ Ｐゴシック</vt:lpstr>
      <vt:lpstr>Arial</vt:lpstr>
      <vt:lpstr>Calibri</vt:lpstr>
      <vt:lpstr>Wingdings</vt:lpstr>
      <vt:lpstr>Office Theme</vt:lpstr>
      <vt:lpstr>Designing Written Reports</vt:lpstr>
      <vt:lpstr>Overview of Topics</vt:lpstr>
      <vt:lpstr>In Senior Design, you wear two different hats: as engineer and as writer-presenter</vt:lpstr>
      <vt:lpstr>Think about your purposes for proposals and reports </vt:lpstr>
      <vt:lpstr>Analyze the multiple audiences for  Senior Design proposal and report</vt:lpstr>
      <vt:lpstr>Review the requirements for proposing a project in Preliminary Design Review (PDR)</vt:lpstr>
      <vt:lpstr>Remember the basic structure for any proposal, as taught in TCO 341:</vt:lpstr>
      <vt:lpstr>Parts of a PDR proposal</vt:lpstr>
      <vt:lpstr>…Parts of a PDR proposal</vt:lpstr>
      <vt:lpstr>…Parts of a PDR proposal</vt:lpstr>
      <vt:lpstr>…Parts of a PDR proposal</vt:lpstr>
      <vt:lpstr>…Parts of a PDR proposal</vt:lpstr>
      <vt:lpstr>Differences in writing your report for  Critical Design Reviews</vt:lpstr>
      <vt:lpstr>…Differences in writing your report for CDR</vt:lpstr>
      <vt:lpstr>For PDR &amp; CDR: Important to demonstrate both engineering and communication skills</vt:lpstr>
      <vt:lpstr>“Best Paper” Competition</vt:lpstr>
    </vt:vector>
  </TitlesOfParts>
  <Company>Mercer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Written Reports</dc:title>
  <dc:creator>Mercer University</dc:creator>
  <cp:lastModifiedBy>Laura Lackey</cp:lastModifiedBy>
  <cp:revision>40</cp:revision>
  <cp:lastPrinted>1601-01-01T00:00:00Z</cp:lastPrinted>
  <dcterms:created xsi:type="dcterms:W3CDTF">2002-04-02T14:37:12Z</dcterms:created>
  <dcterms:modified xsi:type="dcterms:W3CDTF">2012-10-24T12:33:24Z</dcterms:modified>
</cp:coreProperties>
</file>