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2" r:id="rId3"/>
    <p:sldId id="261" r:id="rId4"/>
    <p:sldId id="269" r:id="rId5"/>
    <p:sldId id="262" r:id="rId6"/>
    <p:sldId id="283" r:id="rId7"/>
    <p:sldId id="274" r:id="rId8"/>
    <p:sldId id="258" r:id="rId9"/>
    <p:sldId id="284" r:id="rId10"/>
    <p:sldId id="288" r:id="rId11"/>
    <p:sldId id="265" r:id="rId12"/>
    <p:sldId id="263" r:id="rId13"/>
    <p:sldId id="266" r:id="rId14"/>
    <p:sldId id="285" r:id="rId15"/>
    <p:sldId id="267" r:id="rId16"/>
    <p:sldId id="279" r:id="rId17"/>
    <p:sldId id="280" r:id="rId18"/>
    <p:sldId id="281" r:id="rId19"/>
    <p:sldId id="264" r:id="rId20"/>
    <p:sldId id="260" r:id="rId21"/>
    <p:sldId id="268" r:id="rId22"/>
    <p:sldId id="286" r:id="rId23"/>
    <p:sldId id="270" r:id="rId24"/>
    <p:sldId id="275" r:id="rId25"/>
    <p:sldId id="271" r:id="rId26"/>
    <p:sldId id="272" r:id="rId27"/>
    <p:sldId id="273" r:id="rId28"/>
    <p:sldId id="278" r:id="rId29"/>
    <p:sldId id="287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198" autoAdjust="0"/>
  </p:normalViewPr>
  <p:slideViewPr>
    <p:cSldViewPr>
      <p:cViewPr varScale="1">
        <p:scale>
          <a:sx n="88" d="100"/>
          <a:sy n="88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5C599B-924F-4183-B35F-DE7ED2D089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27A1DC-3E5C-4771-87BF-C847E6956D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79711-7C3D-40AC-890E-F56944CC86CA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53282-D35D-49EB-B39C-DB1F0BE9E2C9}" type="slidenum">
              <a:rPr lang="en-US"/>
              <a:pPr/>
              <a:t>14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3AAEF-7FA5-44A0-917F-8DFA02E2D095}" type="slidenum">
              <a:rPr lang="en-US"/>
              <a:pPr/>
              <a:t>15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8C86D6-E29D-4450-ACA1-CD0F38D15BAB}" type="slidenum">
              <a:rPr lang="en-US"/>
              <a:pPr/>
              <a:t>16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C18A44-72EB-4730-BE55-9308F148E0BC}" type="slidenum">
              <a:rPr lang="en-US"/>
              <a:pPr/>
              <a:t>17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2B285-0579-480E-BA05-3C7CD79AE0CC}" type="slidenum">
              <a:rPr lang="en-US"/>
              <a:pPr/>
              <a:t>18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5DFD0C-8637-4583-A502-DBF7B82C9956}" type="slidenum">
              <a:rPr lang="en-US"/>
              <a:pPr/>
              <a:t>19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9B2555-6AC2-48C1-A322-FED81D1B85BD}" type="slidenum">
              <a:rPr lang="en-US"/>
              <a:pPr/>
              <a:t>20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61EDEC-F3F9-4333-929A-6AAA121EEB53}" type="slidenum">
              <a:rPr lang="en-US"/>
              <a:pPr/>
              <a:t>21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E3BA10-F2D4-47BA-88F1-A2A5FFF3ABC2}" type="slidenum">
              <a:rPr lang="en-US"/>
              <a:pPr/>
              <a:t>23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2E59CC-EF63-438C-9626-FC7E9B809400}" type="slidenum">
              <a:rPr lang="en-US"/>
              <a:pPr/>
              <a:t>24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D807F-3730-4EC1-AECF-EFDF63931F03}" type="slidenum">
              <a:rPr lang="en-US"/>
              <a:pPr/>
              <a:t>3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B6A4CC-A3FC-4DF1-B143-3877129A209C}" type="slidenum">
              <a:rPr lang="en-US"/>
              <a:pPr/>
              <a:t>25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445B4B-87E0-4702-8410-2A7FC8040958}" type="slidenum">
              <a:rPr lang="en-US"/>
              <a:pPr/>
              <a:t>26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9015EE-F2DF-4E31-A918-1044A8927D05}" type="slidenum">
              <a:rPr lang="en-US"/>
              <a:pPr/>
              <a:t>27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231E4D-EA53-4575-AC4B-7FC023DBF600}" type="slidenum">
              <a:rPr lang="en-US"/>
              <a:pPr/>
              <a:t>28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8439D-73AB-42A0-B1EE-79DF41602800}" type="slidenum">
              <a:rPr lang="en-US"/>
              <a:pPr/>
              <a:t>4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6FBA2F-9E0E-4E15-8FE9-F80E8B0F95F1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359B3-84DD-4984-98B8-C5A6429469DE}" type="slidenum">
              <a:rPr lang="en-US"/>
              <a:pPr/>
              <a:t>7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822AE6-7C71-4B51-BFE5-8D1730F02FF9}" type="slidenum">
              <a:rPr lang="en-US"/>
              <a:pPr/>
              <a:t>8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0C7E98-25D4-41E0-B5BE-CC0BB4460D6D}" type="slidenum">
              <a:rPr lang="en-US"/>
              <a:pPr/>
              <a:t>11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169D27-A884-456F-8480-BA43FA1C1092}" type="slidenum">
              <a:rPr lang="en-US"/>
              <a:pPr/>
              <a:t>12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53282-D35D-49EB-B39C-DB1F0BE9E2C9}" type="slidenum">
              <a:rPr lang="en-US"/>
              <a:pPr/>
              <a:t>13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32C80-F30F-481C-A508-8EEEB6C5AA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4DBBA-EC61-4AD2-9F1A-1DAD786E50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45E39-9B51-46B6-B5DB-ABF1A86D9C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C5212B1-F8B2-402D-9EE7-4FCF358A9C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734FB-64E5-4B51-9689-66D8EC66B8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A2E20-65AC-4BE1-BC0A-8A7D659352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95C6B-2540-42D5-A8B0-3E2E3BC7E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EF52C-1C9A-486A-B6EF-FF91AB77F6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60F4E-B988-44A3-8746-C774D57C25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986E5-3968-4476-861A-0BA04B045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E2030-90F3-4528-A601-384A4B1104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77930-69DE-49F4-9627-86676F0B0E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9F9F55-2AFC-4E80-BB11-CB273FE416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pto.gov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ubs.asce.org/journals/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pubs.asce.org/editors/journal/generalresource/submissionlength.htm" TargetMode="External"/><Relationship Id="rId5" Type="http://schemas.openxmlformats.org/officeDocument/2006/relationships/hyperlink" Target="http://pubs.asce.org/editors/journal/generalresource/journalcontent.htm" TargetMode="External"/><Relationship Id="rId4" Type="http://schemas.openxmlformats.org/officeDocument/2006/relationships/hyperlink" Target="http://pubs.asce.org/authors/journal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hyperlink" Target="http://www.prism-magazine.org/summer07/default.cf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hyperlink" Target="http://techxtra.tradepub.com/c/pubRD.mpl?sr=hm&amp;_t=hm:&amp;pc=ee" TargetMode="External"/><Relationship Id="rId9" Type="http://schemas.openxmlformats.org/officeDocument/2006/relationships/hyperlink" Target="http://www.ameng.com.au/magazine.htm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1"/>
            <a:ext cx="7848600" cy="230505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Welcome to Engineering Senior Design Exhibit I </a:t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Fall 2014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/>
          <a:lstStyle/>
          <a:p>
            <a:r>
              <a:rPr lang="en-US" sz="2400" dirty="0" smtClean="0"/>
              <a:t>Dr. Laura Lackey</a:t>
            </a:r>
          </a:p>
          <a:p>
            <a:r>
              <a:rPr lang="en-US" sz="2000" dirty="0" smtClean="0"/>
              <a:t>301-4106; lackey_l@mercer.edu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04801"/>
          <a:ext cx="8412748" cy="6421845"/>
        </p:xfrm>
        <a:graphic>
          <a:graphicData uri="http://schemas.openxmlformats.org/drawingml/2006/table">
            <a:tbl>
              <a:tblPr/>
              <a:tblGrid>
                <a:gridCol w="1413854"/>
                <a:gridCol w="700900"/>
                <a:gridCol w="1769098"/>
                <a:gridCol w="1617462"/>
                <a:gridCol w="646986"/>
                <a:gridCol w="1617462"/>
                <a:gridCol w="646986"/>
              </a:tblGrid>
              <a:tr h="35440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Time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23-Jan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6-Feb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20-Feb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6-Mar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20-Mar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40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Edward Adams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3:00 - 3:25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Project Proposal Description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Individual Progress Report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Individual Progress Report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Nicholas Reina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Renita Mason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Joshua Lindsey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40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Andrew Gill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3:30 - 3:55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Project Proposal Description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Individual Progress Report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Individual Progress Report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Will Daniel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Gabe Denes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Matthew Harmon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40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Ryan King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4:00 - 4:25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Project Proposal Description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Individual Progress Report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Individual Progress Report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Harry Baker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Joao Pagan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Ned Nobles</a:t>
                      </a: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33" marR="7633" marT="7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Importance of Meeting Documentation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Team Meeting Log</a:t>
            </a:r>
          </a:p>
          <a:p>
            <a:pPr lvl="1"/>
            <a:r>
              <a:rPr lang="en-US"/>
              <a:t>Document conversations/meetings with clients</a:t>
            </a:r>
          </a:p>
          <a:p>
            <a:pPr lvl="1"/>
            <a:r>
              <a:rPr lang="en-US"/>
              <a:t>Document meetings with technical advisors</a:t>
            </a:r>
          </a:p>
          <a:p>
            <a:pPr lvl="1"/>
            <a:r>
              <a:rPr lang="en-US"/>
              <a:t>Document meetings with management</a:t>
            </a:r>
          </a:p>
          <a:p>
            <a:pPr lvl="1"/>
            <a:endParaRPr lang="en-US"/>
          </a:p>
          <a:p>
            <a:pPr lvl="1"/>
            <a:r>
              <a:rPr lang="en-US"/>
              <a:t>Consider having client/tech. advisors/management initial form – showing consent of ideas discussed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“Just in Time” Lecture Series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Merit Analysis</a:t>
            </a:r>
          </a:p>
          <a:p>
            <a:r>
              <a:rPr lang="en-US"/>
              <a:t>Design Applications</a:t>
            </a:r>
          </a:p>
          <a:p>
            <a:r>
              <a:rPr lang="en-US"/>
              <a:t>Design Analysis</a:t>
            </a:r>
          </a:p>
          <a:p>
            <a:r>
              <a:rPr lang="en-US"/>
              <a:t>Document Usability</a:t>
            </a:r>
          </a:p>
          <a:p>
            <a:r>
              <a:rPr lang="en-US"/>
              <a:t>Oral Presentations</a:t>
            </a:r>
          </a:p>
          <a:p>
            <a:r>
              <a:rPr lang="en-US"/>
              <a:t>Engineering Ethics</a:t>
            </a:r>
          </a:p>
          <a:p>
            <a:r>
              <a:rPr lang="en-US"/>
              <a:t>Future of Engineering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Progress Reports – no surprises at the end of the semester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Team - cumulative effort to date, summarize individual contributions (please do not just cut and paste)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Individual – Your time to tell </a:t>
            </a:r>
            <a:r>
              <a:rPr lang="en-US" sz="2400" dirty="0" smtClean="0"/>
              <a:t>us </a:t>
            </a:r>
            <a:r>
              <a:rPr lang="en-US" sz="2400" dirty="0"/>
              <a:t>what you’ve done, private correspondence between only you and </a:t>
            </a:r>
            <a:r>
              <a:rPr lang="en-US" sz="2400" dirty="0" smtClean="0"/>
              <a:t>the instructor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Submit via email (submit by </a:t>
            </a:r>
            <a:r>
              <a:rPr lang="en-US" sz="2400" dirty="0" smtClean="0"/>
              <a:t>COB </a:t>
            </a:r>
            <a:r>
              <a:rPr lang="en-US" sz="2400" dirty="0"/>
              <a:t>on due date)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Appropriately label the subject line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At the beginning of the email, remind me of you, your team, and project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Progress Reports – no surprises at the end of the semester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Individual – Your time to tell </a:t>
            </a:r>
            <a:r>
              <a:rPr lang="en-US" sz="2400" dirty="0" smtClean="0"/>
              <a:t>us </a:t>
            </a:r>
            <a:r>
              <a:rPr lang="en-US" sz="2400" dirty="0"/>
              <a:t>what you’ve done, private correspondence between only you and </a:t>
            </a:r>
            <a:r>
              <a:rPr lang="en-US" sz="2400" dirty="0" smtClean="0"/>
              <a:t>the instructor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Submit via email (by COB)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b="1" dirty="0"/>
              <a:t>Appropriately label the subject line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At the beginning of the email, remind me of you, your team, and </a:t>
            </a:r>
            <a:r>
              <a:rPr lang="en-US" sz="2400" dirty="0" smtClean="0"/>
              <a:t>project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Due</a:t>
            </a:r>
          </a:p>
          <a:p>
            <a:pPr lvl="2">
              <a:lnSpc>
                <a:spcPct val="90000"/>
              </a:lnSpc>
            </a:pPr>
            <a:r>
              <a:rPr lang="en-US" sz="2200" dirty="0" smtClean="0"/>
              <a:t>February 6</a:t>
            </a:r>
          </a:p>
          <a:p>
            <a:pPr lvl="2">
              <a:lnSpc>
                <a:spcPct val="90000"/>
              </a:lnSpc>
            </a:pPr>
            <a:r>
              <a:rPr lang="en-US" sz="2200" dirty="0" smtClean="0"/>
              <a:t>March 6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Journal Article Summary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400" dirty="0"/>
              <a:t>Review </a:t>
            </a:r>
            <a:r>
              <a:rPr lang="en-US" sz="2400" dirty="0">
                <a:solidFill>
                  <a:srgbClr val="FF0000"/>
                </a:solidFill>
              </a:rPr>
              <a:t>three</a:t>
            </a:r>
            <a:r>
              <a:rPr lang="en-US" sz="2400" dirty="0"/>
              <a:t> </a:t>
            </a:r>
            <a:r>
              <a:rPr lang="en-US" sz="2400" b="1" dirty="0"/>
              <a:t>peer-reviewed</a:t>
            </a:r>
            <a:r>
              <a:rPr lang="en-US" sz="2400" dirty="0"/>
              <a:t> journal articles and/or </a:t>
            </a:r>
            <a:r>
              <a:rPr lang="en-US" sz="2400" b="1" dirty="0"/>
              <a:t>patents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000" dirty="0">
                <a:hlinkClick r:id="rId3"/>
              </a:rPr>
              <a:t>http://www.uspto.gov/</a:t>
            </a:r>
            <a:endParaRPr lang="en-US" sz="2000" dirty="0"/>
          </a:p>
          <a:p>
            <a:pPr marL="990600" lvl="1" indent="-533400">
              <a:lnSpc>
                <a:spcPct val="80000"/>
              </a:lnSpc>
            </a:pPr>
            <a:r>
              <a:rPr lang="en-US" sz="2000" dirty="0"/>
              <a:t>No books allowed!</a:t>
            </a:r>
          </a:p>
          <a:p>
            <a:pPr marL="609600" indent="-609600">
              <a:lnSpc>
                <a:spcPct val="80000"/>
              </a:lnSpc>
            </a:pPr>
            <a:endParaRPr lang="en-US" sz="2400" dirty="0"/>
          </a:p>
          <a:p>
            <a:pPr marL="609600" indent="-609600">
              <a:lnSpc>
                <a:spcPct val="80000"/>
              </a:lnSpc>
            </a:pPr>
            <a:r>
              <a:rPr lang="en-US" sz="2400" dirty="0" smtClean="0"/>
              <a:t>Deliverables</a:t>
            </a:r>
            <a:endParaRPr lang="en-US" sz="2400" dirty="0"/>
          </a:p>
          <a:p>
            <a:pPr marL="990600" lvl="1" indent="-533400">
              <a:lnSpc>
                <a:spcPct val="80000"/>
              </a:lnSpc>
              <a:buFontTx/>
              <a:buAutoNum type="alphaLcParenR"/>
            </a:pPr>
            <a:r>
              <a:rPr lang="en-US" sz="2000" dirty="0">
                <a:cs typeface="Arial" pitchFamily="34" charset="0"/>
              </a:rPr>
              <a:t>≤</a:t>
            </a:r>
            <a:r>
              <a:rPr lang="en-US" sz="2000" dirty="0"/>
              <a:t> 2</a:t>
            </a:r>
            <a:r>
              <a:rPr lang="en-US" sz="2000" dirty="0" smtClean="0"/>
              <a:t> </a:t>
            </a:r>
            <a:r>
              <a:rPr lang="en-US" sz="2000" dirty="0"/>
              <a:t>pages </a:t>
            </a:r>
            <a:r>
              <a:rPr lang="en-US" sz="2000" dirty="0" smtClean="0"/>
              <a:t>of </a:t>
            </a:r>
            <a:r>
              <a:rPr lang="en-US" sz="2000" dirty="0"/>
              <a:t>combined written analysis for all three articles</a:t>
            </a:r>
          </a:p>
          <a:p>
            <a:pPr marL="990600" lvl="1" indent="-533400">
              <a:lnSpc>
                <a:spcPct val="80000"/>
              </a:lnSpc>
              <a:buFontTx/>
              <a:buAutoNum type="alphaLcParenR"/>
            </a:pPr>
            <a:r>
              <a:rPr lang="en-US" sz="2000" dirty="0"/>
              <a:t>Photocopy of journal article or patent first page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marL="609600" indent="-609600">
              <a:lnSpc>
                <a:spcPct val="80000"/>
              </a:lnSpc>
            </a:pPr>
            <a:r>
              <a:rPr lang="en-US" sz="2400" dirty="0"/>
              <a:t>Material should be incorporated into your PDR – it is inconceivable that you would not conduct a thorough literature review of your subject matter prior to completing design analysis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Comparing scholarly journals, popular and trade magazines</a:t>
            </a:r>
          </a:p>
        </p:txBody>
      </p:sp>
      <p:graphicFrame>
        <p:nvGraphicFramePr>
          <p:cNvPr id="60447" name="Group 3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0822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Peer Reviewed/Scholarly Publications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Non-Peer Reviewed Publications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Journal articles (research studies, lit review)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More “magazine” or newspaper format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Articles are reviewed by experts in the field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Articles are not subject to such in-depth review process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Geared toward the researcher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Trade: written by practitioners for practitioners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Articles typically include a reference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Popular: written for the consumer – not the expert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Journal of Environmental Engineering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/>
              <a:t>Journal of Environmental Engineering Submission Guidelines </a:t>
            </a:r>
          </a:p>
          <a:p>
            <a:pPr>
              <a:lnSpc>
                <a:spcPct val="80000"/>
              </a:lnSpc>
            </a:pPr>
            <a:r>
              <a:rPr lang="en-US" sz="1800"/>
              <a:t>ASCE encourages the submission of scholarly and practice-oriented articles to its journals. Before you submit an article, please review the scope statements for ASCE's journals on the </a:t>
            </a:r>
            <a:r>
              <a:rPr lang="en-US" sz="1800">
                <a:hlinkClick r:id="rId3" tooltip="journals home pages"/>
              </a:rPr>
              <a:t>journals home pages</a:t>
            </a:r>
            <a:r>
              <a:rPr lang="en-US" sz="1800"/>
              <a:t>, to ensure that you are submitting your work to the journal that is best suited for it. Then, consult our </a:t>
            </a:r>
            <a:r>
              <a:rPr lang="en-US" sz="1800">
                <a:hlinkClick r:id="rId4" tooltip="Resources for journal authors"/>
              </a:rPr>
              <a:t>resources for authors</a:t>
            </a:r>
            <a:r>
              <a:rPr lang="en-US" sz="1800"/>
              <a:t>, especially the sections about </a:t>
            </a:r>
            <a:r>
              <a:rPr lang="en-US" sz="1800">
                <a:hlinkClick r:id="rId5" tooltip="Types of journal content"/>
              </a:rPr>
              <a:t>types of journal content</a:t>
            </a:r>
            <a:r>
              <a:rPr lang="en-US" sz="1800"/>
              <a:t> and </a:t>
            </a:r>
            <a:r>
              <a:rPr lang="en-US" sz="1800">
                <a:hlinkClick r:id="rId6" tooltip="Length of submissions"/>
              </a:rPr>
              <a:t>length of journal submissions</a:t>
            </a:r>
            <a:r>
              <a:rPr lang="en-US" sz="1800"/>
              <a:t>. Additional information for submitting to this journal appears below.</a:t>
            </a:r>
          </a:p>
        </p:txBody>
      </p:sp>
      <p:pic>
        <p:nvPicPr>
          <p:cNvPr id="63496" name="Picture 8" descr="JOEEDU_cov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5791200" y="2209800"/>
            <a:ext cx="2800350" cy="3733800"/>
          </a:xfrm>
          <a:noFill/>
          <a:ln/>
        </p:spPr>
      </p:pic>
      <p:sp>
        <p:nvSpPr>
          <p:cNvPr id="63497" name="Oval 9"/>
          <p:cNvSpPr>
            <a:spLocks noChangeArrowheads="1"/>
          </p:cNvSpPr>
          <p:nvPr/>
        </p:nvSpPr>
        <p:spPr bwMode="auto">
          <a:xfrm>
            <a:off x="457200" y="2286000"/>
            <a:ext cx="42672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Examples of Non Peer Reviewed Publications</a:t>
            </a:r>
          </a:p>
        </p:txBody>
      </p:sp>
      <p:graphicFrame>
        <p:nvGraphicFramePr>
          <p:cNvPr id="67622" name="Group 38"/>
          <p:cNvGraphicFramePr>
            <a:graphicFrameLocks noGrp="1"/>
          </p:cNvGraphicFramePr>
          <p:nvPr>
            <p:ph idx="1"/>
          </p:nvPr>
        </p:nvGraphicFramePr>
        <p:xfrm>
          <a:off x="457200" y="1687513"/>
          <a:ext cx="8229600" cy="4894517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Engineering Trade Publications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Written by practitioners for practitioner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Focus is on the particular industry or profession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Popular Magazines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Typically written for the consumer/layperson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 panel/jury of experts to review submitted artilces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Newspapers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Most websites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7624" name="Picture 40" descr="C&amp;EN 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52600"/>
            <a:ext cx="1460500" cy="1828800"/>
          </a:xfrm>
          <a:prstGeom prst="rect">
            <a:avLst/>
          </a:prstGeom>
          <a:noFill/>
        </p:spPr>
      </p:pic>
      <p:pic>
        <p:nvPicPr>
          <p:cNvPr id="67626" name="Picture 42" descr="thumb_0708cep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1676400"/>
            <a:ext cx="1431925" cy="1905000"/>
          </a:xfrm>
          <a:prstGeom prst="rect">
            <a:avLst/>
          </a:prstGeom>
          <a:noFill/>
        </p:spPr>
      </p:pic>
      <p:pic>
        <p:nvPicPr>
          <p:cNvPr id="67628" name="Picture 44" descr="eec2">
            <a:hlinkClick r:id="rId4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7600" y="1676400"/>
            <a:ext cx="1438275" cy="1905000"/>
          </a:xfrm>
          <a:prstGeom prst="rect">
            <a:avLst/>
          </a:prstGeom>
          <a:noFill/>
        </p:spPr>
      </p:pic>
      <p:pic>
        <p:nvPicPr>
          <p:cNvPr id="67630" name="Picture 46" descr="ASEE PRISM - American Society for Engineering Education - SUMMER 2007 - Volume 16 | Number 9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77832">
            <a:off x="4572000" y="3733800"/>
            <a:ext cx="2089150" cy="2466975"/>
          </a:xfrm>
          <a:prstGeom prst="rect">
            <a:avLst/>
          </a:prstGeom>
          <a:noFill/>
        </p:spPr>
      </p:pic>
      <p:pic>
        <p:nvPicPr>
          <p:cNvPr id="67632" name="Picture 48" descr="Australian Model Engineering Magazine - Current Issue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81800" y="3733800"/>
            <a:ext cx="1809750" cy="2590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Process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1st semester – design and create a test plan </a:t>
            </a:r>
          </a:p>
          <a:p>
            <a:endParaRPr lang="en-US"/>
          </a:p>
          <a:p>
            <a:r>
              <a:rPr lang="en-US"/>
              <a:t>2nd semester – build and test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763000" cy="5334000"/>
          </a:xfrm>
        </p:spPr>
        <p:txBody>
          <a:bodyPr/>
          <a:lstStyle/>
          <a:p>
            <a:r>
              <a:rPr lang="en-US" dirty="0" smtClean="0"/>
              <a:t>Sign in</a:t>
            </a:r>
          </a:p>
          <a:p>
            <a:r>
              <a:rPr lang="en-US" dirty="0" smtClean="0"/>
              <a:t>Class Policy</a:t>
            </a:r>
          </a:p>
          <a:p>
            <a:r>
              <a:rPr lang="en-US" dirty="0" smtClean="0"/>
              <a:t> Course Documentation</a:t>
            </a:r>
          </a:p>
          <a:p>
            <a:r>
              <a:rPr lang="en-US" dirty="0" smtClean="0"/>
              <a:t>Course Syllabus/Administrative Details</a:t>
            </a:r>
          </a:p>
          <a:p>
            <a:r>
              <a:rPr lang="en-US" dirty="0" smtClean="0"/>
              <a:t>Course Schedule</a:t>
            </a:r>
          </a:p>
          <a:p>
            <a:r>
              <a:rPr lang="en-US" dirty="0" smtClean="0"/>
              <a:t>Teams/project adjustments</a:t>
            </a:r>
          </a:p>
          <a:p>
            <a:r>
              <a:rPr lang="en-US" dirty="0" smtClean="0"/>
              <a:t>Proposal : Due</a:t>
            </a:r>
          </a:p>
          <a:p>
            <a:r>
              <a:rPr lang="en-US" dirty="0" smtClean="0"/>
              <a:t>Questions</a:t>
            </a:r>
          </a:p>
          <a:p>
            <a:r>
              <a:rPr lang="en-US" dirty="0" smtClean="0"/>
              <a:t>Meet with your team</a:t>
            </a:r>
          </a:p>
          <a:p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 this point -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Everyone should be on a team</a:t>
            </a:r>
          </a:p>
          <a:p>
            <a:endParaRPr lang="en-US"/>
          </a:p>
          <a:p>
            <a:r>
              <a:rPr lang="en-US"/>
              <a:t>Each team should have an approved project</a:t>
            </a:r>
          </a:p>
          <a:p>
            <a:endParaRPr lang="en-US"/>
          </a:p>
          <a:p>
            <a:r>
              <a:rPr lang="en-US"/>
              <a:t>Are there exceptions??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Due </a:t>
            </a:r>
            <a:r>
              <a:rPr lang="en-US" sz="2400" dirty="0" smtClean="0"/>
              <a:t>– (3:05 </a:t>
            </a:r>
            <a:r>
              <a:rPr lang="en-US" sz="2400" dirty="0"/>
              <a:t>p.m.), </a:t>
            </a:r>
            <a:r>
              <a:rPr lang="en-US" sz="2400" dirty="0" smtClean="0"/>
              <a:t>Tuesday, January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Guidelines – page </a:t>
            </a:r>
            <a:r>
              <a:rPr lang="en-US" sz="2400" dirty="0" smtClean="0"/>
              <a:t>8 </a:t>
            </a:r>
            <a:r>
              <a:rPr lang="en-US" sz="2400" dirty="0"/>
              <a:t>of </a:t>
            </a:r>
            <a:r>
              <a:rPr lang="en-US" sz="2400" dirty="0" smtClean="0"/>
              <a:t>Guide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b="1" dirty="0"/>
              <a:t>Budget Request Form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Proposal Grading Considerations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Guidelines for Written Project Reports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5029200"/>
          </a:xfrm>
        </p:spPr>
        <p:txBody>
          <a:bodyPr/>
          <a:lstStyle/>
          <a:p>
            <a:pPr>
              <a:buNone/>
            </a:pPr>
            <a:r>
              <a:rPr lang="en-US" sz="2400" b="1" u="sng" dirty="0" smtClean="0"/>
              <a:t>Grading Rubric</a:t>
            </a:r>
          </a:p>
          <a:p>
            <a:pPr marL="514350" indent="-514350">
              <a:buAutoNum type="arabicPlain" startAt="20"/>
            </a:pPr>
            <a:r>
              <a:rPr lang="en-US" sz="2400" dirty="0" smtClean="0"/>
              <a:t>Executive Summary</a:t>
            </a:r>
          </a:p>
          <a:p>
            <a:pPr marL="514350" indent="-514350">
              <a:buNone/>
            </a:pPr>
            <a:r>
              <a:rPr lang="en-US" sz="2400" dirty="0" smtClean="0"/>
              <a:t>10 Introduction/Background</a:t>
            </a:r>
          </a:p>
          <a:p>
            <a:pPr marL="514350" indent="-514350">
              <a:buAutoNum type="arabicPlain" startAt="20"/>
            </a:pPr>
            <a:r>
              <a:rPr lang="en-US" sz="2400" dirty="0" smtClean="0"/>
              <a:t>Problem Statement</a:t>
            </a:r>
          </a:p>
          <a:p>
            <a:pPr marL="514350" indent="-514350">
              <a:buAutoNum type="arabicPlain" startAt="10"/>
            </a:pPr>
            <a:r>
              <a:rPr lang="en-US" sz="2400" dirty="0" smtClean="0"/>
              <a:t>Deliverables</a:t>
            </a:r>
          </a:p>
          <a:p>
            <a:pPr marL="514350" indent="-514350">
              <a:buNone/>
            </a:pPr>
            <a:r>
              <a:rPr lang="en-US" sz="2400" dirty="0" smtClean="0"/>
              <a:t>10	Proposed Possible Solutions/Methods</a:t>
            </a:r>
          </a:p>
          <a:p>
            <a:pPr marL="514350" indent="-514350">
              <a:buAutoNum type="arabicPlain" startAt="10"/>
            </a:pPr>
            <a:r>
              <a:rPr lang="en-US" sz="2400" dirty="0" smtClean="0"/>
              <a:t>Design Plan</a:t>
            </a:r>
          </a:p>
          <a:p>
            <a:pPr marL="514350" indent="-514350">
              <a:buNone/>
            </a:pPr>
            <a:r>
              <a:rPr lang="en-US" sz="2400" dirty="0" smtClean="0"/>
              <a:t>10	Resource Requirements</a:t>
            </a:r>
          </a:p>
          <a:p>
            <a:pPr marL="514350" indent="-514350">
              <a:buAutoNum type="arabicPlain" startAt="5"/>
            </a:pPr>
            <a:r>
              <a:rPr lang="en-US" sz="2400" dirty="0" smtClean="0"/>
              <a:t>References</a:t>
            </a:r>
          </a:p>
          <a:p>
            <a:pPr marL="514350" indent="-514350">
              <a:buNone/>
            </a:pPr>
            <a:r>
              <a:rPr lang="en-US" sz="2400" dirty="0" smtClean="0"/>
              <a:t>5	Resume/Bios of Team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Proposal Description (February 6)</a:t>
            </a:r>
            <a:endParaRPr lang="en-US" dirty="0"/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057400"/>
            <a:ext cx="6270625" cy="451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/>
          <a:lstStyle/>
          <a:p>
            <a:r>
              <a:rPr lang="en-US" sz="4000" dirty="0"/>
              <a:t>XXX 487 Grade Guidelines</a:t>
            </a:r>
          </a:p>
        </p:txBody>
      </p:sp>
      <p:graphicFrame>
        <p:nvGraphicFramePr>
          <p:cNvPr id="38962" name="Group 50"/>
          <p:cNvGraphicFramePr>
            <a:graphicFrameLocks noGrp="1"/>
          </p:cNvGraphicFramePr>
          <p:nvPr>
            <p:ph idx="1"/>
          </p:nvPr>
        </p:nvGraphicFramePr>
        <p:xfrm>
          <a:off x="304800" y="822960"/>
          <a:ext cx="8229600" cy="6035040"/>
        </p:xfrm>
        <a:graphic>
          <a:graphicData uri="http://schemas.openxmlformats.org/drawingml/2006/table">
            <a:tbl>
              <a:tblPr/>
              <a:tblGrid>
                <a:gridCol w="6400800"/>
                <a:gridCol w="1828800"/>
              </a:tblGrid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Graded Item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Weight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Proposal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Preliminary Design Review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- Written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(includes project plan form)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- Oral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- Engineering Content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Professionalism (progress report, responsiveness, ownership, responsibility, ethics, etc.)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Test Plan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Final Exam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-5 or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Feasibility and Merit Analysis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Must have one formal </a:t>
            </a:r>
            <a:r>
              <a:rPr lang="en-US" dirty="0" smtClean="0"/>
              <a:t>MA </a:t>
            </a:r>
            <a:r>
              <a:rPr lang="en-US" dirty="0"/>
              <a:t>in PDR</a:t>
            </a:r>
          </a:p>
          <a:p>
            <a:endParaRPr lang="en-US" dirty="0"/>
          </a:p>
          <a:p>
            <a:r>
              <a:rPr lang="en-US" dirty="0"/>
              <a:t>All design decisions must be justified with analysis!  But, the formal MA process learned in </a:t>
            </a:r>
            <a:r>
              <a:rPr lang="en-US" dirty="0" err="1"/>
              <a:t>EGR</a:t>
            </a:r>
            <a:r>
              <a:rPr lang="en-US" dirty="0"/>
              <a:t> 107 is not the only method to communicate decision making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PDR/CDR Grade Considerations</a:t>
            </a:r>
            <a:br>
              <a:rPr lang="en-US" sz="4000"/>
            </a:br>
            <a:r>
              <a:rPr lang="en-US" sz="4000"/>
              <a:t>All Projects are NOT Created Equal</a:t>
            </a:r>
          </a:p>
        </p:txBody>
      </p:sp>
      <p:pic>
        <p:nvPicPr>
          <p:cNvPr id="41988" name="Picture 4" descr="MCj039860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05000"/>
            <a:ext cx="1568450" cy="1827213"/>
          </a:xfrm>
          <a:prstGeom prst="rect">
            <a:avLst/>
          </a:prstGeom>
          <a:noFill/>
        </p:spPr>
      </p:pic>
      <p:pic>
        <p:nvPicPr>
          <p:cNvPr id="41989" name="Picture 5" descr="MCBS01181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276600"/>
            <a:ext cx="2633663" cy="2397125"/>
          </a:xfrm>
          <a:prstGeom prst="rect">
            <a:avLst/>
          </a:prstGeom>
          <a:noFill/>
        </p:spPr>
      </p:pic>
      <p:pic>
        <p:nvPicPr>
          <p:cNvPr id="41991" name="Picture 7" descr="MCj0237375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676400"/>
            <a:ext cx="2354263" cy="1920875"/>
          </a:xfrm>
          <a:prstGeom prst="rect">
            <a:avLst/>
          </a:prstGeom>
          <a:noFill/>
        </p:spPr>
      </p:pic>
      <p:pic>
        <p:nvPicPr>
          <p:cNvPr id="41992" name="Picture 8" descr="j021508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3429000"/>
            <a:ext cx="1660525" cy="2600325"/>
          </a:xfrm>
          <a:prstGeom prst="rect">
            <a:avLst/>
          </a:prstGeom>
          <a:noFill/>
        </p:spPr>
      </p:pic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669925" y="3770313"/>
            <a:ext cx="57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Box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1752600" y="5562600"/>
            <a:ext cx="306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Fancy digitized thermometer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5089525" y="3541713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Hovercraft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7086600" y="3048000"/>
            <a:ext cx="156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Space shuttle</a:t>
            </a:r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685800" y="6629400"/>
            <a:ext cx="777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3589338" y="6251575"/>
            <a:ext cx="243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Increasing Complexity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Grade Considerations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Engineering: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Complexity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Difficulty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Quality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Service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Content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What did your Engineering Education allow you to accomplish?  What content delivered distinguishes your abilities from non engineers? Did you develop/design independent from faculty advice?</a:t>
            </a:r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If I could give just one piece of advice to facilitate your success…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Frequently meet with</a:t>
            </a:r>
          </a:p>
          <a:p>
            <a:pPr lvl="1"/>
            <a:r>
              <a:rPr lang="en-US"/>
              <a:t>Client</a:t>
            </a:r>
          </a:p>
          <a:p>
            <a:pPr lvl="1"/>
            <a:r>
              <a:rPr lang="en-US"/>
              <a:t>Technical Advisor(s)</a:t>
            </a:r>
          </a:p>
          <a:p>
            <a:endParaRPr lang="en-US"/>
          </a:p>
          <a:p>
            <a:r>
              <a:rPr lang="en-US"/>
              <a:t>Keep management informed</a:t>
            </a:r>
          </a:p>
          <a:p>
            <a:endParaRPr lang="en-US"/>
          </a:p>
          <a:p>
            <a:r>
              <a:rPr lang="en-US" b="1"/>
              <a:t>Communicate!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XXX 487/488 Webpage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I’ll post this presentation and additional XXX 487/488 materials on my website</a:t>
            </a:r>
          </a:p>
          <a:p>
            <a:endParaRPr lang="en-US" dirty="0"/>
          </a:p>
          <a:p>
            <a:pPr>
              <a:buFontTx/>
              <a:buNone/>
            </a:pPr>
            <a:r>
              <a:rPr lang="en-US" sz="2300" dirty="0"/>
              <a:t>http://faculty.mercer.edu/lackey_l/XXX487488Resources.htm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spending the remainder of the class period working with your team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Policy (487/488)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Attendance Policy - function of professionalism and therefore your grade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Dress Code – please leave personal details to the imagination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Cell Phones – </a:t>
            </a:r>
            <a:r>
              <a:rPr lang="en-US" sz="2800" dirty="0" smtClean="0"/>
              <a:t>It is understood that we </a:t>
            </a:r>
            <a:r>
              <a:rPr lang="en-US" sz="2800" dirty="0"/>
              <a:t>all occasionally forget to turn our cell off.  If yours rings in this class, quietly gather your things and as inconspicuously as possible, leave the room.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Class Policy (XXX 487/488) – Due Dates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We </a:t>
            </a:r>
            <a:r>
              <a:rPr lang="en-US" sz="2800" dirty="0"/>
              <a:t>do not take late work (nonnegotiable)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If you put me in a bind, penalties are severe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COB is 5:00 p.m.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At class time means at the beginning of class – not 5 minutes after class has started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PDR/CDR – due </a:t>
            </a:r>
            <a:r>
              <a:rPr lang="en-US" sz="2800" b="1" dirty="0"/>
              <a:t>3 working days</a:t>
            </a:r>
            <a:r>
              <a:rPr lang="en-US" sz="2800" dirty="0"/>
              <a:t> prior to oral presentation – copy to </a:t>
            </a:r>
            <a:r>
              <a:rPr lang="en-US" sz="2800" dirty="0" smtClean="0"/>
              <a:t>instructor, </a:t>
            </a:r>
            <a:r>
              <a:rPr lang="en-US" sz="2800" dirty="0"/>
              <a:t>client, tech advisor, Ms. </a:t>
            </a:r>
            <a:r>
              <a:rPr lang="en-US" sz="2800" dirty="0" smtClean="0"/>
              <a:t>Rogers (on a CD)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Policy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 ON TIME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Class will typically begin a couple of minutes late.  If you arrive after class has started, please do NOT enter the room.  Get details you missed from a teammate.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Why…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DOCUMENTS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487/488 GUIDE</a:t>
            </a:r>
          </a:p>
          <a:p>
            <a:r>
              <a:rPr lang="en-US" dirty="0" smtClean="0"/>
              <a:t>SYLLABUS  WITH SCHEDULE</a:t>
            </a:r>
          </a:p>
          <a:p>
            <a:r>
              <a:rPr lang="en-US" dirty="0" smtClean="0"/>
              <a:t>SCHEDULING  A  PDR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 and Syllabus</a:t>
            </a: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all material in this packet/syllabus</a:t>
            </a:r>
          </a:p>
          <a:p>
            <a:pPr lvl="1"/>
            <a:r>
              <a:rPr lang="en-US" dirty="0"/>
              <a:t>you’re responsible whether </a:t>
            </a:r>
            <a:r>
              <a:rPr lang="en-US" dirty="0" smtClean="0"/>
              <a:t>we’ve </a:t>
            </a:r>
            <a:r>
              <a:rPr lang="en-US" dirty="0"/>
              <a:t>specifically gone over subject or not</a:t>
            </a:r>
          </a:p>
          <a:p>
            <a:pPr lvl="1"/>
            <a:endParaRPr lang="en-US" dirty="0"/>
          </a:p>
          <a:p>
            <a:r>
              <a:rPr lang="en-US" dirty="0"/>
              <a:t>We will cover </a:t>
            </a:r>
            <a:r>
              <a:rPr lang="en-US" dirty="0">
                <a:solidFill>
                  <a:schemeClr val="accent2"/>
                </a:solidFill>
              </a:rPr>
              <a:t>Highlights</a:t>
            </a:r>
            <a:r>
              <a:rPr lang="en-US" dirty="0"/>
              <a:t> today</a:t>
            </a:r>
          </a:p>
          <a:p>
            <a:endParaRPr lang="en-US" dirty="0"/>
          </a:p>
          <a:p>
            <a:r>
              <a:rPr lang="en-US" dirty="0"/>
              <a:t>Notice PDR and CDR Guidelines – beginning on p. </a:t>
            </a:r>
            <a:r>
              <a:rPr lang="en-US" dirty="0" smtClean="0"/>
              <a:t>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Schedule Highlights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XXX487 only meets on Tuesdays as a class  (XXX488 – Thursday)</a:t>
            </a:r>
          </a:p>
          <a:p>
            <a:r>
              <a:rPr lang="en-US" dirty="0"/>
              <a:t>Periodic Team/Management </a:t>
            </a:r>
            <a:r>
              <a:rPr lang="en-US" dirty="0" smtClean="0"/>
              <a:t>Meetings </a:t>
            </a:r>
            <a:r>
              <a:rPr lang="en-US" dirty="0"/>
              <a:t>with </a:t>
            </a:r>
            <a:r>
              <a:rPr lang="en-US" dirty="0" smtClean="0"/>
              <a:t>Instructor </a:t>
            </a:r>
            <a:r>
              <a:rPr lang="en-US" dirty="0"/>
              <a:t>- Thursdays</a:t>
            </a:r>
          </a:p>
          <a:p>
            <a:r>
              <a:rPr lang="en-US" dirty="0"/>
              <a:t>Consider scheduling meetings on alternate weeks with</a:t>
            </a:r>
          </a:p>
          <a:p>
            <a:pPr lvl="1"/>
            <a:r>
              <a:rPr lang="en-US" dirty="0"/>
              <a:t>tech advisor(s)</a:t>
            </a:r>
          </a:p>
          <a:p>
            <a:pPr lvl="1"/>
            <a:r>
              <a:rPr lang="en-US" dirty="0"/>
              <a:t>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381000"/>
          <a:ext cx="8534400" cy="6230475"/>
        </p:xfrm>
        <a:graphic>
          <a:graphicData uri="http://schemas.openxmlformats.org/drawingml/2006/table">
            <a:tbl>
              <a:tblPr/>
              <a:tblGrid>
                <a:gridCol w="1422400"/>
                <a:gridCol w="531030"/>
                <a:gridCol w="3309450"/>
                <a:gridCol w="1635760"/>
                <a:gridCol w="1635760"/>
              </a:tblGrid>
              <a:tr h="463876">
                <a:tc>
                  <a:txBody>
                    <a:bodyPr/>
                    <a:lstStyle/>
                    <a:p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Tuesday</a:t>
                      </a:r>
                    </a:p>
                  </a:txBody>
                  <a:tcPr marL="60960" marR="609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Tuesday Deliverables</a:t>
                      </a:r>
                    </a:p>
                  </a:txBody>
                  <a:tcPr marL="60960" marR="609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Thursday Meetings</a:t>
                      </a:r>
                    </a:p>
                  </a:txBody>
                  <a:tcPr marL="60960" marR="609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Week 1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1/7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Course Introduction and Administration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01/09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Week 2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1/14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Brainstorming - Dr. Laura Moody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Week 3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1/21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Mock Proposal Presentation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Written Proposal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01/23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Project Proposal Description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Week 4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1/28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Proposal Presentations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Oral reports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Week 5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2/4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Engineering Analysis - Dr. Loren Sumner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02/06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Progress report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Week 6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2/11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Codes and Standards/Ethics Lecture/Exam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Week 7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2/18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No Lecture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02/20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Week 8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2/25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Status Presentations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Oral reports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Week 9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3/4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Designing Written Reports (TCO)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03/06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Progress Report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Week 10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3/11</a:t>
                      </a:r>
                    </a:p>
                  </a:txBody>
                  <a:tcPr marL="60960" marR="609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Spring Break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1157</Words>
  <Application>Microsoft Office PowerPoint</Application>
  <PresentationFormat>On-screen Show (4:3)</PresentationFormat>
  <Paragraphs>321</Paragraphs>
  <Slides>29</Slides>
  <Notes>23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Welcome to Engineering Senior Design Exhibit I  Fall 2014</vt:lpstr>
      <vt:lpstr>Agenda</vt:lpstr>
      <vt:lpstr>Class Policy (487/488)</vt:lpstr>
      <vt:lpstr>Class Policy (XXX 487/488) – Due Dates</vt:lpstr>
      <vt:lpstr>Class Policy</vt:lpstr>
      <vt:lpstr>DOCUMENTS</vt:lpstr>
      <vt:lpstr>Guide and Syllabus</vt:lpstr>
      <vt:lpstr>Class Schedule Highlights</vt:lpstr>
      <vt:lpstr>Slide 9</vt:lpstr>
      <vt:lpstr>Slide 10</vt:lpstr>
      <vt:lpstr>Importance of Meeting Documentation</vt:lpstr>
      <vt:lpstr>“Just in Time” Lecture Series</vt:lpstr>
      <vt:lpstr>Progress Reports – no surprises at the end of the semester</vt:lpstr>
      <vt:lpstr>Progress Reports – no surprises at the end of the semester</vt:lpstr>
      <vt:lpstr>Journal Article Summary</vt:lpstr>
      <vt:lpstr>Comparing scholarly journals, popular and trade magazines</vt:lpstr>
      <vt:lpstr>Journal of Environmental Engineering</vt:lpstr>
      <vt:lpstr>Examples of Non Peer Reviewed Publications</vt:lpstr>
      <vt:lpstr>The Process</vt:lpstr>
      <vt:lpstr>At this point - </vt:lpstr>
      <vt:lpstr>Proposals</vt:lpstr>
      <vt:lpstr>Project Proposal Description (February 6)</vt:lpstr>
      <vt:lpstr>XXX 487 Grade Guidelines</vt:lpstr>
      <vt:lpstr>Feasibility and Merit Analysis</vt:lpstr>
      <vt:lpstr>PDR/CDR Grade Considerations All Projects are NOT Created Equal</vt:lpstr>
      <vt:lpstr>Grade Considerations</vt:lpstr>
      <vt:lpstr>If I could give just one piece of advice to facilitate your success…</vt:lpstr>
      <vt:lpstr>XXX 487/488 Webpage</vt:lpstr>
      <vt:lpstr>Questions</vt:lpstr>
    </vt:vector>
  </TitlesOfParts>
  <Company>Mercer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Day Instructions XXX 487</dc:title>
  <dc:creator>Laura Lackey</dc:creator>
  <cp:lastModifiedBy>Laura Lackey</cp:lastModifiedBy>
  <cp:revision>88</cp:revision>
  <dcterms:created xsi:type="dcterms:W3CDTF">2007-08-14T18:49:05Z</dcterms:created>
  <dcterms:modified xsi:type="dcterms:W3CDTF">2013-12-17T15:03:52Z</dcterms:modified>
</cp:coreProperties>
</file>