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notesMasterIdLst>
    <p:notesMasterId r:id="rId13"/>
  </p:notesMasterIdLst>
  <p:sldIdLst>
    <p:sldId id="256" r:id="rId2"/>
    <p:sldId id="263" r:id="rId3"/>
    <p:sldId id="257" r:id="rId4"/>
    <p:sldId id="258" r:id="rId5"/>
    <p:sldId id="259" r:id="rId6"/>
    <p:sldId id="260" r:id="rId7"/>
    <p:sldId id="261" r:id="rId8"/>
    <p:sldId id="264" r:id="rId9"/>
    <p:sldId id="265" r:id="rId10"/>
    <p:sldId id="266" r:id="rId11"/>
    <p:sldId id="267" r:id="rId1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42" autoAdjust="0"/>
  </p:normalViewPr>
  <p:slideViewPr>
    <p:cSldViewPr>
      <p:cViewPr>
        <p:scale>
          <a:sx n="82" d="100"/>
          <a:sy n="82" d="100"/>
        </p:scale>
        <p:origin x="-69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9DD843-F451-4FA8-B474-DB27D8648536}" type="doc">
      <dgm:prSet loTypeId="urn:microsoft.com/office/officeart/2005/8/layout/process1" loCatId="process" qsTypeId="urn:microsoft.com/office/officeart/2005/8/quickstyle/simple1" qsCatId="simple" csTypeId="urn:microsoft.com/office/officeart/2005/8/colors/accent1_2" csCatId="accent1" phldr="1"/>
      <dgm:spPr/>
    </dgm:pt>
    <dgm:pt modelId="{CCB35EA2-7487-492E-AE45-C69DB7598291}">
      <dgm:prSet phldrT="[Text]"/>
      <dgm:spPr/>
      <dgm:t>
        <a:bodyPr/>
        <a:lstStyle/>
        <a:p>
          <a:r>
            <a:rPr lang="en-US" b="0" i="0" dirty="0" smtClean="0"/>
            <a:t>Analog devices were located at the patient's bedside. Signals were traced with a pen onto a printed grid on paper that scrolled at a standard rate</a:t>
          </a:r>
          <a:endParaRPr lang="en-US" dirty="0"/>
        </a:p>
      </dgm:t>
    </dgm:pt>
    <dgm:pt modelId="{9B2CBF12-09C6-43AF-B77E-9270E448A93E}" type="parTrans" cxnId="{72347E4E-41AD-43D0-81EC-07C0FDDCDB60}">
      <dgm:prSet/>
      <dgm:spPr/>
      <dgm:t>
        <a:bodyPr/>
        <a:lstStyle/>
        <a:p>
          <a:endParaRPr lang="en-US"/>
        </a:p>
      </dgm:t>
    </dgm:pt>
    <dgm:pt modelId="{796D51A8-63BA-406F-B0AE-F57FCD41982D}" type="sibTrans" cxnId="{72347E4E-41AD-43D0-81EC-07C0FDDCDB60}">
      <dgm:prSet/>
      <dgm:spPr/>
      <dgm:t>
        <a:bodyPr/>
        <a:lstStyle/>
        <a:p>
          <a:endParaRPr lang="en-US"/>
        </a:p>
      </dgm:t>
    </dgm:pt>
    <dgm:pt modelId="{7DCE0081-16A2-45D6-8781-12B70363539A}">
      <dgm:prSet phldrT="[Text]"/>
      <dgm:spPr/>
      <dgm:t>
        <a:bodyPr/>
        <a:lstStyle/>
        <a:p>
          <a:r>
            <a:rPr lang="pt-BR" dirty="0" smtClean="0"/>
            <a:t>Digitalized signals are presented on a computer screen and can be monitored from a remote location - </a:t>
          </a:r>
          <a:r>
            <a:rPr lang="en-US" b="0" i="0" dirty="0" smtClean="0"/>
            <a:t>usually placed in the nursing suite of the labor and delivery unit—because it allows many patients to be monitored simultaneously in a single location (centralized)</a:t>
          </a:r>
          <a:endParaRPr lang="en-US" dirty="0"/>
        </a:p>
      </dgm:t>
    </dgm:pt>
    <dgm:pt modelId="{F50430F1-22BD-4DAA-9A0B-04EAF6E68E16}" type="parTrans" cxnId="{52192930-D1CD-4537-B49D-72BFA3828338}">
      <dgm:prSet/>
      <dgm:spPr/>
      <dgm:t>
        <a:bodyPr/>
        <a:lstStyle/>
        <a:p>
          <a:endParaRPr lang="en-US"/>
        </a:p>
      </dgm:t>
    </dgm:pt>
    <dgm:pt modelId="{DAEF9937-0392-4562-9357-7C6499C0FE04}" type="sibTrans" cxnId="{52192930-D1CD-4537-B49D-72BFA3828338}">
      <dgm:prSet/>
      <dgm:spPr/>
      <dgm:t>
        <a:bodyPr/>
        <a:lstStyle/>
        <a:p>
          <a:endParaRPr lang="en-US"/>
        </a:p>
      </dgm:t>
    </dgm:pt>
    <dgm:pt modelId="{6AED85DF-0AB0-4ABD-B847-629B7DB4F92C}" type="pres">
      <dgm:prSet presAssocID="{689DD843-F451-4FA8-B474-DB27D8648536}" presName="Name0" presStyleCnt="0">
        <dgm:presLayoutVars>
          <dgm:dir/>
          <dgm:resizeHandles val="exact"/>
        </dgm:presLayoutVars>
      </dgm:prSet>
      <dgm:spPr/>
    </dgm:pt>
    <dgm:pt modelId="{77F4F4CF-ED0E-4864-A5D4-E9D6A4CF50F4}" type="pres">
      <dgm:prSet presAssocID="{CCB35EA2-7487-492E-AE45-C69DB7598291}" presName="node" presStyleLbl="node1" presStyleIdx="0" presStyleCnt="2">
        <dgm:presLayoutVars>
          <dgm:bulletEnabled val="1"/>
        </dgm:presLayoutVars>
      </dgm:prSet>
      <dgm:spPr/>
      <dgm:t>
        <a:bodyPr/>
        <a:lstStyle/>
        <a:p>
          <a:endParaRPr lang="en-US"/>
        </a:p>
      </dgm:t>
    </dgm:pt>
    <dgm:pt modelId="{5897BE85-D926-4D50-BF1B-F44E3687CB2E}" type="pres">
      <dgm:prSet presAssocID="{796D51A8-63BA-406F-B0AE-F57FCD41982D}" presName="sibTrans" presStyleLbl="sibTrans2D1" presStyleIdx="0" presStyleCnt="1"/>
      <dgm:spPr/>
      <dgm:t>
        <a:bodyPr/>
        <a:lstStyle/>
        <a:p>
          <a:endParaRPr lang="en-US"/>
        </a:p>
      </dgm:t>
    </dgm:pt>
    <dgm:pt modelId="{C101775D-AC95-49F0-9164-5AC67BFD329C}" type="pres">
      <dgm:prSet presAssocID="{796D51A8-63BA-406F-B0AE-F57FCD41982D}" presName="connectorText" presStyleLbl="sibTrans2D1" presStyleIdx="0" presStyleCnt="1"/>
      <dgm:spPr/>
      <dgm:t>
        <a:bodyPr/>
        <a:lstStyle/>
        <a:p>
          <a:endParaRPr lang="en-US"/>
        </a:p>
      </dgm:t>
    </dgm:pt>
    <dgm:pt modelId="{E4BF39FB-A245-4836-B704-EAA1D291EACE}" type="pres">
      <dgm:prSet presAssocID="{7DCE0081-16A2-45D6-8781-12B70363539A}" presName="node" presStyleLbl="node1" presStyleIdx="1" presStyleCnt="2">
        <dgm:presLayoutVars>
          <dgm:bulletEnabled val="1"/>
        </dgm:presLayoutVars>
      </dgm:prSet>
      <dgm:spPr/>
      <dgm:t>
        <a:bodyPr/>
        <a:lstStyle/>
        <a:p>
          <a:endParaRPr lang="en-US"/>
        </a:p>
      </dgm:t>
    </dgm:pt>
  </dgm:ptLst>
  <dgm:cxnLst>
    <dgm:cxn modelId="{52192930-D1CD-4537-B49D-72BFA3828338}" srcId="{689DD843-F451-4FA8-B474-DB27D8648536}" destId="{7DCE0081-16A2-45D6-8781-12B70363539A}" srcOrd="1" destOrd="0" parTransId="{F50430F1-22BD-4DAA-9A0B-04EAF6E68E16}" sibTransId="{DAEF9937-0392-4562-9357-7C6499C0FE04}"/>
    <dgm:cxn modelId="{F992ECA2-0971-426B-A5B5-081235CB90D1}" type="presOf" srcId="{CCB35EA2-7487-492E-AE45-C69DB7598291}" destId="{77F4F4CF-ED0E-4864-A5D4-E9D6A4CF50F4}" srcOrd="0" destOrd="0" presId="urn:microsoft.com/office/officeart/2005/8/layout/process1"/>
    <dgm:cxn modelId="{72347E4E-41AD-43D0-81EC-07C0FDDCDB60}" srcId="{689DD843-F451-4FA8-B474-DB27D8648536}" destId="{CCB35EA2-7487-492E-AE45-C69DB7598291}" srcOrd="0" destOrd="0" parTransId="{9B2CBF12-09C6-43AF-B77E-9270E448A93E}" sibTransId="{796D51A8-63BA-406F-B0AE-F57FCD41982D}"/>
    <dgm:cxn modelId="{F075AE63-80FE-47C6-BB37-280E32A40BDC}" type="presOf" srcId="{7DCE0081-16A2-45D6-8781-12B70363539A}" destId="{E4BF39FB-A245-4836-B704-EAA1D291EACE}" srcOrd="0" destOrd="0" presId="urn:microsoft.com/office/officeart/2005/8/layout/process1"/>
    <dgm:cxn modelId="{AAACFF81-36D4-4394-BA15-10E74B0BBD9C}" type="presOf" srcId="{689DD843-F451-4FA8-B474-DB27D8648536}" destId="{6AED85DF-0AB0-4ABD-B847-629B7DB4F92C}" srcOrd="0" destOrd="0" presId="urn:microsoft.com/office/officeart/2005/8/layout/process1"/>
    <dgm:cxn modelId="{B400821A-D66C-4AE7-B22A-BE6C9D004B04}" type="presOf" srcId="{796D51A8-63BA-406F-B0AE-F57FCD41982D}" destId="{5897BE85-D926-4D50-BF1B-F44E3687CB2E}" srcOrd="0" destOrd="0" presId="urn:microsoft.com/office/officeart/2005/8/layout/process1"/>
    <dgm:cxn modelId="{B67D50C7-0577-4B54-AF09-C2EC526C9F87}" type="presOf" srcId="{796D51A8-63BA-406F-B0AE-F57FCD41982D}" destId="{C101775D-AC95-49F0-9164-5AC67BFD329C}" srcOrd="1" destOrd="0" presId="urn:microsoft.com/office/officeart/2005/8/layout/process1"/>
    <dgm:cxn modelId="{C495AD70-7893-4F3B-A975-EEFAFE1252B3}" type="presParOf" srcId="{6AED85DF-0AB0-4ABD-B847-629B7DB4F92C}" destId="{77F4F4CF-ED0E-4864-A5D4-E9D6A4CF50F4}" srcOrd="0" destOrd="0" presId="urn:microsoft.com/office/officeart/2005/8/layout/process1"/>
    <dgm:cxn modelId="{CB8EA2EC-7EEA-4F70-944E-9D457985142E}" type="presParOf" srcId="{6AED85DF-0AB0-4ABD-B847-629B7DB4F92C}" destId="{5897BE85-D926-4D50-BF1B-F44E3687CB2E}" srcOrd="1" destOrd="0" presId="urn:microsoft.com/office/officeart/2005/8/layout/process1"/>
    <dgm:cxn modelId="{E86B792A-C2E6-4104-9D92-F086422E0DD4}" type="presParOf" srcId="{5897BE85-D926-4D50-BF1B-F44E3687CB2E}" destId="{C101775D-AC95-49F0-9164-5AC67BFD329C}" srcOrd="0" destOrd="0" presId="urn:microsoft.com/office/officeart/2005/8/layout/process1"/>
    <dgm:cxn modelId="{8BE12695-AD57-43CB-A18F-FAA56BA16D1F}" type="presParOf" srcId="{6AED85DF-0AB0-4ABD-B847-629B7DB4F92C}" destId="{E4BF39FB-A245-4836-B704-EAA1D291EACE}"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FCFE61-7ECE-4845-B416-074BF9BF2422}" type="doc">
      <dgm:prSet loTypeId="urn:microsoft.com/office/officeart/2005/8/layout/process1" loCatId="process" qsTypeId="urn:microsoft.com/office/officeart/2005/8/quickstyle/simple1" qsCatId="simple" csTypeId="urn:microsoft.com/office/officeart/2005/8/colors/accent1_2" csCatId="accent1" phldr="1"/>
      <dgm:spPr/>
    </dgm:pt>
    <dgm:pt modelId="{37A88CD2-8BAB-4D01-B7D1-F170E34760C0}">
      <dgm:prSet phldrT="[Text]"/>
      <dgm:spPr/>
      <dgm:t>
        <a:bodyPr/>
        <a:lstStyle/>
        <a:p>
          <a:r>
            <a:rPr lang="pt-BR" dirty="0" smtClean="0"/>
            <a:t>Triage</a:t>
          </a:r>
          <a:endParaRPr lang="en-US" dirty="0"/>
        </a:p>
      </dgm:t>
    </dgm:pt>
    <dgm:pt modelId="{3E7F59E5-7C92-4E42-8DB8-746B0B59A6C3}" type="parTrans" cxnId="{35594863-9955-4F0A-A869-0B8D2DD61B39}">
      <dgm:prSet/>
      <dgm:spPr/>
      <dgm:t>
        <a:bodyPr/>
        <a:lstStyle/>
        <a:p>
          <a:endParaRPr lang="en-US"/>
        </a:p>
      </dgm:t>
    </dgm:pt>
    <dgm:pt modelId="{E569FD2E-CF48-4A04-BC9F-94A4C83C7983}" type="sibTrans" cxnId="{35594863-9955-4F0A-A869-0B8D2DD61B39}">
      <dgm:prSet/>
      <dgm:spPr/>
      <dgm:t>
        <a:bodyPr/>
        <a:lstStyle/>
        <a:p>
          <a:endParaRPr lang="en-US"/>
        </a:p>
      </dgm:t>
    </dgm:pt>
    <dgm:pt modelId="{75061E18-91C6-4908-A2CE-20D1D91E5B87}">
      <dgm:prSet phldrT="[Text]"/>
      <dgm:spPr/>
      <dgm:t>
        <a:bodyPr/>
        <a:lstStyle/>
        <a:p>
          <a:r>
            <a:rPr lang="pt-BR" dirty="0" smtClean="0"/>
            <a:t>Labor room</a:t>
          </a:r>
          <a:endParaRPr lang="en-US" dirty="0"/>
        </a:p>
      </dgm:t>
    </dgm:pt>
    <dgm:pt modelId="{E562F7D4-BE11-4C35-A2AC-7E236D66A6ED}" type="parTrans" cxnId="{DBDEBE15-6FA6-48A9-85EA-C5EF372927C8}">
      <dgm:prSet/>
      <dgm:spPr/>
      <dgm:t>
        <a:bodyPr/>
        <a:lstStyle/>
        <a:p>
          <a:endParaRPr lang="en-US"/>
        </a:p>
      </dgm:t>
    </dgm:pt>
    <dgm:pt modelId="{DB260E52-B51B-4931-96BC-B2158931573E}" type="sibTrans" cxnId="{DBDEBE15-6FA6-48A9-85EA-C5EF372927C8}">
      <dgm:prSet/>
      <dgm:spPr/>
      <dgm:t>
        <a:bodyPr/>
        <a:lstStyle/>
        <a:p>
          <a:endParaRPr lang="en-US"/>
        </a:p>
      </dgm:t>
    </dgm:pt>
    <dgm:pt modelId="{25C897E2-975E-436A-856C-2D7B25C16DE5}">
      <dgm:prSet phldrT="[Text]"/>
      <dgm:spPr/>
      <dgm:t>
        <a:bodyPr/>
        <a:lstStyle/>
        <a:p>
          <a:r>
            <a:rPr lang="pt-BR" dirty="0" smtClean="0"/>
            <a:t>Delivery/Operating room</a:t>
          </a:r>
          <a:endParaRPr lang="en-US" dirty="0"/>
        </a:p>
      </dgm:t>
    </dgm:pt>
    <dgm:pt modelId="{8D79CF7C-DE2A-455C-9605-469945852921}" type="parTrans" cxnId="{39955B16-4AE2-4331-B82C-6BD50827F74B}">
      <dgm:prSet/>
      <dgm:spPr/>
      <dgm:t>
        <a:bodyPr/>
        <a:lstStyle/>
        <a:p>
          <a:endParaRPr lang="en-US"/>
        </a:p>
      </dgm:t>
    </dgm:pt>
    <dgm:pt modelId="{2480F3E6-43AA-4C02-BB7E-B01ADBFAE315}" type="sibTrans" cxnId="{39955B16-4AE2-4331-B82C-6BD50827F74B}">
      <dgm:prSet/>
      <dgm:spPr/>
      <dgm:t>
        <a:bodyPr/>
        <a:lstStyle/>
        <a:p>
          <a:endParaRPr lang="en-US"/>
        </a:p>
      </dgm:t>
    </dgm:pt>
    <dgm:pt modelId="{65CE8A10-0F8F-487A-99AE-7C55B3DEB0D1}">
      <dgm:prSet phldrT="[Text]"/>
      <dgm:spPr/>
      <dgm:t>
        <a:bodyPr/>
        <a:lstStyle/>
        <a:p>
          <a:r>
            <a:rPr lang="pt-BR" dirty="0" smtClean="0"/>
            <a:t>Recovery room</a:t>
          </a:r>
          <a:endParaRPr lang="en-US" dirty="0"/>
        </a:p>
      </dgm:t>
    </dgm:pt>
    <dgm:pt modelId="{107A5B28-7476-472C-986E-AFFE5C6BFB9B}" type="parTrans" cxnId="{5751B41B-41BF-4CCB-9DBA-2A114372C570}">
      <dgm:prSet/>
      <dgm:spPr/>
      <dgm:t>
        <a:bodyPr/>
        <a:lstStyle/>
        <a:p>
          <a:endParaRPr lang="en-US"/>
        </a:p>
      </dgm:t>
    </dgm:pt>
    <dgm:pt modelId="{1889F79C-81F4-4CC7-A37B-D55D0EEDA0C1}" type="sibTrans" cxnId="{5751B41B-41BF-4CCB-9DBA-2A114372C570}">
      <dgm:prSet/>
      <dgm:spPr/>
      <dgm:t>
        <a:bodyPr/>
        <a:lstStyle/>
        <a:p>
          <a:endParaRPr lang="en-US"/>
        </a:p>
      </dgm:t>
    </dgm:pt>
    <dgm:pt modelId="{2488E4AF-66B0-4EE2-BF95-9FF8DCE552C7}" type="pres">
      <dgm:prSet presAssocID="{4BFCFE61-7ECE-4845-B416-074BF9BF2422}" presName="Name0" presStyleCnt="0">
        <dgm:presLayoutVars>
          <dgm:dir/>
          <dgm:resizeHandles val="exact"/>
        </dgm:presLayoutVars>
      </dgm:prSet>
      <dgm:spPr/>
    </dgm:pt>
    <dgm:pt modelId="{C1584E4E-D24F-4CEE-87EF-4974D3E158AE}" type="pres">
      <dgm:prSet presAssocID="{37A88CD2-8BAB-4D01-B7D1-F170E34760C0}" presName="node" presStyleLbl="node1" presStyleIdx="0" presStyleCnt="4">
        <dgm:presLayoutVars>
          <dgm:bulletEnabled val="1"/>
        </dgm:presLayoutVars>
      </dgm:prSet>
      <dgm:spPr/>
      <dgm:t>
        <a:bodyPr/>
        <a:lstStyle/>
        <a:p>
          <a:endParaRPr lang="en-US"/>
        </a:p>
      </dgm:t>
    </dgm:pt>
    <dgm:pt modelId="{3A38CD73-9B00-4E90-A247-3BF3FE2F352B}" type="pres">
      <dgm:prSet presAssocID="{E569FD2E-CF48-4A04-BC9F-94A4C83C7983}" presName="sibTrans" presStyleLbl="sibTrans2D1" presStyleIdx="0" presStyleCnt="3"/>
      <dgm:spPr/>
      <dgm:t>
        <a:bodyPr/>
        <a:lstStyle/>
        <a:p>
          <a:endParaRPr lang="en-US"/>
        </a:p>
      </dgm:t>
    </dgm:pt>
    <dgm:pt modelId="{69158DAF-3569-4EA2-A433-C96370F3E412}" type="pres">
      <dgm:prSet presAssocID="{E569FD2E-CF48-4A04-BC9F-94A4C83C7983}" presName="connectorText" presStyleLbl="sibTrans2D1" presStyleIdx="0" presStyleCnt="3"/>
      <dgm:spPr/>
      <dgm:t>
        <a:bodyPr/>
        <a:lstStyle/>
        <a:p>
          <a:endParaRPr lang="en-US"/>
        </a:p>
      </dgm:t>
    </dgm:pt>
    <dgm:pt modelId="{D0D792AB-9371-4E4D-A6E4-BA91F0DA78A4}" type="pres">
      <dgm:prSet presAssocID="{75061E18-91C6-4908-A2CE-20D1D91E5B87}" presName="node" presStyleLbl="node1" presStyleIdx="1" presStyleCnt="4">
        <dgm:presLayoutVars>
          <dgm:bulletEnabled val="1"/>
        </dgm:presLayoutVars>
      </dgm:prSet>
      <dgm:spPr/>
      <dgm:t>
        <a:bodyPr/>
        <a:lstStyle/>
        <a:p>
          <a:endParaRPr lang="en-US"/>
        </a:p>
      </dgm:t>
    </dgm:pt>
    <dgm:pt modelId="{D96B9789-6BBF-456D-BBD1-340310D41C61}" type="pres">
      <dgm:prSet presAssocID="{DB260E52-B51B-4931-96BC-B2158931573E}" presName="sibTrans" presStyleLbl="sibTrans2D1" presStyleIdx="1" presStyleCnt="3"/>
      <dgm:spPr/>
      <dgm:t>
        <a:bodyPr/>
        <a:lstStyle/>
        <a:p>
          <a:endParaRPr lang="en-US"/>
        </a:p>
      </dgm:t>
    </dgm:pt>
    <dgm:pt modelId="{392F938E-C1FB-419F-9D6C-17FB2B5FA195}" type="pres">
      <dgm:prSet presAssocID="{DB260E52-B51B-4931-96BC-B2158931573E}" presName="connectorText" presStyleLbl="sibTrans2D1" presStyleIdx="1" presStyleCnt="3"/>
      <dgm:spPr/>
      <dgm:t>
        <a:bodyPr/>
        <a:lstStyle/>
        <a:p>
          <a:endParaRPr lang="en-US"/>
        </a:p>
      </dgm:t>
    </dgm:pt>
    <dgm:pt modelId="{26CD9E0E-D80D-46D4-812F-C73FE5B67CD6}" type="pres">
      <dgm:prSet presAssocID="{25C897E2-975E-436A-856C-2D7B25C16DE5}" presName="node" presStyleLbl="node1" presStyleIdx="2" presStyleCnt="4">
        <dgm:presLayoutVars>
          <dgm:bulletEnabled val="1"/>
        </dgm:presLayoutVars>
      </dgm:prSet>
      <dgm:spPr/>
      <dgm:t>
        <a:bodyPr/>
        <a:lstStyle/>
        <a:p>
          <a:endParaRPr lang="en-US"/>
        </a:p>
      </dgm:t>
    </dgm:pt>
    <dgm:pt modelId="{8658FCB9-D31A-4BD6-90EF-EC16715E2E24}" type="pres">
      <dgm:prSet presAssocID="{2480F3E6-43AA-4C02-BB7E-B01ADBFAE315}" presName="sibTrans" presStyleLbl="sibTrans2D1" presStyleIdx="2" presStyleCnt="3"/>
      <dgm:spPr/>
      <dgm:t>
        <a:bodyPr/>
        <a:lstStyle/>
        <a:p>
          <a:endParaRPr lang="en-US"/>
        </a:p>
      </dgm:t>
    </dgm:pt>
    <dgm:pt modelId="{61080474-556B-47B4-8F14-30DD145F1FAE}" type="pres">
      <dgm:prSet presAssocID="{2480F3E6-43AA-4C02-BB7E-B01ADBFAE315}" presName="connectorText" presStyleLbl="sibTrans2D1" presStyleIdx="2" presStyleCnt="3"/>
      <dgm:spPr/>
      <dgm:t>
        <a:bodyPr/>
        <a:lstStyle/>
        <a:p>
          <a:endParaRPr lang="en-US"/>
        </a:p>
      </dgm:t>
    </dgm:pt>
    <dgm:pt modelId="{5A5C18F3-0ED0-47B3-B5F4-A353A43CC3AE}" type="pres">
      <dgm:prSet presAssocID="{65CE8A10-0F8F-487A-99AE-7C55B3DEB0D1}" presName="node" presStyleLbl="node1" presStyleIdx="3" presStyleCnt="4">
        <dgm:presLayoutVars>
          <dgm:bulletEnabled val="1"/>
        </dgm:presLayoutVars>
      </dgm:prSet>
      <dgm:spPr/>
      <dgm:t>
        <a:bodyPr/>
        <a:lstStyle/>
        <a:p>
          <a:endParaRPr lang="en-US"/>
        </a:p>
      </dgm:t>
    </dgm:pt>
  </dgm:ptLst>
  <dgm:cxnLst>
    <dgm:cxn modelId="{B19F88C0-C6F5-463C-ADED-26601F178223}" type="presOf" srcId="{2480F3E6-43AA-4C02-BB7E-B01ADBFAE315}" destId="{61080474-556B-47B4-8F14-30DD145F1FAE}" srcOrd="1" destOrd="0" presId="urn:microsoft.com/office/officeart/2005/8/layout/process1"/>
    <dgm:cxn modelId="{A5CE12C0-E8E0-479F-98D5-C90078325938}" type="presOf" srcId="{2480F3E6-43AA-4C02-BB7E-B01ADBFAE315}" destId="{8658FCB9-D31A-4BD6-90EF-EC16715E2E24}" srcOrd="0" destOrd="0" presId="urn:microsoft.com/office/officeart/2005/8/layout/process1"/>
    <dgm:cxn modelId="{37408EAC-08E5-4635-8A4E-A14DC3B52171}" type="presOf" srcId="{DB260E52-B51B-4931-96BC-B2158931573E}" destId="{D96B9789-6BBF-456D-BBD1-340310D41C61}" srcOrd="0" destOrd="0" presId="urn:microsoft.com/office/officeart/2005/8/layout/process1"/>
    <dgm:cxn modelId="{D0A279EE-5A4A-4E40-9D4A-A51B32DE0F8C}" type="presOf" srcId="{E569FD2E-CF48-4A04-BC9F-94A4C83C7983}" destId="{69158DAF-3569-4EA2-A433-C96370F3E412}" srcOrd="1" destOrd="0" presId="urn:microsoft.com/office/officeart/2005/8/layout/process1"/>
    <dgm:cxn modelId="{97BC1B5E-04EC-489F-BF2A-B20F70D99922}" type="presOf" srcId="{37A88CD2-8BAB-4D01-B7D1-F170E34760C0}" destId="{C1584E4E-D24F-4CEE-87EF-4974D3E158AE}" srcOrd="0" destOrd="0" presId="urn:microsoft.com/office/officeart/2005/8/layout/process1"/>
    <dgm:cxn modelId="{35594863-9955-4F0A-A869-0B8D2DD61B39}" srcId="{4BFCFE61-7ECE-4845-B416-074BF9BF2422}" destId="{37A88CD2-8BAB-4D01-B7D1-F170E34760C0}" srcOrd="0" destOrd="0" parTransId="{3E7F59E5-7C92-4E42-8DB8-746B0B59A6C3}" sibTransId="{E569FD2E-CF48-4A04-BC9F-94A4C83C7983}"/>
    <dgm:cxn modelId="{66348FB4-728B-4390-B076-58BA602526FD}" type="presOf" srcId="{25C897E2-975E-436A-856C-2D7B25C16DE5}" destId="{26CD9E0E-D80D-46D4-812F-C73FE5B67CD6}" srcOrd="0" destOrd="0" presId="urn:microsoft.com/office/officeart/2005/8/layout/process1"/>
    <dgm:cxn modelId="{379BD35D-95A4-40D2-A2A3-8BBEADC6A642}" type="presOf" srcId="{75061E18-91C6-4908-A2CE-20D1D91E5B87}" destId="{D0D792AB-9371-4E4D-A6E4-BA91F0DA78A4}" srcOrd="0" destOrd="0" presId="urn:microsoft.com/office/officeart/2005/8/layout/process1"/>
    <dgm:cxn modelId="{39955B16-4AE2-4331-B82C-6BD50827F74B}" srcId="{4BFCFE61-7ECE-4845-B416-074BF9BF2422}" destId="{25C897E2-975E-436A-856C-2D7B25C16DE5}" srcOrd="2" destOrd="0" parTransId="{8D79CF7C-DE2A-455C-9605-469945852921}" sibTransId="{2480F3E6-43AA-4C02-BB7E-B01ADBFAE315}"/>
    <dgm:cxn modelId="{DBDEBE15-6FA6-48A9-85EA-C5EF372927C8}" srcId="{4BFCFE61-7ECE-4845-B416-074BF9BF2422}" destId="{75061E18-91C6-4908-A2CE-20D1D91E5B87}" srcOrd="1" destOrd="0" parTransId="{E562F7D4-BE11-4C35-A2AC-7E236D66A6ED}" sibTransId="{DB260E52-B51B-4931-96BC-B2158931573E}"/>
    <dgm:cxn modelId="{5751B41B-41BF-4CCB-9DBA-2A114372C570}" srcId="{4BFCFE61-7ECE-4845-B416-074BF9BF2422}" destId="{65CE8A10-0F8F-487A-99AE-7C55B3DEB0D1}" srcOrd="3" destOrd="0" parTransId="{107A5B28-7476-472C-986E-AFFE5C6BFB9B}" sibTransId="{1889F79C-81F4-4CC7-A37B-D55D0EEDA0C1}"/>
    <dgm:cxn modelId="{27D858D5-6920-4833-AD11-B03ABED50A09}" type="presOf" srcId="{E569FD2E-CF48-4A04-BC9F-94A4C83C7983}" destId="{3A38CD73-9B00-4E90-A247-3BF3FE2F352B}" srcOrd="0" destOrd="0" presId="urn:microsoft.com/office/officeart/2005/8/layout/process1"/>
    <dgm:cxn modelId="{B0D28D70-DA6C-4E9C-962A-13D4685C4B97}" type="presOf" srcId="{4BFCFE61-7ECE-4845-B416-074BF9BF2422}" destId="{2488E4AF-66B0-4EE2-BF95-9FF8DCE552C7}" srcOrd="0" destOrd="0" presId="urn:microsoft.com/office/officeart/2005/8/layout/process1"/>
    <dgm:cxn modelId="{A6B141BB-9C0D-4E8B-9F3F-F5D7BF9D43D0}" type="presOf" srcId="{65CE8A10-0F8F-487A-99AE-7C55B3DEB0D1}" destId="{5A5C18F3-0ED0-47B3-B5F4-A353A43CC3AE}" srcOrd="0" destOrd="0" presId="urn:microsoft.com/office/officeart/2005/8/layout/process1"/>
    <dgm:cxn modelId="{BB93A245-4133-4CEE-AE5C-328926B310A6}" type="presOf" srcId="{DB260E52-B51B-4931-96BC-B2158931573E}" destId="{392F938E-C1FB-419F-9D6C-17FB2B5FA195}" srcOrd="1" destOrd="0" presId="urn:microsoft.com/office/officeart/2005/8/layout/process1"/>
    <dgm:cxn modelId="{EF6AA765-C00E-47DB-B096-398C1AC06B36}" type="presParOf" srcId="{2488E4AF-66B0-4EE2-BF95-9FF8DCE552C7}" destId="{C1584E4E-D24F-4CEE-87EF-4974D3E158AE}" srcOrd="0" destOrd="0" presId="urn:microsoft.com/office/officeart/2005/8/layout/process1"/>
    <dgm:cxn modelId="{65978BE0-16F4-4926-9EF3-2546720C7859}" type="presParOf" srcId="{2488E4AF-66B0-4EE2-BF95-9FF8DCE552C7}" destId="{3A38CD73-9B00-4E90-A247-3BF3FE2F352B}" srcOrd="1" destOrd="0" presId="urn:microsoft.com/office/officeart/2005/8/layout/process1"/>
    <dgm:cxn modelId="{2A279777-9970-4752-94CA-BF0893765F30}" type="presParOf" srcId="{3A38CD73-9B00-4E90-A247-3BF3FE2F352B}" destId="{69158DAF-3569-4EA2-A433-C96370F3E412}" srcOrd="0" destOrd="0" presId="urn:microsoft.com/office/officeart/2005/8/layout/process1"/>
    <dgm:cxn modelId="{DD92EF18-FF30-40A9-9343-57F656B4A523}" type="presParOf" srcId="{2488E4AF-66B0-4EE2-BF95-9FF8DCE552C7}" destId="{D0D792AB-9371-4E4D-A6E4-BA91F0DA78A4}" srcOrd="2" destOrd="0" presId="urn:microsoft.com/office/officeart/2005/8/layout/process1"/>
    <dgm:cxn modelId="{FF78FDCB-8F65-43A3-A9EE-9E97D89A270B}" type="presParOf" srcId="{2488E4AF-66B0-4EE2-BF95-9FF8DCE552C7}" destId="{D96B9789-6BBF-456D-BBD1-340310D41C61}" srcOrd="3" destOrd="0" presId="urn:microsoft.com/office/officeart/2005/8/layout/process1"/>
    <dgm:cxn modelId="{6AE50AD6-90A0-4925-8696-AAD119E2E2D3}" type="presParOf" srcId="{D96B9789-6BBF-456D-BBD1-340310D41C61}" destId="{392F938E-C1FB-419F-9D6C-17FB2B5FA195}" srcOrd="0" destOrd="0" presId="urn:microsoft.com/office/officeart/2005/8/layout/process1"/>
    <dgm:cxn modelId="{EA78A83C-EA27-4375-AB4B-5FEB2C55259B}" type="presParOf" srcId="{2488E4AF-66B0-4EE2-BF95-9FF8DCE552C7}" destId="{26CD9E0E-D80D-46D4-812F-C73FE5B67CD6}" srcOrd="4" destOrd="0" presId="urn:microsoft.com/office/officeart/2005/8/layout/process1"/>
    <dgm:cxn modelId="{50CB27B5-53E9-4761-83FC-4AD2076584E6}" type="presParOf" srcId="{2488E4AF-66B0-4EE2-BF95-9FF8DCE552C7}" destId="{8658FCB9-D31A-4BD6-90EF-EC16715E2E24}" srcOrd="5" destOrd="0" presId="urn:microsoft.com/office/officeart/2005/8/layout/process1"/>
    <dgm:cxn modelId="{0CB7F222-CD30-45F0-BD08-8DB5AEBB2FD2}" type="presParOf" srcId="{8658FCB9-D31A-4BD6-90EF-EC16715E2E24}" destId="{61080474-556B-47B4-8F14-30DD145F1FAE}" srcOrd="0" destOrd="0" presId="urn:microsoft.com/office/officeart/2005/8/layout/process1"/>
    <dgm:cxn modelId="{6913DF70-A4E7-4C4E-A0B8-0414F90F836E}" type="presParOf" srcId="{2488E4AF-66B0-4EE2-BF95-9FF8DCE552C7}" destId="{5A5C18F3-0ED0-47B3-B5F4-A353A43CC3AE}"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4F4CF-ED0E-4864-A5D4-E9D6A4CF50F4}">
      <dsp:nvSpPr>
        <dsp:cNvPr id="0" name=""/>
        <dsp:cNvSpPr/>
      </dsp:nvSpPr>
      <dsp:spPr>
        <a:xfrm>
          <a:off x="1455" y="91981"/>
          <a:ext cx="3104126" cy="334663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i="0" kern="1200" dirty="0" smtClean="0"/>
            <a:t>Analog devices were located at the patient's bedside. Signals were traced with a pen onto a printed grid on paper that scrolled at a standard rate</a:t>
          </a:r>
          <a:endParaRPr lang="en-US" sz="1800" kern="1200" dirty="0"/>
        </a:p>
      </dsp:txBody>
      <dsp:txXfrm>
        <a:off x="92372" y="182898"/>
        <a:ext cx="2922292" cy="3164802"/>
      </dsp:txXfrm>
    </dsp:sp>
    <dsp:sp modelId="{5897BE85-D926-4D50-BF1B-F44E3687CB2E}">
      <dsp:nvSpPr>
        <dsp:cNvPr id="0" name=""/>
        <dsp:cNvSpPr/>
      </dsp:nvSpPr>
      <dsp:spPr>
        <a:xfrm>
          <a:off x="3415995" y="1380388"/>
          <a:ext cx="658074" cy="76982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3415995" y="1534353"/>
        <a:ext cx="460652" cy="461893"/>
      </dsp:txXfrm>
    </dsp:sp>
    <dsp:sp modelId="{E4BF39FB-A245-4836-B704-EAA1D291EACE}">
      <dsp:nvSpPr>
        <dsp:cNvPr id="0" name=""/>
        <dsp:cNvSpPr/>
      </dsp:nvSpPr>
      <dsp:spPr>
        <a:xfrm>
          <a:off x="4347233" y="91981"/>
          <a:ext cx="3104126" cy="334663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t-BR" sz="1800" kern="1200" dirty="0" smtClean="0"/>
            <a:t>Digitalized signals are presented on a computer screen and can be monitored from a remote location - </a:t>
          </a:r>
          <a:r>
            <a:rPr lang="en-US" sz="1800" b="0" i="0" kern="1200" dirty="0" smtClean="0"/>
            <a:t>usually placed in the nursing suite of the labor and delivery unit—because it allows many patients to be monitored simultaneously in a single location (centralized)</a:t>
          </a:r>
          <a:endParaRPr lang="en-US" sz="1800" kern="1200" dirty="0"/>
        </a:p>
      </dsp:txBody>
      <dsp:txXfrm>
        <a:off x="4438150" y="182898"/>
        <a:ext cx="2922292" cy="31648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584E4E-D24F-4CEE-87EF-4974D3E158AE}">
      <dsp:nvSpPr>
        <dsp:cNvPr id="0" name=""/>
        <dsp:cNvSpPr/>
      </dsp:nvSpPr>
      <dsp:spPr>
        <a:xfrm>
          <a:off x="3734" y="878374"/>
          <a:ext cx="1632591" cy="97955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pt-BR" sz="1200" kern="1200" dirty="0" smtClean="0"/>
            <a:t>Triage</a:t>
          </a:r>
          <a:endParaRPr lang="en-US" sz="1200" kern="1200" dirty="0"/>
        </a:p>
      </dsp:txBody>
      <dsp:txXfrm>
        <a:off x="32424" y="907064"/>
        <a:ext cx="1575211" cy="922174"/>
      </dsp:txXfrm>
    </dsp:sp>
    <dsp:sp modelId="{3A38CD73-9B00-4E90-A247-3BF3FE2F352B}">
      <dsp:nvSpPr>
        <dsp:cNvPr id="0" name=""/>
        <dsp:cNvSpPr/>
      </dsp:nvSpPr>
      <dsp:spPr>
        <a:xfrm>
          <a:off x="1799584" y="1165710"/>
          <a:ext cx="346109" cy="4048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799584" y="1246686"/>
        <a:ext cx="242276" cy="242930"/>
      </dsp:txXfrm>
    </dsp:sp>
    <dsp:sp modelId="{D0D792AB-9371-4E4D-A6E4-BA91F0DA78A4}">
      <dsp:nvSpPr>
        <dsp:cNvPr id="0" name=""/>
        <dsp:cNvSpPr/>
      </dsp:nvSpPr>
      <dsp:spPr>
        <a:xfrm>
          <a:off x="2289362" y="878374"/>
          <a:ext cx="1632591" cy="97955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pt-BR" sz="1200" kern="1200" dirty="0" smtClean="0"/>
            <a:t>Labor room</a:t>
          </a:r>
          <a:endParaRPr lang="en-US" sz="1200" kern="1200" dirty="0"/>
        </a:p>
      </dsp:txBody>
      <dsp:txXfrm>
        <a:off x="2318052" y="907064"/>
        <a:ext cx="1575211" cy="922174"/>
      </dsp:txXfrm>
    </dsp:sp>
    <dsp:sp modelId="{D96B9789-6BBF-456D-BBD1-340310D41C61}">
      <dsp:nvSpPr>
        <dsp:cNvPr id="0" name=""/>
        <dsp:cNvSpPr/>
      </dsp:nvSpPr>
      <dsp:spPr>
        <a:xfrm>
          <a:off x="4085212" y="1165710"/>
          <a:ext cx="346109" cy="4048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4085212" y="1246686"/>
        <a:ext cx="242276" cy="242930"/>
      </dsp:txXfrm>
    </dsp:sp>
    <dsp:sp modelId="{26CD9E0E-D80D-46D4-812F-C73FE5B67CD6}">
      <dsp:nvSpPr>
        <dsp:cNvPr id="0" name=""/>
        <dsp:cNvSpPr/>
      </dsp:nvSpPr>
      <dsp:spPr>
        <a:xfrm>
          <a:off x="4574990" y="878374"/>
          <a:ext cx="1632591" cy="97955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pt-BR" sz="1200" kern="1200" dirty="0" smtClean="0"/>
            <a:t>Delivery/Operating room</a:t>
          </a:r>
          <a:endParaRPr lang="en-US" sz="1200" kern="1200" dirty="0"/>
        </a:p>
      </dsp:txBody>
      <dsp:txXfrm>
        <a:off x="4603680" y="907064"/>
        <a:ext cx="1575211" cy="922174"/>
      </dsp:txXfrm>
    </dsp:sp>
    <dsp:sp modelId="{8658FCB9-D31A-4BD6-90EF-EC16715E2E24}">
      <dsp:nvSpPr>
        <dsp:cNvPr id="0" name=""/>
        <dsp:cNvSpPr/>
      </dsp:nvSpPr>
      <dsp:spPr>
        <a:xfrm>
          <a:off x="6370840" y="1165710"/>
          <a:ext cx="346109" cy="4048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6370840" y="1246686"/>
        <a:ext cx="242276" cy="242930"/>
      </dsp:txXfrm>
    </dsp:sp>
    <dsp:sp modelId="{5A5C18F3-0ED0-47B3-B5F4-A353A43CC3AE}">
      <dsp:nvSpPr>
        <dsp:cNvPr id="0" name=""/>
        <dsp:cNvSpPr/>
      </dsp:nvSpPr>
      <dsp:spPr>
        <a:xfrm>
          <a:off x="6860618" y="878374"/>
          <a:ext cx="1632591" cy="97955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pt-BR" sz="1200" kern="1200" dirty="0" smtClean="0"/>
            <a:t>Recovery room</a:t>
          </a:r>
          <a:endParaRPr lang="en-US" sz="1200" kern="1200" dirty="0"/>
        </a:p>
      </dsp:txBody>
      <dsp:txXfrm>
        <a:off x="6889308" y="907064"/>
        <a:ext cx="1575211" cy="9221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B6A5C5-C649-4379-A85A-19354396D12A}" type="datetimeFigureOut">
              <a:rPr lang="en-US" smtClean="0"/>
              <a:t>2/11/2015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1579EF-A724-469D-998E-0354ADD5E05A}" type="slidenum">
              <a:rPr lang="en-US" smtClean="0"/>
              <a:t>‹#›</a:t>
            </a:fld>
            <a:endParaRPr lang="en-US"/>
          </a:p>
        </p:txBody>
      </p:sp>
    </p:spTree>
    <p:extLst>
      <p:ext uri="{BB962C8B-B14F-4D97-AF65-F5344CB8AC3E}">
        <p14:creationId xmlns:p14="http://schemas.microsoft.com/office/powerpoint/2010/main" val="1562445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1579EF-A724-469D-998E-0354ADD5E05A}" type="slidenum">
              <a:rPr lang="en-US" smtClean="0"/>
              <a:t>1</a:t>
            </a:fld>
            <a:endParaRPr lang="en-US"/>
          </a:p>
        </p:txBody>
      </p:sp>
    </p:spTree>
    <p:extLst>
      <p:ext uri="{BB962C8B-B14F-4D97-AF65-F5344CB8AC3E}">
        <p14:creationId xmlns:p14="http://schemas.microsoft.com/office/powerpoint/2010/main" val="3258412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dirty="0" smtClean="0"/>
              <a:t>Apgar Score: </a:t>
            </a:r>
            <a:r>
              <a:rPr lang="en-US" sz="1200" b="0" i="0" kern="1200" dirty="0" smtClean="0">
                <a:solidFill>
                  <a:schemeClr val="tx1"/>
                </a:solidFill>
                <a:effectLst/>
                <a:latin typeface="+mn-lt"/>
                <a:ea typeface="+mn-ea"/>
                <a:cs typeface="+mn-cs"/>
              </a:rPr>
              <a:t>It is a test designed to quickly evaluate a newborn's physical condition and to see if there's an immediate need for extra medical or emergency care. And </a:t>
            </a:r>
            <a:r>
              <a:rPr lang="en-US" sz="1200" b="0" i="0" kern="1200" smtClean="0">
                <a:solidFill>
                  <a:schemeClr val="tx1"/>
                </a:solidFill>
                <a:effectLst/>
                <a:latin typeface="+mn-lt"/>
                <a:ea typeface="+mn-ea"/>
                <a:cs typeface="+mn-cs"/>
              </a:rPr>
              <a:t>is an acronym </a:t>
            </a:r>
            <a:r>
              <a:rPr lang="en-US" sz="1200" b="0" i="0" kern="1200" dirty="0" smtClean="0">
                <a:solidFill>
                  <a:schemeClr val="tx1"/>
                </a:solidFill>
                <a:effectLst/>
                <a:latin typeface="+mn-lt"/>
                <a:ea typeface="+mn-ea"/>
                <a:cs typeface="+mn-cs"/>
              </a:rPr>
              <a:t>for: </a:t>
            </a:r>
            <a:r>
              <a:rPr lang="en-US" sz="1200" b="1" i="0" kern="1200" dirty="0" smtClean="0">
                <a:solidFill>
                  <a:schemeClr val="tx1"/>
                </a:solidFill>
                <a:effectLst/>
                <a:latin typeface="+mn-lt"/>
                <a:ea typeface="+mn-ea"/>
                <a:cs typeface="+mn-cs"/>
              </a:rPr>
              <a:t>A</a:t>
            </a:r>
            <a:r>
              <a:rPr lang="en-US" sz="1200" b="0" i="0" kern="1200" dirty="0" smtClean="0">
                <a:solidFill>
                  <a:schemeClr val="tx1"/>
                </a:solidFill>
                <a:effectLst/>
                <a:latin typeface="+mn-lt"/>
                <a:ea typeface="+mn-ea"/>
                <a:cs typeface="+mn-cs"/>
              </a:rPr>
              <a:t>ppearance, </a:t>
            </a:r>
            <a:r>
              <a:rPr lang="en-US" sz="1200" b="1" i="0" kern="1200" dirty="0" smtClean="0">
                <a:solidFill>
                  <a:schemeClr val="tx1"/>
                </a:solidFill>
                <a:effectLst/>
                <a:latin typeface="+mn-lt"/>
                <a:ea typeface="+mn-ea"/>
                <a:cs typeface="+mn-cs"/>
              </a:rPr>
              <a:t>P</a:t>
            </a:r>
            <a:r>
              <a:rPr lang="en-US" sz="1200" b="0" i="0" kern="1200" dirty="0" smtClean="0">
                <a:solidFill>
                  <a:schemeClr val="tx1"/>
                </a:solidFill>
                <a:effectLst/>
                <a:latin typeface="+mn-lt"/>
                <a:ea typeface="+mn-ea"/>
                <a:cs typeface="+mn-cs"/>
              </a:rPr>
              <a:t>ulse, </a:t>
            </a:r>
            <a:r>
              <a:rPr lang="en-US" sz="1200" b="1" i="0" kern="1200" dirty="0" smtClean="0">
                <a:solidFill>
                  <a:schemeClr val="tx1"/>
                </a:solidFill>
                <a:effectLst/>
                <a:latin typeface="+mn-lt"/>
                <a:ea typeface="+mn-ea"/>
                <a:cs typeface="+mn-cs"/>
              </a:rPr>
              <a:t>G</a:t>
            </a:r>
            <a:r>
              <a:rPr lang="en-US" sz="1200" b="0" i="0" kern="1200" dirty="0" smtClean="0">
                <a:solidFill>
                  <a:schemeClr val="tx1"/>
                </a:solidFill>
                <a:effectLst/>
                <a:latin typeface="+mn-lt"/>
                <a:ea typeface="+mn-ea"/>
                <a:cs typeface="+mn-cs"/>
              </a:rPr>
              <a:t>rimace, </a:t>
            </a:r>
            <a:r>
              <a:rPr lang="en-US" sz="1200" b="1" i="0" kern="1200" dirty="0" smtClean="0">
                <a:solidFill>
                  <a:schemeClr val="tx1"/>
                </a:solidFill>
                <a:effectLst/>
                <a:latin typeface="+mn-lt"/>
                <a:ea typeface="+mn-ea"/>
                <a:cs typeface="+mn-cs"/>
              </a:rPr>
              <a:t>A</a:t>
            </a:r>
            <a:r>
              <a:rPr lang="en-US" sz="1200" b="0" i="0" kern="1200" dirty="0" smtClean="0">
                <a:solidFill>
                  <a:schemeClr val="tx1"/>
                </a:solidFill>
                <a:effectLst/>
                <a:latin typeface="+mn-lt"/>
                <a:ea typeface="+mn-ea"/>
                <a:cs typeface="+mn-cs"/>
              </a:rPr>
              <a:t>ctivity, and </a:t>
            </a:r>
            <a:r>
              <a:rPr lang="en-US" sz="1200" b="1" i="0" kern="1200" dirty="0" smtClean="0">
                <a:solidFill>
                  <a:schemeClr val="tx1"/>
                </a:solidFill>
                <a:effectLst/>
                <a:latin typeface="+mn-lt"/>
                <a:ea typeface="+mn-ea"/>
                <a:cs typeface="+mn-cs"/>
              </a:rPr>
              <a:t>R</a:t>
            </a:r>
            <a:r>
              <a:rPr lang="en-US" sz="1200" b="0" i="0" kern="1200" dirty="0" smtClean="0">
                <a:solidFill>
                  <a:schemeClr val="tx1"/>
                </a:solidFill>
                <a:effectLst/>
                <a:latin typeface="+mn-lt"/>
                <a:ea typeface="+mn-ea"/>
                <a:cs typeface="+mn-cs"/>
              </a:rPr>
              <a:t>espiration</a:t>
            </a:r>
            <a:endParaRPr lang="en-US" dirty="0"/>
          </a:p>
        </p:txBody>
      </p:sp>
      <p:sp>
        <p:nvSpPr>
          <p:cNvPr id="4" name="Slide Number Placeholder 3"/>
          <p:cNvSpPr>
            <a:spLocks noGrp="1"/>
          </p:cNvSpPr>
          <p:nvPr>
            <p:ph type="sldNum" sz="quarter" idx="10"/>
          </p:nvPr>
        </p:nvSpPr>
        <p:spPr/>
        <p:txBody>
          <a:bodyPr/>
          <a:lstStyle/>
          <a:p>
            <a:fld id="{381579EF-A724-469D-998E-0354ADD5E05A}" type="slidenum">
              <a:rPr lang="en-US" smtClean="0"/>
              <a:t>2</a:t>
            </a:fld>
            <a:endParaRPr lang="en-US"/>
          </a:p>
        </p:txBody>
      </p:sp>
    </p:spTree>
    <p:extLst>
      <p:ext uri="{BB962C8B-B14F-4D97-AF65-F5344CB8AC3E}">
        <p14:creationId xmlns:p14="http://schemas.microsoft.com/office/powerpoint/2010/main" val="3774397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rationale behind placing many FHR monitors in one central location is that it would facilitate monitoring of all patients simultaneously. Previously when FHR tracings occurred only at the bedside, a nurse or physician would have to visit the bedside frequently, and it was not possible to continuously monitor all patient tracings for signs of fetal distress. It was believed that centralized, continuous monitoring of all patients could lead to better outcomes.</a:t>
            </a:r>
            <a:endParaRPr lang="en-US" dirty="0"/>
          </a:p>
        </p:txBody>
      </p:sp>
      <p:sp>
        <p:nvSpPr>
          <p:cNvPr id="4" name="Slide Number Placeholder 3"/>
          <p:cNvSpPr>
            <a:spLocks noGrp="1"/>
          </p:cNvSpPr>
          <p:nvPr>
            <p:ph type="sldNum" sz="quarter" idx="10"/>
          </p:nvPr>
        </p:nvSpPr>
        <p:spPr/>
        <p:txBody>
          <a:bodyPr/>
          <a:lstStyle/>
          <a:p>
            <a:fld id="{381579EF-A724-469D-998E-0354ADD5E05A}" type="slidenum">
              <a:rPr lang="en-US" smtClean="0"/>
              <a:t>5</a:t>
            </a:fld>
            <a:endParaRPr lang="en-US"/>
          </a:p>
        </p:txBody>
      </p:sp>
    </p:spTree>
    <p:extLst>
      <p:ext uri="{BB962C8B-B14F-4D97-AF65-F5344CB8AC3E}">
        <p14:creationId xmlns:p14="http://schemas.microsoft.com/office/powerpoint/2010/main" val="1140863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If the system allows selection and expansion of an individual patient's tracing, that can only be accomplished by obscuring, degrading, or reducing the size of other patient's tracings because the screen display size is limited.</a:t>
            </a:r>
            <a:endParaRPr lang="en-US" dirty="0"/>
          </a:p>
        </p:txBody>
      </p:sp>
      <p:sp>
        <p:nvSpPr>
          <p:cNvPr id="4" name="Slide Number Placeholder 3"/>
          <p:cNvSpPr>
            <a:spLocks noGrp="1"/>
          </p:cNvSpPr>
          <p:nvPr>
            <p:ph type="sldNum" sz="quarter" idx="10"/>
          </p:nvPr>
        </p:nvSpPr>
        <p:spPr/>
        <p:txBody>
          <a:bodyPr/>
          <a:lstStyle/>
          <a:p>
            <a:fld id="{381579EF-A724-469D-998E-0354ADD5E05A}" type="slidenum">
              <a:rPr lang="en-US" smtClean="0"/>
              <a:t>6</a:t>
            </a:fld>
            <a:endParaRPr lang="en-US"/>
          </a:p>
        </p:txBody>
      </p:sp>
    </p:spTree>
    <p:extLst>
      <p:ext uri="{BB962C8B-B14F-4D97-AF65-F5344CB8AC3E}">
        <p14:creationId xmlns:p14="http://schemas.microsoft.com/office/powerpoint/2010/main" val="3176704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Labor and delivery is a busy environment, which involves patient transitions from triage to a labor room, to a delivery or operating room, and a recovery room. This complicated patient flow requires dedicated specialized teams with strong commitment to safety. </a:t>
            </a:r>
          </a:p>
          <a:p>
            <a:endParaRPr lang="en-US" dirty="0"/>
          </a:p>
        </p:txBody>
      </p:sp>
      <p:sp>
        <p:nvSpPr>
          <p:cNvPr id="4" name="Slide Number Placeholder 3"/>
          <p:cNvSpPr>
            <a:spLocks noGrp="1"/>
          </p:cNvSpPr>
          <p:nvPr>
            <p:ph type="sldNum" sz="quarter" idx="10"/>
          </p:nvPr>
        </p:nvSpPr>
        <p:spPr/>
        <p:txBody>
          <a:bodyPr/>
          <a:lstStyle/>
          <a:p>
            <a:fld id="{381579EF-A724-469D-998E-0354ADD5E05A}" type="slidenum">
              <a:rPr lang="en-US" smtClean="0"/>
              <a:t>8</a:t>
            </a:fld>
            <a:endParaRPr lang="en-US"/>
          </a:p>
        </p:txBody>
      </p:sp>
    </p:spTree>
    <p:extLst>
      <p:ext uri="{BB962C8B-B14F-4D97-AF65-F5344CB8AC3E}">
        <p14:creationId xmlns:p14="http://schemas.microsoft.com/office/powerpoint/2010/main" val="1290656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These methods have been applied in other high-risk domains (e.g., aviation, processing plant operations) and have reduced vigilance failures but not eliminated them completely.</a:t>
            </a:r>
            <a:endParaRPr lang="en-US" dirty="0"/>
          </a:p>
        </p:txBody>
      </p:sp>
      <p:sp>
        <p:nvSpPr>
          <p:cNvPr id="4" name="Slide Number Placeholder 3"/>
          <p:cNvSpPr>
            <a:spLocks noGrp="1"/>
          </p:cNvSpPr>
          <p:nvPr>
            <p:ph type="sldNum" sz="quarter" idx="10"/>
          </p:nvPr>
        </p:nvSpPr>
        <p:spPr/>
        <p:txBody>
          <a:bodyPr/>
          <a:lstStyle/>
          <a:p>
            <a:fld id="{381579EF-A724-469D-998E-0354ADD5E05A}" type="slidenum">
              <a:rPr lang="en-US" smtClean="0"/>
              <a:t>9</a:t>
            </a:fld>
            <a:endParaRPr lang="en-US"/>
          </a:p>
        </p:txBody>
      </p:sp>
    </p:spTree>
    <p:extLst>
      <p:ext uri="{BB962C8B-B14F-4D97-AF65-F5344CB8AC3E}">
        <p14:creationId xmlns:p14="http://schemas.microsoft.com/office/powerpoint/2010/main" val="38390765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pt-BR" smtClean="0"/>
              <a:t>ISE 468: Healthcare Process Improvement - Ana Carolina Rosa and Hevelyne Duarte de Souza</a:t>
            </a:r>
            <a:endParaRPr lang="pt-B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92593648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7620E-3DA5-4250-BE3D-D36EE1FF0614}" type="datetime1">
              <a:rPr lang="pt-BR" smtClean="0"/>
              <a:t>11/02/2015</a:t>
            </a:fld>
            <a:endParaRPr lang="pt-BR"/>
          </a:p>
        </p:txBody>
      </p:sp>
      <p:sp>
        <p:nvSpPr>
          <p:cNvPr id="6" name="Footer Placeholder 5"/>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3486899869"/>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smtClean="0"/>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73691958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2153333123"/>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414795469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E87620E-3DA5-4250-BE3D-D36EE1FF0614}" type="datetime1">
              <a:rPr lang="pt-BR" smtClean="0"/>
              <a:t>11/02/2015</a:t>
            </a:fld>
            <a:endParaRPr lang="pt-BR"/>
          </a:p>
        </p:txBody>
      </p:sp>
      <p:sp>
        <p:nvSpPr>
          <p:cNvPr id="8" name="Footer Placeholder 7"/>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64456833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E87620E-3DA5-4250-BE3D-D36EE1FF0614}" type="datetime1">
              <a:rPr lang="pt-BR" smtClean="0"/>
              <a:t>11/02/2015</a:t>
            </a:fld>
            <a:endParaRPr lang="pt-BR"/>
          </a:p>
        </p:txBody>
      </p:sp>
      <p:sp>
        <p:nvSpPr>
          <p:cNvPr id="8" name="Footer Placeholder 7"/>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2138463588"/>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a:xfrm>
            <a:off x="516133" y="6387910"/>
            <a:ext cx="3859795" cy="228660"/>
          </a:xfrm>
        </p:spPr>
        <p:txBody>
          <a:bodyPr/>
          <a:lstStyle/>
          <a:p>
            <a:r>
              <a:rPr lang="pt-BR" smtClean="0"/>
              <a:t>ISE 468: Healthcare Process Improvement - Ana Carolina Rosa and Hevelyne Duarte de Souza</a:t>
            </a:r>
            <a:endParaRPr lang="pt-B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1972818256"/>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a:xfrm>
            <a:off x="538546" y="6365498"/>
            <a:ext cx="3859795" cy="228660"/>
          </a:xfrm>
        </p:spPr>
        <p:txBody>
          <a:bodyPr/>
          <a:lstStyle/>
          <a:p>
            <a:r>
              <a:rPr lang="pt-BR" smtClean="0"/>
              <a:t>ISE 468: Healthcare Process Improvement - Ana Carolina Rosa and Hevelyne Duarte de Souza</a:t>
            </a:r>
            <a:endParaRPr lang="pt-B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1252679424"/>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3052497908"/>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7620E-3DA5-4250-BE3D-D36EE1FF0614}" type="datetime1">
              <a:rPr lang="pt-BR" smtClean="0"/>
              <a:t>11/02/2015</a:t>
            </a:fld>
            <a:endParaRPr lang="pt-BR"/>
          </a:p>
        </p:txBody>
      </p:sp>
      <p:sp>
        <p:nvSpPr>
          <p:cNvPr id="5" name="Footer Placeholder 4"/>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242983030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mtClean="0"/>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E87620E-3DA5-4250-BE3D-D36EE1FF0614}" type="datetime1">
              <a:rPr lang="pt-BR" smtClean="0"/>
              <a:t>11/02/2015</a:t>
            </a:fld>
            <a:endParaRPr lang="pt-BR"/>
          </a:p>
        </p:txBody>
      </p:sp>
      <p:sp>
        <p:nvSpPr>
          <p:cNvPr id="6" name="Footer Placeholder 5"/>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1892748265"/>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E87620E-3DA5-4250-BE3D-D36EE1FF0614}" type="datetime1">
              <a:rPr lang="pt-BR" smtClean="0"/>
              <a:t>11/02/2015</a:t>
            </a:fld>
            <a:endParaRPr lang="pt-BR"/>
          </a:p>
        </p:txBody>
      </p:sp>
      <p:sp>
        <p:nvSpPr>
          <p:cNvPr id="8" name="Footer Placeholder 7"/>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3985023255"/>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E87620E-3DA5-4250-BE3D-D36EE1FF0614}" type="datetime1">
              <a:rPr lang="pt-BR" smtClean="0"/>
              <a:t>11/02/2015</a:t>
            </a:fld>
            <a:endParaRPr lang="pt-BR"/>
          </a:p>
        </p:txBody>
      </p:sp>
      <p:sp>
        <p:nvSpPr>
          <p:cNvPr id="4" name="Footer Placeholder 3"/>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2079780197"/>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BE87620E-3DA5-4250-BE3D-D36EE1FF0614}" type="datetime1">
              <a:rPr lang="pt-BR" smtClean="0"/>
              <a:t>11/02/2015</a:t>
            </a:fld>
            <a:endParaRPr lang="pt-BR"/>
          </a:p>
        </p:txBody>
      </p:sp>
      <p:sp>
        <p:nvSpPr>
          <p:cNvPr id="3" name="Footer Placeholder 2"/>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3907215437"/>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7620E-3DA5-4250-BE3D-D36EE1FF0614}" type="datetime1">
              <a:rPr lang="pt-BR" smtClean="0"/>
              <a:t>11/02/2015</a:t>
            </a:fld>
            <a:endParaRPr lang="pt-BR"/>
          </a:p>
        </p:txBody>
      </p:sp>
      <p:sp>
        <p:nvSpPr>
          <p:cNvPr id="6" name="Footer Placeholder 5"/>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4069291227"/>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7620E-3DA5-4250-BE3D-D36EE1FF0614}" type="datetime1">
              <a:rPr lang="pt-BR" smtClean="0"/>
              <a:t>11/02/2015</a:t>
            </a:fld>
            <a:endParaRPr lang="pt-BR"/>
          </a:p>
        </p:txBody>
      </p:sp>
      <p:sp>
        <p:nvSpPr>
          <p:cNvPr id="6" name="Footer Placeholder 5"/>
          <p:cNvSpPr>
            <a:spLocks noGrp="1"/>
          </p:cNvSpPr>
          <p:nvPr>
            <p:ph type="ftr" sz="quarter" idx="11"/>
          </p:nvPr>
        </p:nvSpPr>
        <p:spPr/>
        <p:txBody>
          <a:bodyPr/>
          <a:lstStyle/>
          <a:p>
            <a:r>
              <a:rPr lang="pt-BR" smtClean="0"/>
              <a:t>ISE 468: Healthcare Process Improvement - Ana Carolina Rosa and Hevelyne Duarte de Souza</a:t>
            </a:r>
            <a:endParaRPr lang="pt-B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19D8CF-8DEC-4D9F-84EE-ADF04DFF3391}" type="slidenum">
              <a:rPr lang="pt-BR" smtClean="0"/>
              <a:t>‹#›</a:t>
            </a:fld>
            <a:endParaRPr lang="pt-BR"/>
          </a:p>
        </p:txBody>
      </p:sp>
    </p:spTree>
    <p:extLst>
      <p:ext uri="{BB962C8B-B14F-4D97-AF65-F5344CB8AC3E}">
        <p14:creationId xmlns:p14="http://schemas.microsoft.com/office/powerpoint/2010/main" val="73418634"/>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BE87620E-3DA5-4250-BE3D-D36EE1FF0614}" type="datetime1">
              <a:rPr lang="pt-BR" smtClean="0"/>
              <a:t>11/02/2015</a:t>
            </a:fld>
            <a:endParaRPr lang="pt-BR"/>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pt-BR" smtClean="0"/>
              <a:t>ISE 468: Healthcare Process Improvement - Ana Carolina Rosa and Hevelyne Duarte de Souza</a:t>
            </a:r>
            <a:endParaRPr lang="pt-B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2119D8CF-8DEC-4D9F-84EE-ADF04DFF3391}" type="slidenum">
              <a:rPr lang="pt-BR" smtClean="0"/>
              <a:t>‹#›</a:t>
            </a:fld>
            <a:endParaRPr lang="pt-BR"/>
          </a:p>
        </p:txBody>
      </p:sp>
    </p:spTree>
    <p:extLst>
      <p:ext uri="{BB962C8B-B14F-4D97-AF65-F5344CB8AC3E}">
        <p14:creationId xmlns:p14="http://schemas.microsoft.com/office/powerpoint/2010/main" val="233744230"/>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 id="2147483815" r:id="rId13"/>
    <p:sldLayoutId id="2147483816" r:id="rId14"/>
    <p:sldLayoutId id="2147483817" r:id="rId15"/>
    <p:sldLayoutId id="2147483818" r:id="rId16"/>
    <p:sldLayoutId id="2147483819" r:id="rId17"/>
  </p:sldLayoutIdLst>
  <p:hf hd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1294806"/>
            <a:ext cx="5917679" cy="2550877"/>
          </a:xfrm>
        </p:spPr>
        <p:txBody>
          <a:bodyPr/>
          <a:lstStyle/>
          <a:p>
            <a:r>
              <a:rPr lang="pt-BR" dirty="0" smtClean="0"/>
              <a:t>Monitoring Fetal Health</a:t>
            </a:r>
            <a:endParaRPr lang="en-US" dirty="0"/>
          </a:p>
        </p:txBody>
      </p:sp>
      <p:sp>
        <p:nvSpPr>
          <p:cNvPr id="3" name="Subtitle 2"/>
          <p:cNvSpPr>
            <a:spLocks noGrp="1"/>
          </p:cNvSpPr>
          <p:nvPr>
            <p:ph type="subTitle" idx="1"/>
          </p:nvPr>
        </p:nvSpPr>
        <p:spPr>
          <a:xfrm>
            <a:off x="1403648" y="4653136"/>
            <a:ext cx="7066276" cy="1345704"/>
          </a:xfrm>
        </p:spPr>
        <p:txBody>
          <a:bodyPr>
            <a:normAutofit fontScale="70000" lnSpcReduction="20000"/>
          </a:bodyPr>
          <a:lstStyle/>
          <a:p>
            <a:pPr algn="r"/>
            <a:r>
              <a:rPr lang="en-US" dirty="0">
                <a:solidFill>
                  <a:schemeClr val="bg1"/>
                </a:solidFill>
              </a:rPr>
              <a:t>W. </a:t>
            </a:r>
            <a:r>
              <a:rPr lang="en-US" dirty="0" err="1">
                <a:solidFill>
                  <a:schemeClr val="bg1"/>
                </a:solidFill>
              </a:rPr>
              <a:t>Scerbo</a:t>
            </a:r>
            <a:r>
              <a:rPr lang="en-US" dirty="0">
                <a:solidFill>
                  <a:schemeClr val="bg1"/>
                </a:solidFill>
              </a:rPr>
              <a:t>, M., &amp; Z. </a:t>
            </a:r>
            <a:r>
              <a:rPr lang="en-US" dirty="0" err="1">
                <a:solidFill>
                  <a:schemeClr val="bg1"/>
                </a:solidFill>
              </a:rPr>
              <a:t>Abuhamad</a:t>
            </a:r>
            <a:r>
              <a:rPr lang="en-US" dirty="0">
                <a:solidFill>
                  <a:schemeClr val="bg1"/>
                </a:solidFill>
              </a:rPr>
              <a:t>, A. (2015). Monitoring Fetal Health. Retrieved February 4, 2015, from http://</a:t>
            </a:r>
            <a:r>
              <a:rPr lang="en-US" dirty="0" smtClean="0">
                <a:solidFill>
                  <a:schemeClr val="bg1"/>
                </a:solidFill>
              </a:rPr>
              <a:t>webmm.ahrq.gov/case.aspx?caseID=338</a:t>
            </a:r>
          </a:p>
          <a:p>
            <a:pPr algn="r"/>
            <a:endParaRPr lang="pt-BR" dirty="0" smtClean="0">
              <a:solidFill>
                <a:schemeClr val="bg1"/>
              </a:solidFill>
            </a:endParaRPr>
          </a:p>
          <a:p>
            <a:pPr algn="r"/>
            <a:r>
              <a:rPr lang="pt-BR" dirty="0" smtClean="0">
                <a:solidFill>
                  <a:schemeClr val="bg1"/>
                </a:solidFill>
              </a:rPr>
              <a:t>ISE </a:t>
            </a:r>
            <a:r>
              <a:rPr lang="pt-BR" dirty="0">
                <a:solidFill>
                  <a:schemeClr val="bg1"/>
                </a:solidFill>
              </a:rPr>
              <a:t>468/ETM 568: Healthcare Process </a:t>
            </a:r>
            <a:r>
              <a:rPr lang="pt-BR" dirty="0" smtClean="0">
                <a:solidFill>
                  <a:schemeClr val="bg1"/>
                </a:solidFill>
              </a:rPr>
              <a:t>Improvement</a:t>
            </a:r>
          </a:p>
          <a:p>
            <a:pPr algn="r"/>
            <a:r>
              <a:rPr lang="pt-BR" dirty="0" smtClean="0">
                <a:solidFill>
                  <a:schemeClr val="bg1"/>
                </a:solidFill>
              </a:rPr>
              <a:t>Ana </a:t>
            </a:r>
            <a:r>
              <a:rPr lang="pt-BR" dirty="0">
                <a:solidFill>
                  <a:schemeClr val="bg1"/>
                </a:solidFill>
              </a:rPr>
              <a:t>Carolina Rosa and Hevelyne Duarte de Souza</a:t>
            </a:r>
          </a:p>
          <a:p>
            <a:endParaRPr lang="en-US" dirty="0"/>
          </a:p>
        </p:txBody>
      </p:sp>
      <p:sp>
        <p:nvSpPr>
          <p:cNvPr id="6" name="Slide Number Placeholder 5"/>
          <p:cNvSpPr>
            <a:spLocks noGrp="1"/>
          </p:cNvSpPr>
          <p:nvPr>
            <p:ph type="sldNum" sz="quarter" idx="12"/>
          </p:nvPr>
        </p:nvSpPr>
        <p:spPr/>
        <p:txBody>
          <a:bodyPr/>
          <a:lstStyle/>
          <a:p>
            <a:fld id="{2119D8CF-8DEC-4D9F-84EE-ADF04DFF3391}" type="slidenum">
              <a:rPr lang="pt-BR" smtClean="0"/>
              <a:t>1</a:t>
            </a:fld>
            <a:endParaRPr lang="pt-BR"/>
          </a:p>
        </p:txBody>
      </p:sp>
    </p:spTree>
    <p:extLst>
      <p:ext uri="{BB962C8B-B14F-4D97-AF65-F5344CB8AC3E}">
        <p14:creationId xmlns:p14="http://schemas.microsoft.com/office/powerpoint/2010/main" val="1143040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Conclusion</a:t>
            </a:r>
            <a:endParaRPr lang="en-US" dirty="0"/>
          </a:p>
        </p:txBody>
      </p:sp>
      <p:sp>
        <p:nvSpPr>
          <p:cNvPr id="3" name="Content Placeholder 2"/>
          <p:cNvSpPr>
            <a:spLocks noGrp="1"/>
          </p:cNvSpPr>
          <p:nvPr>
            <p:ph idx="1"/>
          </p:nvPr>
        </p:nvSpPr>
        <p:spPr>
          <a:xfrm>
            <a:off x="864382" y="2204864"/>
            <a:ext cx="7605542" cy="4032448"/>
          </a:xfrm>
        </p:spPr>
        <p:txBody>
          <a:bodyPr>
            <a:normAutofit fontScale="92500" lnSpcReduction="10000"/>
          </a:bodyPr>
          <a:lstStyle/>
          <a:p>
            <a:pPr algn="just">
              <a:lnSpc>
                <a:spcPct val="110000"/>
              </a:lnSpc>
            </a:pPr>
            <a:r>
              <a:rPr lang="en-US" dirty="0" smtClean="0">
                <a:solidFill>
                  <a:schemeClr val="tx1"/>
                </a:solidFill>
              </a:rPr>
              <a:t>“Fetal </a:t>
            </a:r>
            <a:r>
              <a:rPr lang="en-US" dirty="0">
                <a:solidFill>
                  <a:schemeClr val="tx1"/>
                </a:solidFill>
              </a:rPr>
              <a:t>heart rate monitoring on labor and delivery is a complex process that is often affected by staff education and training, staffing levels, and the unit safety culture.</a:t>
            </a:r>
          </a:p>
          <a:p>
            <a:pPr algn="just">
              <a:lnSpc>
                <a:spcPct val="110000"/>
              </a:lnSpc>
            </a:pPr>
            <a:r>
              <a:rPr lang="en-US" dirty="0">
                <a:solidFill>
                  <a:schemeClr val="tx1"/>
                </a:solidFill>
              </a:rPr>
              <a:t>Centralized monitoring introduces significant changes in the way patients are monitored. These changes are accompanied by some obvious advantages and some less obvious disadvantages.</a:t>
            </a:r>
          </a:p>
          <a:p>
            <a:pPr algn="just">
              <a:lnSpc>
                <a:spcPct val="110000"/>
              </a:lnSpc>
            </a:pPr>
            <a:r>
              <a:rPr lang="en-US" dirty="0">
                <a:solidFill>
                  <a:schemeClr val="tx1"/>
                </a:solidFill>
              </a:rPr>
              <a:t>Attempts to combat monitoring deficits in other high-risk domains with more sophisticated technology have reduced but not eliminated failures of attention.</a:t>
            </a:r>
          </a:p>
          <a:p>
            <a:pPr algn="just">
              <a:lnSpc>
                <a:spcPct val="110000"/>
              </a:lnSpc>
            </a:pPr>
            <a:r>
              <a:rPr lang="en-US" dirty="0">
                <a:solidFill>
                  <a:schemeClr val="tx1"/>
                </a:solidFill>
              </a:rPr>
              <a:t>Improving communication on the labor and delivery unit and establishing an </a:t>
            </a:r>
            <a:r>
              <a:rPr lang="en-US" dirty="0" smtClean="0">
                <a:solidFill>
                  <a:schemeClr val="tx1"/>
                </a:solidFill>
              </a:rPr>
              <a:t>ultra safe </a:t>
            </a:r>
            <a:r>
              <a:rPr lang="en-US" dirty="0">
                <a:solidFill>
                  <a:schemeClr val="tx1"/>
                </a:solidFill>
              </a:rPr>
              <a:t>and resilient culture that promotes transparency are two major components of accurate interpretation of FHR</a:t>
            </a:r>
            <a:r>
              <a:rPr lang="en-US" dirty="0" smtClean="0">
                <a:solidFill>
                  <a:schemeClr val="tx1"/>
                </a:solidFill>
              </a:rPr>
              <a:t>.” (p.5)</a:t>
            </a:r>
            <a:endParaRPr lang="en-US" dirty="0">
              <a:solidFill>
                <a:schemeClr val="tx1"/>
              </a:solidFill>
            </a:endParaRPr>
          </a:p>
          <a:p>
            <a:endParaRPr lang="en-US" dirty="0"/>
          </a:p>
        </p:txBody>
      </p:sp>
      <p:sp>
        <p:nvSpPr>
          <p:cNvPr id="5" name="Slide Number Placeholder 4"/>
          <p:cNvSpPr>
            <a:spLocks noGrp="1"/>
          </p:cNvSpPr>
          <p:nvPr>
            <p:ph type="sldNum" sz="quarter" idx="12"/>
          </p:nvPr>
        </p:nvSpPr>
        <p:spPr/>
        <p:txBody>
          <a:bodyPr/>
          <a:lstStyle/>
          <a:p>
            <a:fld id="{2119D8CF-8DEC-4D9F-84EE-ADF04DFF3391}" type="slidenum">
              <a:rPr lang="pt-BR" smtClean="0"/>
              <a:t>10</a:t>
            </a:fld>
            <a:endParaRPr lang="pt-BR"/>
          </a:p>
        </p:txBody>
      </p:sp>
      <p:sp>
        <p:nvSpPr>
          <p:cNvPr id="6" name="Footer Placeholder 3"/>
          <p:cNvSpPr>
            <a:spLocks noGrp="1"/>
          </p:cNvSpPr>
          <p:nvPr>
            <p:ph type="ftr" sz="quarter" idx="11"/>
          </p:nvPr>
        </p:nvSpPr>
        <p:spPr>
          <a:xfrm>
            <a:off x="2875992" y="6356349"/>
            <a:ext cx="3392016" cy="365125"/>
          </a:xfrm>
        </p:spPr>
        <p:txBody>
          <a:bodyPr/>
          <a:lstStyle/>
          <a:p>
            <a:r>
              <a:rPr lang="pt-BR" dirty="0" smtClean="0"/>
              <a:t>ISE 468/ETM 568: Healthcare Process Improvement </a:t>
            </a:r>
          </a:p>
          <a:p>
            <a:r>
              <a:rPr lang="pt-BR" dirty="0" smtClean="0"/>
              <a:t> Ana Carolina Rosa and Hevelyne Duarte de Souza</a:t>
            </a:r>
            <a:endParaRPr lang="pt-BR" dirty="0"/>
          </a:p>
        </p:txBody>
      </p:sp>
    </p:spTree>
    <p:extLst>
      <p:ext uri="{BB962C8B-B14F-4D97-AF65-F5344CB8AC3E}">
        <p14:creationId xmlns:p14="http://schemas.microsoft.com/office/powerpoint/2010/main" val="38316336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Reference</a:t>
            </a:r>
            <a:endParaRPr lang="en-US" dirty="0"/>
          </a:p>
        </p:txBody>
      </p:sp>
      <p:sp>
        <p:nvSpPr>
          <p:cNvPr id="3" name="Content Placeholder 2"/>
          <p:cNvSpPr>
            <a:spLocks noGrp="1"/>
          </p:cNvSpPr>
          <p:nvPr>
            <p:ph idx="1"/>
          </p:nvPr>
        </p:nvSpPr>
        <p:spPr>
          <a:xfrm>
            <a:off x="864382" y="2489200"/>
            <a:ext cx="7605542" cy="3530600"/>
          </a:xfrm>
        </p:spPr>
        <p:txBody>
          <a:bodyPr/>
          <a:lstStyle/>
          <a:p>
            <a:pPr algn="just"/>
            <a:r>
              <a:rPr lang="en-US" dirty="0">
                <a:latin typeface="Arial" panose="020B0604020202020204" pitchFamily="34" charset="0"/>
                <a:cs typeface="Arial" panose="020B0604020202020204" pitchFamily="34" charset="0"/>
              </a:rPr>
              <a:t>http://</a:t>
            </a:r>
            <a:r>
              <a:rPr lang="en-US" dirty="0" smtClean="0">
                <a:latin typeface="Arial" panose="020B0604020202020204" pitchFamily="34" charset="0"/>
                <a:cs typeface="Arial" panose="020B0604020202020204" pitchFamily="34" charset="0"/>
              </a:rPr>
              <a:t>webmm.ahrq.gov/case.aspx?caseID=338</a:t>
            </a:r>
          </a:p>
          <a:p>
            <a:pPr algn="just"/>
            <a:endParaRPr lang="en-US" dirty="0"/>
          </a:p>
        </p:txBody>
      </p:sp>
      <p:sp>
        <p:nvSpPr>
          <p:cNvPr id="5" name="Slide Number Placeholder 4"/>
          <p:cNvSpPr>
            <a:spLocks noGrp="1"/>
          </p:cNvSpPr>
          <p:nvPr>
            <p:ph type="sldNum" sz="quarter" idx="12"/>
          </p:nvPr>
        </p:nvSpPr>
        <p:spPr/>
        <p:txBody>
          <a:bodyPr/>
          <a:lstStyle/>
          <a:p>
            <a:fld id="{2119D8CF-8DEC-4D9F-84EE-ADF04DFF3391}" type="slidenum">
              <a:rPr lang="pt-BR" smtClean="0"/>
              <a:t>11</a:t>
            </a:fld>
            <a:endParaRPr lang="pt-BR"/>
          </a:p>
        </p:txBody>
      </p:sp>
      <p:sp>
        <p:nvSpPr>
          <p:cNvPr id="6" name="Footer Placeholder 3"/>
          <p:cNvSpPr>
            <a:spLocks noGrp="1"/>
          </p:cNvSpPr>
          <p:nvPr>
            <p:ph type="ftr" sz="quarter" idx="11"/>
          </p:nvPr>
        </p:nvSpPr>
        <p:spPr>
          <a:xfrm>
            <a:off x="2875992" y="6356349"/>
            <a:ext cx="3392016" cy="365125"/>
          </a:xfrm>
        </p:spPr>
        <p:txBody>
          <a:bodyPr/>
          <a:lstStyle/>
          <a:p>
            <a:r>
              <a:rPr lang="pt-BR" dirty="0" smtClean="0"/>
              <a:t>ISE 468/ETM 568: Healthcare Process Improvement </a:t>
            </a:r>
          </a:p>
          <a:p>
            <a:r>
              <a:rPr lang="pt-BR" dirty="0" smtClean="0"/>
              <a:t> Ana Carolina Rosa and Hevelyne Duarte de Souza</a:t>
            </a:r>
            <a:endParaRPr lang="pt-BR" dirty="0"/>
          </a:p>
        </p:txBody>
      </p:sp>
    </p:spTree>
    <p:extLst>
      <p:ext uri="{BB962C8B-B14F-4D97-AF65-F5344CB8AC3E}">
        <p14:creationId xmlns:p14="http://schemas.microsoft.com/office/powerpoint/2010/main" val="42511993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The Case</a:t>
            </a:r>
            <a:endParaRPr lang="en-US" dirty="0"/>
          </a:p>
        </p:txBody>
      </p:sp>
      <p:sp>
        <p:nvSpPr>
          <p:cNvPr id="3" name="Content Placeholder 2"/>
          <p:cNvSpPr>
            <a:spLocks noGrp="1"/>
          </p:cNvSpPr>
          <p:nvPr>
            <p:ph idx="1"/>
          </p:nvPr>
        </p:nvSpPr>
        <p:spPr>
          <a:xfrm>
            <a:off x="457200" y="1916832"/>
            <a:ext cx="8229600" cy="4320480"/>
          </a:xfrm>
        </p:spPr>
        <p:txBody>
          <a:bodyPr>
            <a:normAutofit fontScale="77500" lnSpcReduction="20000"/>
          </a:bodyPr>
          <a:lstStyle/>
          <a:p>
            <a:pPr marL="0" indent="0" algn="just">
              <a:buNone/>
            </a:pPr>
            <a:endParaRPr lang="pt-BR" dirty="0" smtClean="0">
              <a:latin typeface="+mj-lt"/>
              <a:cs typeface="Arial" panose="020B0604020202020204" pitchFamily="34" charset="0"/>
            </a:endParaRPr>
          </a:p>
          <a:p>
            <a:pPr algn="just">
              <a:lnSpc>
                <a:spcPct val="120000"/>
              </a:lnSpc>
            </a:pPr>
            <a:r>
              <a:rPr lang="pt-BR" dirty="0" smtClean="0">
                <a:solidFill>
                  <a:schemeClr val="tx1"/>
                </a:solidFill>
                <a:latin typeface="+mj-lt"/>
                <a:cs typeface="Arial" panose="020B0604020202020204" pitchFamily="34" charset="0"/>
              </a:rPr>
              <a:t>A 29-year-old woman had an uncomplicated pregnancy with healthy fetus, and presented </a:t>
            </a:r>
            <a:r>
              <a:rPr lang="en-US" dirty="0">
                <a:solidFill>
                  <a:schemeClr val="tx1"/>
                </a:solidFill>
                <a:latin typeface="+mj-lt"/>
                <a:cs typeface="Arial" panose="020B0604020202020204" pitchFamily="34" charset="0"/>
              </a:rPr>
              <a:t>to the hospital </a:t>
            </a:r>
            <a:r>
              <a:rPr lang="en-US" dirty="0" smtClean="0">
                <a:solidFill>
                  <a:schemeClr val="tx1"/>
                </a:solidFill>
                <a:latin typeface="+mj-lt"/>
                <a:cs typeface="Arial" panose="020B0604020202020204" pitchFamily="34" charset="0"/>
              </a:rPr>
              <a:t>with 40 weeks.</a:t>
            </a:r>
          </a:p>
          <a:p>
            <a:pPr algn="just">
              <a:lnSpc>
                <a:spcPct val="120000"/>
              </a:lnSpc>
            </a:pPr>
            <a:r>
              <a:rPr lang="en-US" dirty="0" smtClean="0">
                <a:solidFill>
                  <a:schemeClr val="tx1"/>
                </a:solidFill>
                <a:latin typeface="+mj-lt"/>
                <a:cs typeface="Arial" panose="020B0604020202020204" pitchFamily="34" charset="0"/>
              </a:rPr>
              <a:t>But when </a:t>
            </a:r>
            <a:r>
              <a:rPr lang="en-US" dirty="0">
                <a:solidFill>
                  <a:schemeClr val="tx1"/>
                </a:solidFill>
                <a:latin typeface="+mj-lt"/>
                <a:cs typeface="Arial" panose="020B0604020202020204" pitchFamily="34" charset="0"/>
              </a:rPr>
              <a:t>the infant was born, he was cyanotic and flaccid with very low Apgar scores. An arterial blood gas at the time showed a pH of 6.70 (normal: 7.25–7.35), a profound acidosis. The infant required extensive resuscitation but survived and was transferred to the neonatal intensive care unit</a:t>
            </a:r>
            <a:r>
              <a:rPr lang="en-US" dirty="0" smtClean="0">
                <a:solidFill>
                  <a:schemeClr val="tx1"/>
                </a:solidFill>
                <a:latin typeface="+mj-lt"/>
                <a:cs typeface="Arial" panose="020B0604020202020204" pitchFamily="34" charset="0"/>
              </a:rPr>
              <a:t>.</a:t>
            </a:r>
          </a:p>
          <a:p>
            <a:pPr algn="just">
              <a:lnSpc>
                <a:spcPct val="120000"/>
              </a:lnSpc>
            </a:pPr>
            <a:r>
              <a:rPr lang="en-US" dirty="0">
                <a:solidFill>
                  <a:schemeClr val="tx1"/>
                </a:solidFill>
                <a:latin typeface="+mj-lt"/>
                <a:cs typeface="Arial" panose="020B0604020202020204" pitchFamily="34" charset="0"/>
              </a:rPr>
              <a:t>The </a:t>
            </a:r>
            <a:r>
              <a:rPr lang="en-US" dirty="0" smtClean="0">
                <a:solidFill>
                  <a:schemeClr val="tx1"/>
                </a:solidFill>
                <a:latin typeface="+mj-lt"/>
                <a:cs typeface="Arial" panose="020B0604020202020204" pitchFamily="34" charset="0"/>
              </a:rPr>
              <a:t>infant had </a:t>
            </a:r>
            <a:r>
              <a:rPr lang="en-US" dirty="0">
                <a:solidFill>
                  <a:schemeClr val="tx1"/>
                </a:solidFill>
                <a:latin typeface="+mj-lt"/>
                <a:cs typeface="Arial" panose="020B0604020202020204" pitchFamily="34" charset="0"/>
              </a:rPr>
              <a:t>brain injury from inadequate oxygenation of the brain that occurred during </a:t>
            </a:r>
            <a:r>
              <a:rPr lang="en-US" dirty="0" smtClean="0">
                <a:solidFill>
                  <a:schemeClr val="tx1"/>
                </a:solidFill>
                <a:latin typeface="+mj-lt"/>
                <a:cs typeface="Arial" panose="020B0604020202020204" pitchFamily="34" charset="0"/>
              </a:rPr>
              <a:t>childbirth </a:t>
            </a:r>
            <a:r>
              <a:rPr lang="en-US" dirty="0">
                <a:solidFill>
                  <a:schemeClr val="tx1"/>
                </a:solidFill>
                <a:latin typeface="+mj-lt"/>
                <a:cs typeface="Arial" panose="020B0604020202020204" pitchFamily="34" charset="0"/>
              </a:rPr>
              <a:t>and other problems related to the complicated delivery</a:t>
            </a:r>
            <a:r>
              <a:rPr lang="en-US" dirty="0" smtClean="0">
                <a:solidFill>
                  <a:schemeClr val="tx1"/>
                </a:solidFill>
                <a:latin typeface="+mj-lt"/>
                <a:cs typeface="Arial" panose="020B0604020202020204" pitchFamily="34" charset="0"/>
              </a:rPr>
              <a:t>.</a:t>
            </a:r>
          </a:p>
          <a:p>
            <a:pPr algn="just">
              <a:lnSpc>
                <a:spcPct val="120000"/>
              </a:lnSpc>
            </a:pPr>
            <a:r>
              <a:rPr lang="en-US" dirty="0" smtClean="0">
                <a:solidFill>
                  <a:schemeClr val="tx1"/>
                </a:solidFill>
                <a:latin typeface="+mj-lt"/>
                <a:cs typeface="Arial" panose="020B0604020202020204" pitchFamily="34" charset="0"/>
              </a:rPr>
              <a:t>“The </a:t>
            </a:r>
            <a:r>
              <a:rPr lang="en-US" dirty="0">
                <a:solidFill>
                  <a:schemeClr val="tx1"/>
                </a:solidFill>
                <a:latin typeface="+mj-lt"/>
                <a:cs typeface="Arial" panose="020B0604020202020204" pitchFamily="34" charset="0"/>
              </a:rPr>
              <a:t>fetus had been monitored using the standard fetal heart rate tracings throughout the time of labor. The fetal heart rate tracings had shown evidence of Category 2 and 3 abnormalities (moderate-to-severe fetal distress) for at least 90 minutes prior to the delivery. These abnormalities, which likely would have prompted an urgent cesarean delivery, had not been recognized by any of the physicians or nursing staff</a:t>
            </a:r>
            <a:r>
              <a:rPr lang="en-US" dirty="0" smtClean="0">
                <a:solidFill>
                  <a:schemeClr val="tx1"/>
                </a:solidFill>
                <a:latin typeface="+mj-lt"/>
                <a:cs typeface="Arial" panose="020B0604020202020204" pitchFamily="34" charset="0"/>
              </a:rPr>
              <a:t>.”(p.1)</a:t>
            </a:r>
          </a:p>
          <a:p>
            <a:pPr algn="just">
              <a:lnSpc>
                <a:spcPct val="120000"/>
              </a:lnSpc>
            </a:pPr>
            <a:r>
              <a:rPr lang="pt-BR" dirty="0" smtClean="0">
                <a:solidFill>
                  <a:schemeClr val="tx1"/>
                </a:solidFill>
                <a:latin typeface="+mj-lt"/>
                <a:cs typeface="Arial" panose="020B0604020202020204" pitchFamily="34" charset="0"/>
              </a:rPr>
              <a:t>In this institution, </a:t>
            </a:r>
            <a:r>
              <a:rPr lang="en-US" dirty="0">
                <a:solidFill>
                  <a:schemeClr val="tx1"/>
                </a:solidFill>
                <a:latin typeface="+mj-lt"/>
              </a:rPr>
              <a:t>continuous fetal heart monitoring of all of the women in labor was displayed centrally on a large 40-inch </a:t>
            </a:r>
            <a:r>
              <a:rPr lang="en-US" dirty="0" smtClean="0">
                <a:solidFill>
                  <a:schemeClr val="tx1"/>
                </a:solidFill>
                <a:latin typeface="+mj-lt"/>
              </a:rPr>
              <a:t>monitor; on this screen 16 rooms were displayed continuously on it and with two nurses watching it.</a:t>
            </a:r>
            <a:endParaRPr lang="en-US" dirty="0">
              <a:solidFill>
                <a:schemeClr val="tx1"/>
              </a:solidFill>
              <a:latin typeface="+mj-lt"/>
              <a:cs typeface="Arial" panose="020B0604020202020204" pitchFamily="34" charset="0"/>
            </a:endParaRPr>
          </a:p>
        </p:txBody>
      </p:sp>
      <p:sp>
        <p:nvSpPr>
          <p:cNvPr id="4" name="Footer Placeholder 3"/>
          <p:cNvSpPr>
            <a:spLocks noGrp="1"/>
          </p:cNvSpPr>
          <p:nvPr>
            <p:ph type="ftr" sz="quarter" idx="11"/>
          </p:nvPr>
        </p:nvSpPr>
        <p:spPr>
          <a:xfrm>
            <a:off x="2875992" y="6356349"/>
            <a:ext cx="3392016" cy="365125"/>
          </a:xfrm>
        </p:spPr>
        <p:txBody>
          <a:bodyPr/>
          <a:lstStyle/>
          <a:p>
            <a:r>
              <a:rPr lang="pt-BR" dirty="0" smtClean="0"/>
              <a:t>ISE 468/ETM 568: Healthcare Process Improvement </a:t>
            </a:r>
          </a:p>
          <a:p>
            <a:r>
              <a:rPr lang="pt-BR" dirty="0" smtClean="0"/>
              <a:t> Ana Carolina Rosa and Hevelyne Duarte de Souza</a:t>
            </a:r>
            <a:endParaRPr lang="pt-BR" dirty="0"/>
          </a:p>
        </p:txBody>
      </p:sp>
      <p:sp>
        <p:nvSpPr>
          <p:cNvPr id="5" name="Slide Number Placeholder 4"/>
          <p:cNvSpPr>
            <a:spLocks noGrp="1"/>
          </p:cNvSpPr>
          <p:nvPr>
            <p:ph type="sldNum" sz="quarter" idx="12"/>
          </p:nvPr>
        </p:nvSpPr>
        <p:spPr/>
        <p:txBody>
          <a:bodyPr/>
          <a:lstStyle/>
          <a:p>
            <a:fld id="{2119D8CF-8DEC-4D9F-84EE-ADF04DFF3391}" type="slidenum">
              <a:rPr lang="pt-BR" smtClean="0"/>
              <a:t>2</a:t>
            </a:fld>
            <a:endParaRPr lang="pt-BR"/>
          </a:p>
        </p:txBody>
      </p:sp>
    </p:spTree>
    <p:extLst>
      <p:ext uri="{BB962C8B-B14F-4D97-AF65-F5344CB8AC3E}">
        <p14:creationId xmlns:p14="http://schemas.microsoft.com/office/powerpoint/2010/main" val="971635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The Comentary</a:t>
            </a:r>
            <a:endParaRPr lang="en-US" dirty="0"/>
          </a:p>
        </p:txBody>
      </p:sp>
      <p:sp>
        <p:nvSpPr>
          <p:cNvPr id="3" name="Content Placeholder 2"/>
          <p:cNvSpPr>
            <a:spLocks noGrp="1"/>
          </p:cNvSpPr>
          <p:nvPr>
            <p:ph idx="1"/>
          </p:nvPr>
        </p:nvSpPr>
        <p:spPr>
          <a:xfrm>
            <a:off x="864382" y="2132856"/>
            <a:ext cx="7605542" cy="4104456"/>
          </a:xfrm>
        </p:spPr>
        <p:txBody>
          <a:bodyPr>
            <a:noAutofit/>
          </a:bodyPr>
          <a:lstStyle/>
          <a:p>
            <a:r>
              <a:rPr lang="pt-BR" sz="1500" dirty="0" smtClean="0">
                <a:solidFill>
                  <a:schemeClr val="tx1"/>
                </a:solidFill>
              </a:rPr>
              <a:t>This case involves failure to recognize concerning fetal heart rate (FHR) tracings during labor;</a:t>
            </a:r>
          </a:p>
          <a:p>
            <a:r>
              <a:rPr lang="en-US" sz="1500" dirty="0" smtClean="0">
                <a:solidFill>
                  <a:schemeClr val="tx1"/>
                </a:solidFill>
              </a:rPr>
              <a:t>“FHR </a:t>
            </a:r>
            <a:r>
              <a:rPr lang="en-US" sz="1500" dirty="0">
                <a:solidFill>
                  <a:schemeClr val="tx1"/>
                </a:solidFill>
              </a:rPr>
              <a:t>activity and maternal contractions are recorded by transducers placed on the maternal abdomen and tracings can be displayed either on a paper strip or a computer </a:t>
            </a:r>
            <a:r>
              <a:rPr lang="en-US" sz="1500" dirty="0" smtClean="0">
                <a:solidFill>
                  <a:schemeClr val="tx1"/>
                </a:solidFill>
              </a:rPr>
              <a:t>screen” (p.2);</a:t>
            </a:r>
          </a:p>
          <a:p>
            <a:r>
              <a:rPr lang="en-US" sz="1500" dirty="0">
                <a:solidFill>
                  <a:schemeClr val="tx1"/>
                </a:solidFill>
              </a:rPr>
              <a:t>The baseline heart rate is measured in beats per minute (bpm) and measured over a 10-minute </a:t>
            </a:r>
            <a:r>
              <a:rPr lang="en-US" sz="1500" dirty="0" smtClean="0">
                <a:solidFill>
                  <a:schemeClr val="tx1"/>
                </a:solidFill>
              </a:rPr>
              <a:t>period;</a:t>
            </a:r>
          </a:p>
          <a:p>
            <a:r>
              <a:rPr lang="pt-BR" sz="1500" dirty="0" smtClean="0">
                <a:solidFill>
                  <a:schemeClr val="tx1"/>
                </a:solidFill>
              </a:rPr>
              <a:t>Normal mean values for FHR : range from 110 to 160 bpm;</a:t>
            </a:r>
          </a:p>
          <a:p>
            <a:r>
              <a:rPr lang="pt-BR" sz="1500" dirty="0" smtClean="0">
                <a:solidFill>
                  <a:schemeClr val="tx1"/>
                </a:solidFill>
              </a:rPr>
              <a:t>Deviations in the baseline activity are classified as:</a:t>
            </a:r>
          </a:p>
          <a:p>
            <a:pPr lvl="1"/>
            <a:r>
              <a:rPr lang="pt-BR" sz="1500" dirty="0" smtClean="0">
                <a:solidFill>
                  <a:schemeClr val="tx1"/>
                </a:solidFill>
              </a:rPr>
              <a:t>Absent </a:t>
            </a:r>
            <a:r>
              <a:rPr lang="en-US" sz="1500" dirty="0" smtClean="0">
                <a:solidFill>
                  <a:schemeClr val="tx1"/>
                </a:solidFill>
              </a:rPr>
              <a:t>(</a:t>
            </a:r>
            <a:r>
              <a:rPr lang="en-US" sz="1500" dirty="0">
                <a:solidFill>
                  <a:schemeClr val="tx1"/>
                </a:solidFill>
              </a:rPr>
              <a:t>no noticeable bpm variation</a:t>
            </a:r>
            <a:r>
              <a:rPr lang="en-US" sz="1500" dirty="0" smtClean="0">
                <a:solidFill>
                  <a:schemeClr val="tx1"/>
                </a:solidFill>
              </a:rPr>
              <a:t>);</a:t>
            </a:r>
          </a:p>
          <a:p>
            <a:pPr lvl="1"/>
            <a:r>
              <a:rPr lang="en-US" sz="1500" dirty="0">
                <a:solidFill>
                  <a:schemeClr val="tx1"/>
                </a:solidFill>
              </a:rPr>
              <a:t>M</a:t>
            </a:r>
            <a:r>
              <a:rPr lang="en-US" sz="1500" dirty="0" smtClean="0">
                <a:solidFill>
                  <a:schemeClr val="tx1"/>
                </a:solidFill>
              </a:rPr>
              <a:t>inimal </a:t>
            </a:r>
            <a:r>
              <a:rPr lang="en-US" sz="1500" dirty="0">
                <a:solidFill>
                  <a:schemeClr val="tx1"/>
                </a:solidFill>
              </a:rPr>
              <a:t>(up to 5 bpm</a:t>
            </a:r>
            <a:r>
              <a:rPr lang="en-US" sz="1500" dirty="0" smtClean="0">
                <a:solidFill>
                  <a:schemeClr val="tx1"/>
                </a:solidFill>
              </a:rPr>
              <a:t>);</a:t>
            </a:r>
          </a:p>
          <a:p>
            <a:pPr lvl="1"/>
            <a:r>
              <a:rPr lang="en-US" sz="1500" dirty="0" smtClean="0">
                <a:solidFill>
                  <a:schemeClr val="tx1"/>
                </a:solidFill>
              </a:rPr>
              <a:t>Moderate </a:t>
            </a:r>
            <a:r>
              <a:rPr lang="en-US" sz="1500" dirty="0">
                <a:solidFill>
                  <a:schemeClr val="tx1"/>
                </a:solidFill>
              </a:rPr>
              <a:t>(variability ranges from 6 to 25 bpm</a:t>
            </a:r>
            <a:r>
              <a:rPr lang="en-US" sz="1500" dirty="0" smtClean="0">
                <a:solidFill>
                  <a:schemeClr val="tx1"/>
                </a:solidFill>
              </a:rPr>
              <a:t>);</a:t>
            </a:r>
          </a:p>
          <a:p>
            <a:pPr lvl="1"/>
            <a:r>
              <a:rPr lang="en-US" sz="1500" dirty="0">
                <a:solidFill>
                  <a:schemeClr val="tx1"/>
                </a:solidFill>
              </a:rPr>
              <a:t>M</a:t>
            </a:r>
            <a:r>
              <a:rPr lang="en-US" sz="1500" dirty="0" smtClean="0">
                <a:solidFill>
                  <a:schemeClr val="tx1"/>
                </a:solidFill>
              </a:rPr>
              <a:t>arked </a:t>
            </a:r>
            <a:r>
              <a:rPr lang="en-US" sz="1500" dirty="0">
                <a:solidFill>
                  <a:schemeClr val="tx1"/>
                </a:solidFill>
              </a:rPr>
              <a:t>(exceeding 25 bpm</a:t>
            </a:r>
            <a:r>
              <a:rPr lang="en-US" sz="1500" dirty="0" smtClean="0">
                <a:solidFill>
                  <a:schemeClr val="tx1"/>
                </a:solidFill>
              </a:rPr>
              <a:t>).</a:t>
            </a:r>
            <a:endParaRPr lang="en-US" sz="1500" dirty="0">
              <a:solidFill>
                <a:schemeClr val="tx1"/>
              </a:solidFill>
            </a:endParaRPr>
          </a:p>
        </p:txBody>
      </p:sp>
      <p:sp>
        <p:nvSpPr>
          <p:cNvPr id="6" name="Footer Placeholder 3"/>
          <p:cNvSpPr>
            <a:spLocks noGrp="1"/>
          </p:cNvSpPr>
          <p:nvPr>
            <p:ph type="ftr" sz="quarter" idx="11"/>
          </p:nvPr>
        </p:nvSpPr>
        <p:spPr>
          <a:xfrm>
            <a:off x="2875992" y="6356350"/>
            <a:ext cx="3392016" cy="365125"/>
          </a:xfrm>
        </p:spPr>
        <p:txBody>
          <a:bodyPr/>
          <a:lstStyle/>
          <a:p>
            <a:r>
              <a:rPr lang="pt-BR" dirty="0"/>
              <a:t>ISE 468/ETM 568: </a:t>
            </a:r>
            <a:r>
              <a:rPr lang="pt-BR" dirty="0" smtClean="0"/>
              <a:t>Healthcare Process Improvement </a:t>
            </a:r>
          </a:p>
          <a:p>
            <a:r>
              <a:rPr lang="pt-BR" dirty="0" smtClean="0"/>
              <a:t>Ana Carolina Rosa and Hevelyne Duarte de Souza</a:t>
            </a:r>
            <a:endParaRPr lang="pt-BR" dirty="0"/>
          </a:p>
        </p:txBody>
      </p:sp>
      <p:sp>
        <p:nvSpPr>
          <p:cNvPr id="5" name="Slide Number Placeholder 4"/>
          <p:cNvSpPr>
            <a:spLocks noGrp="1"/>
          </p:cNvSpPr>
          <p:nvPr>
            <p:ph type="sldNum" sz="quarter" idx="12"/>
          </p:nvPr>
        </p:nvSpPr>
        <p:spPr/>
        <p:txBody>
          <a:bodyPr/>
          <a:lstStyle/>
          <a:p>
            <a:fld id="{2119D8CF-8DEC-4D9F-84EE-ADF04DFF3391}" type="slidenum">
              <a:rPr lang="pt-BR" smtClean="0"/>
              <a:t>3</a:t>
            </a:fld>
            <a:endParaRPr lang="pt-BR"/>
          </a:p>
        </p:txBody>
      </p:sp>
    </p:spTree>
    <p:extLst>
      <p:ext uri="{BB962C8B-B14F-4D97-AF65-F5344CB8AC3E}">
        <p14:creationId xmlns:p14="http://schemas.microsoft.com/office/powerpoint/2010/main" val="1138753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Categories of FHR</a:t>
            </a:r>
            <a:endParaRPr lang="en-US" dirty="0"/>
          </a:p>
        </p:txBody>
      </p:sp>
      <p:sp>
        <p:nvSpPr>
          <p:cNvPr id="3" name="Content Placeholder 2"/>
          <p:cNvSpPr>
            <a:spLocks noGrp="1"/>
          </p:cNvSpPr>
          <p:nvPr>
            <p:ph idx="1"/>
          </p:nvPr>
        </p:nvSpPr>
        <p:spPr>
          <a:xfrm>
            <a:off x="467544" y="2348880"/>
            <a:ext cx="8002380" cy="3888432"/>
          </a:xfrm>
        </p:spPr>
        <p:txBody>
          <a:bodyPr>
            <a:noAutofit/>
          </a:bodyPr>
          <a:lstStyle/>
          <a:p>
            <a:pPr lvl="1"/>
            <a:r>
              <a:rPr lang="en-US" sz="1800" dirty="0" smtClean="0">
                <a:solidFill>
                  <a:schemeClr val="tx1"/>
                </a:solidFill>
              </a:rPr>
              <a:t>The </a:t>
            </a:r>
            <a:r>
              <a:rPr lang="en-US" sz="1800" dirty="0">
                <a:solidFill>
                  <a:schemeClr val="tx1"/>
                </a:solidFill>
              </a:rPr>
              <a:t>National Institute of Child Health and Human Development (NICHD) recently presented a new classification of FHR monitoring</a:t>
            </a:r>
          </a:p>
          <a:p>
            <a:pPr lvl="1"/>
            <a:r>
              <a:rPr lang="en-US" sz="1800" dirty="0">
                <a:solidFill>
                  <a:schemeClr val="tx1"/>
                </a:solidFill>
              </a:rPr>
              <a:t>Intent is to standardize communication among health care providers and stratify fetal </a:t>
            </a:r>
            <a:r>
              <a:rPr lang="en-US" sz="1800" dirty="0" smtClean="0">
                <a:solidFill>
                  <a:schemeClr val="tx1"/>
                </a:solidFill>
              </a:rPr>
              <a:t>risk;</a:t>
            </a:r>
          </a:p>
          <a:p>
            <a:pPr lvl="1"/>
            <a:r>
              <a:rPr lang="en-US" sz="1800" dirty="0">
                <a:solidFill>
                  <a:schemeClr val="tx1"/>
                </a:solidFill>
              </a:rPr>
              <a:t>Risk is </a:t>
            </a:r>
            <a:r>
              <a:rPr lang="en-US" sz="1800" dirty="0" smtClean="0">
                <a:solidFill>
                  <a:schemeClr val="tx1"/>
                </a:solidFill>
              </a:rPr>
              <a:t>classified as:</a:t>
            </a:r>
          </a:p>
          <a:p>
            <a:pPr lvl="2"/>
            <a:r>
              <a:rPr lang="en-US" sz="1800" dirty="0">
                <a:solidFill>
                  <a:schemeClr val="tx1"/>
                </a:solidFill>
              </a:rPr>
              <a:t>Category 1: normal fetus</a:t>
            </a:r>
          </a:p>
          <a:p>
            <a:pPr lvl="2"/>
            <a:r>
              <a:rPr lang="en-US" sz="1800" dirty="0">
                <a:solidFill>
                  <a:schemeClr val="tx1"/>
                </a:solidFill>
              </a:rPr>
              <a:t>Category 2: intermediate risk requiring close observation and monitoring</a:t>
            </a:r>
          </a:p>
          <a:p>
            <a:pPr lvl="2"/>
            <a:r>
              <a:rPr lang="en-US" sz="1800" dirty="0">
                <a:solidFill>
                  <a:schemeClr val="tx1"/>
                </a:solidFill>
              </a:rPr>
              <a:t>Category 3: possible fetal </a:t>
            </a:r>
            <a:r>
              <a:rPr lang="en-US" sz="1800" dirty="0" smtClean="0">
                <a:solidFill>
                  <a:schemeClr val="tx1"/>
                </a:solidFill>
              </a:rPr>
              <a:t>compromise</a:t>
            </a:r>
          </a:p>
        </p:txBody>
      </p:sp>
      <p:sp>
        <p:nvSpPr>
          <p:cNvPr id="7" name="Footer Placeholder 3"/>
          <p:cNvSpPr>
            <a:spLocks noGrp="1"/>
          </p:cNvSpPr>
          <p:nvPr>
            <p:ph type="ftr" sz="quarter" idx="11"/>
          </p:nvPr>
        </p:nvSpPr>
        <p:spPr>
          <a:xfrm>
            <a:off x="2875992" y="6356349"/>
            <a:ext cx="3392016" cy="365125"/>
          </a:xfrm>
        </p:spPr>
        <p:txBody>
          <a:bodyPr/>
          <a:lstStyle/>
          <a:p>
            <a:r>
              <a:rPr lang="pt-BR" dirty="0"/>
              <a:t>ISE 468/ETM 568: </a:t>
            </a:r>
            <a:r>
              <a:rPr lang="pt-BR" dirty="0" smtClean="0"/>
              <a:t>Healthcare Process Improvement </a:t>
            </a:r>
          </a:p>
          <a:p>
            <a:r>
              <a:rPr lang="pt-BR" dirty="0" smtClean="0"/>
              <a:t>Ana Carolina Rosa and Hevelyne Duarte de Souza</a:t>
            </a:r>
            <a:endParaRPr lang="pt-BR" dirty="0"/>
          </a:p>
        </p:txBody>
      </p:sp>
      <p:sp>
        <p:nvSpPr>
          <p:cNvPr id="5" name="Slide Number Placeholder 4"/>
          <p:cNvSpPr>
            <a:spLocks noGrp="1"/>
          </p:cNvSpPr>
          <p:nvPr>
            <p:ph type="sldNum" sz="quarter" idx="12"/>
          </p:nvPr>
        </p:nvSpPr>
        <p:spPr/>
        <p:txBody>
          <a:bodyPr/>
          <a:lstStyle/>
          <a:p>
            <a:fld id="{2119D8CF-8DEC-4D9F-84EE-ADF04DFF3391}" type="slidenum">
              <a:rPr lang="pt-BR" smtClean="0"/>
              <a:t>4</a:t>
            </a:fld>
            <a:endParaRPr lang="pt-BR"/>
          </a:p>
        </p:txBody>
      </p:sp>
    </p:spTree>
    <p:extLst>
      <p:ext uri="{BB962C8B-B14F-4D97-AF65-F5344CB8AC3E}">
        <p14:creationId xmlns:p14="http://schemas.microsoft.com/office/powerpoint/2010/main" val="1465995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a:t>
            </a:r>
            <a:r>
              <a:rPr lang="en-US" dirty="0" smtClean="0"/>
              <a:t>echnological </a:t>
            </a:r>
            <a:r>
              <a:rPr lang="en-US" dirty="0"/>
              <a:t>advancements </a:t>
            </a:r>
            <a:r>
              <a:rPr lang="en-US" dirty="0" smtClean="0"/>
              <a:t>on monitoring FHR</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33783777"/>
              </p:ext>
            </p:extLst>
          </p:nvPr>
        </p:nvGraphicFramePr>
        <p:xfrm>
          <a:off x="863600" y="2489200"/>
          <a:ext cx="7452816" cy="353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3"/>
          <p:cNvSpPr>
            <a:spLocks noGrp="1"/>
          </p:cNvSpPr>
          <p:nvPr>
            <p:ph type="ftr" sz="quarter" idx="11"/>
          </p:nvPr>
        </p:nvSpPr>
        <p:spPr>
          <a:xfrm>
            <a:off x="2875992" y="6356349"/>
            <a:ext cx="3392016" cy="365125"/>
          </a:xfrm>
        </p:spPr>
        <p:txBody>
          <a:bodyPr/>
          <a:lstStyle/>
          <a:p>
            <a:r>
              <a:rPr lang="pt-BR" dirty="0"/>
              <a:t>ISE 468/ETM 568: </a:t>
            </a:r>
            <a:r>
              <a:rPr lang="pt-BR" dirty="0" smtClean="0"/>
              <a:t>Healthcare Process Improvement</a:t>
            </a:r>
          </a:p>
          <a:p>
            <a:r>
              <a:rPr lang="pt-BR" dirty="0" smtClean="0"/>
              <a:t> Ana Carolina Rosa and Hevelyne Duarte de Souza</a:t>
            </a:r>
            <a:endParaRPr lang="pt-BR" dirty="0"/>
          </a:p>
        </p:txBody>
      </p:sp>
      <p:sp>
        <p:nvSpPr>
          <p:cNvPr id="5" name="Slide Number Placeholder 4"/>
          <p:cNvSpPr>
            <a:spLocks noGrp="1"/>
          </p:cNvSpPr>
          <p:nvPr>
            <p:ph type="sldNum" sz="quarter" idx="12"/>
          </p:nvPr>
        </p:nvSpPr>
        <p:spPr/>
        <p:txBody>
          <a:bodyPr/>
          <a:lstStyle/>
          <a:p>
            <a:fld id="{2119D8CF-8DEC-4D9F-84EE-ADF04DFF3391}" type="slidenum">
              <a:rPr lang="pt-BR" smtClean="0"/>
              <a:t>5</a:t>
            </a:fld>
            <a:endParaRPr lang="pt-BR"/>
          </a:p>
        </p:txBody>
      </p:sp>
    </p:spTree>
    <p:extLst>
      <p:ext uri="{BB962C8B-B14F-4D97-AF65-F5344CB8AC3E}">
        <p14:creationId xmlns:p14="http://schemas.microsoft.com/office/powerpoint/2010/main" val="3147639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Differences</a:t>
            </a:r>
            <a:endParaRPr lang="en-US" dirty="0"/>
          </a:p>
        </p:txBody>
      </p:sp>
      <p:sp>
        <p:nvSpPr>
          <p:cNvPr id="3" name="Content Placeholder 2"/>
          <p:cNvSpPr>
            <a:spLocks noGrp="1"/>
          </p:cNvSpPr>
          <p:nvPr>
            <p:ph idx="1"/>
          </p:nvPr>
        </p:nvSpPr>
        <p:spPr>
          <a:xfrm>
            <a:off x="864382" y="2276872"/>
            <a:ext cx="7605542" cy="3742928"/>
          </a:xfrm>
        </p:spPr>
        <p:txBody>
          <a:bodyPr>
            <a:normAutofit/>
          </a:bodyPr>
          <a:lstStyle/>
          <a:p>
            <a:pPr algn="just"/>
            <a:r>
              <a:rPr lang="en-US" sz="2000" dirty="0">
                <a:solidFill>
                  <a:schemeClr val="tx1"/>
                </a:solidFill>
              </a:rPr>
              <a:t>The digitization of FHR signals allows one or more tracings to be displayed on a standard computer </a:t>
            </a:r>
            <a:r>
              <a:rPr lang="en-US" sz="2000" dirty="0" smtClean="0">
                <a:solidFill>
                  <a:schemeClr val="tx1"/>
                </a:solidFill>
              </a:rPr>
              <a:t>screen</a:t>
            </a:r>
          </a:p>
          <a:p>
            <a:pPr lvl="1" algn="just"/>
            <a:r>
              <a:rPr lang="pt-BR" sz="2000" dirty="0" smtClean="0">
                <a:solidFill>
                  <a:schemeClr val="tx1"/>
                </a:solidFill>
              </a:rPr>
              <a:t>In this case, </a:t>
            </a:r>
            <a:r>
              <a:rPr lang="en-US" sz="2000" dirty="0">
                <a:solidFill>
                  <a:schemeClr val="tx1"/>
                </a:solidFill>
              </a:rPr>
              <a:t>data from 16 patients were displayed on a single 40-inch </a:t>
            </a:r>
            <a:r>
              <a:rPr lang="en-US" sz="2000" dirty="0" smtClean="0">
                <a:solidFill>
                  <a:schemeClr val="tx1"/>
                </a:solidFill>
              </a:rPr>
              <a:t>monitor, each </a:t>
            </a:r>
            <a:r>
              <a:rPr lang="en-US" sz="2000" dirty="0">
                <a:solidFill>
                  <a:schemeClr val="tx1"/>
                </a:solidFill>
              </a:rPr>
              <a:t>tracing would be limited to about a 10-minute window of activity (assuming a 4 x 4 </a:t>
            </a:r>
            <a:r>
              <a:rPr lang="en-US" sz="2000" dirty="0" smtClean="0">
                <a:solidFill>
                  <a:schemeClr val="tx1"/>
                </a:solidFill>
              </a:rPr>
              <a:t>matrix); on the other hand, traditional paper tracings enables a clinician to scan 30 minutes or more of activity.</a:t>
            </a:r>
          </a:p>
        </p:txBody>
      </p:sp>
      <p:sp>
        <p:nvSpPr>
          <p:cNvPr id="6" name="Footer Placeholder 3"/>
          <p:cNvSpPr>
            <a:spLocks noGrp="1"/>
          </p:cNvSpPr>
          <p:nvPr>
            <p:ph type="ftr" sz="quarter" idx="11"/>
          </p:nvPr>
        </p:nvSpPr>
        <p:spPr>
          <a:xfrm>
            <a:off x="2875992" y="6356349"/>
            <a:ext cx="3392016" cy="365125"/>
          </a:xfrm>
        </p:spPr>
        <p:txBody>
          <a:bodyPr/>
          <a:lstStyle/>
          <a:p>
            <a:r>
              <a:rPr lang="pt-BR" dirty="0"/>
              <a:t>ISE 468/ETM 568: </a:t>
            </a:r>
            <a:r>
              <a:rPr lang="pt-BR" dirty="0" smtClean="0"/>
              <a:t>Healthcare Process Improvement </a:t>
            </a:r>
          </a:p>
          <a:p>
            <a:r>
              <a:rPr lang="pt-BR" dirty="0" smtClean="0"/>
              <a:t>Ana Carolina Rosa and Hevelyne Duarte de Souza</a:t>
            </a:r>
            <a:endParaRPr lang="pt-BR" dirty="0"/>
          </a:p>
        </p:txBody>
      </p:sp>
      <p:sp>
        <p:nvSpPr>
          <p:cNvPr id="5" name="Slide Number Placeholder 4"/>
          <p:cNvSpPr>
            <a:spLocks noGrp="1"/>
          </p:cNvSpPr>
          <p:nvPr>
            <p:ph type="sldNum" sz="quarter" idx="12"/>
          </p:nvPr>
        </p:nvSpPr>
        <p:spPr/>
        <p:txBody>
          <a:bodyPr/>
          <a:lstStyle/>
          <a:p>
            <a:fld id="{2119D8CF-8DEC-4D9F-84EE-ADF04DFF3391}" type="slidenum">
              <a:rPr lang="pt-BR" smtClean="0"/>
              <a:t>6</a:t>
            </a:fld>
            <a:endParaRPr lang="pt-BR"/>
          </a:p>
        </p:txBody>
      </p:sp>
    </p:spTree>
    <p:extLst>
      <p:ext uri="{BB962C8B-B14F-4D97-AF65-F5344CB8AC3E}">
        <p14:creationId xmlns:p14="http://schemas.microsoft.com/office/powerpoint/2010/main" val="2812111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Differences</a:t>
            </a:r>
            <a:endParaRPr lang="en-US" dirty="0"/>
          </a:p>
        </p:txBody>
      </p:sp>
      <p:sp>
        <p:nvSpPr>
          <p:cNvPr id="3" name="Content Placeholder 2"/>
          <p:cNvSpPr>
            <a:spLocks noGrp="1"/>
          </p:cNvSpPr>
          <p:nvPr>
            <p:ph idx="1"/>
          </p:nvPr>
        </p:nvSpPr>
        <p:spPr>
          <a:xfrm>
            <a:off x="864382" y="2276872"/>
            <a:ext cx="7605542" cy="3742928"/>
          </a:xfrm>
        </p:spPr>
        <p:txBody>
          <a:bodyPr>
            <a:normAutofit/>
          </a:bodyPr>
          <a:lstStyle/>
          <a:p>
            <a:pPr algn="just"/>
            <a:r>
              <a:rPr lang="pt-BR" dirty="0" smtClean="0">
                <a:solidFill>
                  <a:schemeClr val="tx1"/>
                </a:solidFill>
              </a:rPr>
              <a:t>Related to the attentional challenges to monitor the displays.</a:t>
            </a:r>
          </a:p>
          <a:p>
            <a:pPr lvl="1" algn="just"/>
            <a:r>
              <a:rPr lang="pt-BR" sz="1800" dirty="0" smtClean="0">
                <a:solidFill>
                  <a:schemeClr val="tx1"/>
                </a:solidFill>
              </a:rPr>
              <a:t>Vigilance decrement: </a:t>
            </a:r>
            <a:r>
              <a:rPr lang="en-US" sz="1800" dirty="0">
                <a:solidFill>
                  <a:schemeClr val="tx1"/>
                </a:solidFill>
              </a:rPr>
              <a:t>the ability to maintain attention and respond to stimuli over long periods of </a:t>
            </a:r>
            <a:r>
              <a:rPr lang="en-US" sz="1800" dirty="0" smtClean="0">
                <a:solidFill>
                  <a:schemeClr val="tx1"/>
                </a:solidFill>
              </a:rPr>
              <a:t>time.</a:t>
            </a:r>
          </a:p>
          <a:p>
            <a:pPr lvl="1" algn="just"/>
            <a:r>
              <a:rPr lang="en-US" sz="1800" dirty="0">
                <a:solidFill>
                  <a:schemeClr val="tx1"/>
                </a:solidFill>
              </a:rPr>
              <a:t>Monitoring multiple displays or multiple sources of information depicted within a single display also tends to harm performance</a:t>
            </a:r>
            <a:r>
              <a:rPr lang="en-US" sz="1800" dirty="0" smtClean="0">
                <a:solidFill>
                  <a:schemeClr val="tx1"/>
                </a:solidFill>
              </a:rPr>
              <a:t>.</a:t>
            </a:r>
          </a:p>
          <a:p>
            <a:pPr lvl="1" algn="just"/>
            <a:r>
              <a:rPr lang="en-US" sz="1800" dirty="0">
                <a:solidFill>
                  <a:schemeClr val="tx1"/>
                </a:solidFill>
              </a:rPr>
              <a:t>In one study, observers asked to monitor multiple displays detected fewer signals and had more false alarms than those observing only a single </a:t>
            </a:r>
            <a:r>
              <a:rPr lang="en-US" sz="1800" dirty="0" smtClean="0">
                <a:solidFill>
                  <a:schemeClr val="tx1"/>
                </a:solidFill>
              </a:rPr>
              <a:t>display, because of that </a:t>
            </a:r>
            <a:r>
              <a:rPr lang="en-US" sz="1800" dirty="0">
                <a:solidFill>
                  <a:schemeClr val="tx1"/>
                </a:solidFill>
              </a:rPr>
              <a:t>equipment designers should try to avoid creating displays with multiple components that need to be </a:t>
            </a:r>
            <a:r>
              <a:rPr lang="en-US" sz="1800" dirty="0" smtClean="0">
                <a:solidFill>
                  <a:schemeClr val="tx1"/>
                </a:solidFill>
              </a:rPr>
              <a:t>monitored.</a:t>
            </a:r>
            <a:endParaRPr lang="en-US" sz="1800" dirty="0">
              <a:solidFill>
                <a:schemeClr val="tx1"/>
              </a:solidFill>
            </a:endParaRPr>
          </a:p>
        </p:txBody>
      </p:sp>
      <p:sp>
        <p:nvSpPr>
          <p:cNvPr id="6" name="Footer Placeholder 3"/>
          <p:cNvSpPr>
            <a:spLocks noGrp="1"/>
          </p:cNvSpPr>
          <p:nvPr>
            <p:ph type="ftr" sz="quarter" idx="11"/>
          </p:nvPr>
        </p:nvSpPr>
        <p:spPr>
          <a:xfrm>
            <a:off x="2875992" y="6357620"/>
            <a:ext cx="3392016" cy="365125"/>
          </a:xfrm>
        </p:spPr>
        <p:txBody>
          <a:bodyPr/>
          <a:lstStyle/>
          <a:p>
            <a:r>
              <a:rPr lang="pt-BR" dirty="0"/>
              <a:t>ISE 468/ETM 568: </a:t>
            </a:r>
            <a:r>
              <a:rPr lang="pt-BR" dirty="0" smtClean="0"/>
              <a:t>Healthcare Process Improvement </a:t>
            </a:r>
          </a:p>
          <a:p>
            <a:r>
              <a:rPr lang="pt-BR" dirty="0" smtClean="0"/>
              <a:t> Ana Carolina Rosa and Hevelyne Duarte de Souza</a:t>
            </a:r>
            <a:endParaRPr lang="pt-BR" dirty="0"/>
          </a:p>
        </p:txBody>
      </p:sp>
      <p:sp>
        <p:nvSpPr>
          <p:cNvPr id="5" name="Slide Number Placeholder 4"/>
          <p:cNvSpPr>
            <a:spLocks noGrp="1"/>
          </p:cNvSpPr>
          <p:nvPr>
            <p:ph type="sldNum" sz="quarter" idx="12"/>
          </p:nvPr>
        </p:nvSpPr>
        <p:spPr/>
        <p:txBody>
          <a:bodyPr/>
          <a:lstStyle/>
          <a:p>
            <a:fld id="{2119D8CF-8DEC-4D9F-84EE-ADF04DFF3391}" type="slidenum">
              <a:rPr lang="pt-BR" smtClean="0"/>
              <a:t>7</a:t>
            </a:fld>
            <a:endParaRPr lang="pt-BR"/>
          </a:p>
        </p:txBody>
      </p:sp>
    </p:spTree>
    <p:extLst>
      <p:ext uri="{BB962C8B-B14F-4D97-AF65-F5344CB8AC3E}">
        <p14:creationId xmlns:p14="http://schemas.microsoft.com/office/powerpoint/2010/main" val="37007958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Safety Culture on Labor and Delivery Units</a:t>
            </a:r>
          </a:p>
        </p:txBody>
      </p:sp>
      <p:sp>
        <p:nvSpPr>
          <p:cNvPr id="3" name="Content Placeholder 2"/>
          <p:cNvSpPr>
            <a:spLocks noGrp="1"/>
          </p:cNvSpPr>
          <p:nvPr>
            <p:ph idx="1"/>
          </p:nvPr>
        </p:nvSpPr>
        <p:spPr>
          <a:xfrm>
            <a:off x="864382" y="2348880"/>
            <a:ext cx="7605542" cy="3670920"/>
          </a:xfrm>
        </p:spPr>
        <p:txBody>
          <a:bodyPr>
            <a:normAutofit/>
          </a:bodyPr>
          <a:lstStyle/>
          <a:p>
            <a:pPr algn="just"/>
            <a:r>
              <a:rPr lang="en-US" dirty="0" smtClean="0">
                <a:solidFill>
                  <a:schemeClr val="tx1"/>
                </a:solidFill>
              </a:rPr>
              <a:t>This </a:t>
            </a:r>
            <a:r>
              <a:rPr lang="en-US" dirty="0">
                <a:solidFill>
                  <a:schemeClr val="tx1"/>
                </a:solidFill>
              </a:rPr>
              <a:t>complicated patient flow requires dedicated specialized teams with strong commitment to safety. </a:t>
            </a:r>
          </a:p>
          <a:p>
            <a:pPr algn="just"/>
            <a:endParaRPr lang="pt-BR" dirty="0" smtClean="0">
              <a:solidFill>
                <a:schemeClr val="tx1"/>
              </a:solidFill>
            </a:endParaRPr>
          </a:p>
          <a:p>
            <a:pPr algn="just"/>
            <a:endParaRPr lang="pt-BR" dirty="0">
              <a:solidFill>
                <a:schemeClr val="tx1"/>
              </a:solidFill>
            </a:endParaRPr>
          </a:p>
          <a:p>
            <a:pPr algn="just"/>
            <a:endParaRPr lang="pt-BR" dirty="0" smtClean="0">
              <a:solidFill>
                <a:schemeClr val="tx1"/>
              </a:solidFill>
            </a:endParaRPr>
          </a:p>
          <a:p>
            <a:pPr algn="just"/>
            <a:endParaRPr lang="pt-BR" dirty="0" smtClean="0">
              <a:solidFill>
                <a:schemeClr val="tx1"/>
              </a:solidFill>
            </a:endParaRPr>
          </a:p>
          <a:p>
            <a:pPr algn="just"/>
            <a:endParaRPr lang="en-US" dirty="0">
              <a:solidFill>
                <a:schemeClr val="tx1"/>
              </a:solidFill>
            </a:endParaRPr>
          </a:p>
          <a:p>
            <a:pPr algn="just"/>
            <a:r>
              <a:rPr lang="en-US" dirty="0" smtClean="0">
                <a:solidFill>
                  <a:schemeClr val="tx1"/>
                </a:solidFill>
              </a:rPr>
              <a:t>“Having </a:t>
            </a:r>
            <a:r>
              <a:rPr lang="en-US" dirty="0">
                <a:solidFill>
                  <a:schemeClr val="tx1"/>
                </a:solidFill>
              </a:rPr>
              <a:t>a centralized monitoring station with insufficient number of available, well trained, vigilant, and undistracted personnel to monitor can be a recipe for bad outcomes</a:t>
            </a:r>
            <a:r>
              <a:rPr lang="en-US" dirty="0" smtClean="0">
                <a:solidFill>
                  <a:schemeClr val="tx1"/>
                </a:solidFill>
              </a:rPr>
              <a:t>.”(p.4)</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2119D8CF-8DEC-4D9F-84EE-ADF04DFF3391}" type="slidenum">
              <a:rPr lang="pt-BR" smtClean="0"/>
              <a:t>8</a:t>
            </a:fld>
            <a:endParaRPr lang="pt-BR"/>
          </a:p>
        </p:txBody>
      </p:sp>
      <p:sp>
        <p:nvSpPr>
          <p:cNvPr id="6" name="Footer Placeholder 3"/>
          <p:cNvSpPr>
            <a:spLocks noGrp="1"/>
          </p:cNvSpPr>
          <p:nvPr>
            <p:ph type="ftr" sz="quarter" idx="11"/>
          </p:nvPr>
        </p:nvSpPr>
        <p:spPr>
          <a:xfrm>
            <a:off x="2875992" y="6356349"/>
            <a:ext cx="3392016" cy="365125"/>
          </a:xfrm>
        </p:spPr>
        <p:txBody>
          <a:bodyPr/>
          <a:lstStyle/>
          <a:p>
            <a:r>
              <a:rPr lang="pt-BR" dirty="0" smtClean="0"/>
              <a:t>ISE 468/ETM 568: Healthcare Process Improvement </a:t>
            </a:r>
          </a:p>
          <a:p>
            <a:r>
              <a:rPr lang="pt-BR" dirty="0" smtClean="0"/>
              <a:t> Ana Carolina Rosa and Hevelyne Duarte de Souza</a:t>
            </a:r>
            <a:endParaRPr lang="pt-BR" dirty="0"/>
          </a:p>
        </p:txBody>
      </p:sp>
      <p:graphicFrame>
        <p:nvGraphicFramePr>
          <p:cNvPr id="4" name="Diagram 3"/>
          <p:cNvGraphicFramePr/>
          <p:nvPr>
            <p:extLst>
              <p:ext uri="{D42A27DB-BD31-4B8C-83A1-F6EECF244321}">
                <p14:modId xmlns:p14="http://schemas.microsoft.com/office/powerpoint/2010/main" val="591565031"/>
              </p:ext>
            </p:extLst>
          </p:nvPr>
        </p:nvGraphicFramePr>
        <p:xfrm>
          <a:off x="395536" y="2492896"/>
          <a:ext cx="8496944" cy="2736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83907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t>Simple solutions to improve </a:t>
            </a:r>
            <a:r>
              <a:rPr lang="en-US" dirty="0"/>
              <a:t>the detectability of critical signals and minimize vigilance decrements</a:t>
            </a:r>
          </a:p>
        </p:txBody>
      </p:sp>
      <p:sp>
        <p:nvSpPr>
          <p:cNvPr id="3" name="Content Placeholder 2"/>
          <p:cNvSpPr>
            <a:spLocks noGrp="1"/>
          </p:cNvSpPr>
          <p:nvPr>
            <p:ph idx="1"/>
          </p:nvPr>
        </p:nvSpPr>
        <p:spPr>
          <a:xfrm>
            <a:off x="864382" y="2489200"/>
            <a:ext cx="7605542" cy="3530600"/>
          </a:xfrm>
        </p:spPr>
        <p:txBody>
          <a:bodyPr>
            <a:normAutofit/>
          </a:bodyPr>
          <a:lstStyle/>
          <a:p>
            <a:pPr algn="just"/>
            <a:r>
              <a:rPr lang="en-US" sz="2000" dirty="0">
                <a:solidFill>
                  <a:schemeClr val="tx1"/>
                </a:solidFill>
              </a:rPr>
              <a:t>A</a:t>
            </a:r>
            <a:r>
              <a:rPr lang="en-US" sz="2000" dirty="0" smtClean="0">
                <a:solidFill>
                  <a:schemeClr val="tx1"/>
                </a:solidFill>
              </a:rPr>
              <a:t>dditional training; </a:t>
            </a:r>
          </a:p>
          <a:p>
            <a:pPr algn="just"/>
            <a:r>
              <a:rPr lang="en-US" sz="2000" dirty="0" smtClean="0">
                <a:solidFill>
                  <a:schemeClr val="tx1"/>
                </a:solidFill>
              </a:rPr>
              <a:t>Having </a:t>
            </a:r>
            <a:r>
              <a:rPr lang="en-US" sz="2000" dirty="0">
                <a:solidFill>
                  <a:schemeClr val="tx1"/>
                </a:solidFill>
              </a:rPr>
              <a:t>more than one person </a:t>
            </a:r>
            <a:r>
              <a:rPr lang="en-US" sz="2000" dirty="0" smtClean="0">
                <a:solidFill>
                  <a:schemeClr val="tx1"/>
                </a:solidFill>
              </a:rPr>
              <a:t>monitoring </a:t>
            </a:r>
            <a:r>
              <a:rPr lang="en-US" sz="2000" dirty="0">
                <a:solidFill>
                  <a:schemeClr val="tx1"/>
                </a:solidFill>
              </a:rPr>
              <a:t>the </a:t>
            </a:r>
            <a:r>
              <a:rPr lang="en-US" sz="2000" dirty="0" smtClean="0">
                <a:solidFill>
                  <a:schemeClr val="tx1"/>
                </a:solidFill>
              </a:rPr>
              <a:t>displays; </a:t>
            </a:r>
          </a:p>
          <a:p>
            <a:pPr algn="just"/>
            <a:r>
              <a:rPr lang="en-US" sz="2000" dirty="0" smtClean="0">
                <a:solidFill>
                  <a:schemeClr val="tx1"/>
                </a:solidFill>
              </a:rPr>
              <a:t>Limiting </a:t>
            </a:r>
            <a:r>
              <a:rPr lang="en-US" sz="2000" dirty="0">
                <a:solidFill>
                  <a:schemeClr val="tx1"/>
                </a:solidFill>
              </a:rPr>
              <a:t>the duration of </a:t>
            </a:r>
            <a:r>
              <a:rPr lang="en-US" sz="2000" dirty="0" err="1">
                <a:solidFill>
                  <a:schemeClr val="tx1"/>
                </a:solidFill>
              </a:rPr>
              <a:t>watchkeeping</a:t>
            </a:r>
            <a:r>
              <a:rPr lang="en-US" sz="2000" dirty="0">
                <a:solidFill>
                  <a:schemeClr val="tx1"/>
                </a:solidFill>
              </a:rPr>
              <a:t> shifts</a:t>
            </a:r>
            <a:r>
              <a:rPr lang="en-US" sz="2000" dirty="0" smtClean="0">
                <a:solidFill>
                  <a:schemeClr val="tx1"/>
                </a:solidFill>
              </a:rPr>
              <a:t>.</a:t>
            </a:r>
          </a:p>
          <a:p>
            <a:pPr algn="just"/>
            <a:r>
              <a:rPr lang="en-US" sz="2000" dirty="0">
                <a:solidFill>
                  <a:schemeClr val="tx1"/>
                </a:solidFill>
              </a:rPr>
              <a:t>More sophisticated </a:t>
            </a:r>
            <a:r>
              <a:rPr lang="en-US" sz="2000" dirty="0" smtClean="0">
                <a:solidFill>
                  <a:schemeClr val="tx1"/>
                </a:solidFill>
              </a:rPr>
              <a:t>possibilities:</a:t>
            </a:r>
          </a:p>
          <a:p>
            <a:pPr lvl="1" algn="just"/>
            <a:r>
              <a:rPr lang="en-US" sz="2000" dirty="0">
                <a:solidFill>
                  <a:schemeClr val="tx1"/>
                </a:solidFill>
              </a:rPr>
              <a:t>amplifying the signals </a:t>
            </a:r>
            <a:endParaRPr lang="en-US" sz="2000" dirty="0" smtClean="0">
              <a:solidFill>
                <a:schemeClr val="tx1"/>
              </a:solidFill>
            </a:endParaRPr>
          </a:p>
          <a:p>
            <a:pPr lvl="1" algn="just"/>
            <a:r>
              <a:rPr lang="en-US" sz="2000" dirty="0" smtClean="0">
                <a:solidFill>
                  <a:schemeClr val="tx1"/>
                </a:solidFill>
              </a:rPr>
              <a:t>using </a:t>
            </a:r>
            <a:r>
              <a:rPr lang="en-US" sz="2000" dirty="0">
                <a:solidFill>
                  <a:schemeClr val="tx1"/>
                </a:solidFill>
              </a:rPr>
              <a:t>systems that provide warnings generated by computerized analysis of the FHR tracings</a:t>
            </a:r>
          </a:p>
        </p:txBody>
      </p:sp>
      <p:sp>
        <p:nvSpPr>
          <p:cNvPr id="5" name="Slide Number Placeholder 4"/>
          <p:cNvSpPr>
            <a:spLocks noGrp="1"/>
          </p:cNvSpPr>
          <p:nvPr>
            <p:ph type="sldNum" sz="quarter" idx="12"/>
          </p:nvPr>
        </p:nvSpPr>
        <p:spPr/>
        <p:txBody>
          <a:bodyPr/>
          <a:lstStyle/>
          <a:p>
            <a:fld id="{2119D8CF-8DEC-4D9F-84EE-ADF04DFF3391}" type="slidenum">
              <a:rPr lang="pt-BR" smtClean="0"/>
              <a:t>9</a:t>
            </a:fld>
            <a:endParaRPr lang="pt-BR"/>
          </a:p>
        </p:txBody>
      </p:sp>
      <p:sp>
        <p:nvSpPr>
          <p:cNvPr id="6" name="Footer Placeholder 3"/>
          <p:cNvSpPr>
            <a:spLocks noGrp="1"/>
          </p:cNvSpPr>
          <p:nvPr>
            <p:ph type="ftr" sz="quarter" idx="11"/>
          </p:nvPr>
        </p:nvSpPr>
        <p:spPr>
          <a:xfrm>
            <a:off x="2875992" y="6356349"/>
            <a:ext cx="3392016" cy="365125"/>
          </a:xfrm>
        </p:spPr>
        <p:txBody>
          <a:bodyPr/>
          <a:lstStyle/>
          <a:p>
            <a:r>
              <a:rPr lang="pt-BR" dirty="0" smtClean="0"/>
              <a:t>ISE 468/ETM 568: Healthcare Process Improvement </a:t>
            </a:r>
          </a:p>
          <a:p>
            <a:r>
              <a:rPr lang="pt-BR" dirty="0" smtClean="0"/>
              <a:t> Ana Carolina Rosa and Hevelyne Duarte de Souza</a:t>
            </a:r>
            <a:endParaRPr lang="pt-BR" dirty="0"/>
          </a:p>
        </p:txBody>
      </p:sp>
    </p:spTree>
    <p:extLst>
      <p:ext uri="{BB962C8B-B14F-4D97-AF65-F5344CB8AC3E}">
        <p14:creationId xmlns:p14="http://schemas.microsoft.com/office/powerpoint/2010/main" val="1562307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250</TotalTime>
  <Words>1326</Words>
  <Application>Microsoft Office PowerPoint</Application>
  <PresentationFormat>On-screen Show (4:3)</PresentationFormat>
  <Paragraphs>108</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Ion Boardroom</vt:lpstr>
      <vt:lpstr>Monitoring Fetal Health</vt:lpstr>
      <vt:lpstr>The Case</vt:lpstr>
      <vt:lpstr>The Comentary</vt:lpstr>
      <vt:lpstr>Categories of FHR</vt:lpstr>
      <vt:lpstr>Technological advancements on monitoring FHR</vt:lpstr>
      <vt:lpstr>Differences</vt:lpstr>
      <vt:lpstr>Differences</vt:lpstr>
      <vt:lpstr>Safety Culture on Labor and Delivery Units</vt:lpstr>
      <vt:lpstr>Simple solutions to improve the detectability of critical signals and minimize vigilance decrements</vt:lpstr>
      <vt:lpstr>Conclusion</vt:lpstr>
      <vt:lpstr>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heve1802</dc:creator>
  <cp:lastModifiedBy>Joan Burtner</cp:lastModifiedBy>
  <cp:revision>53</cp:revision>
  <dcterms:created xsi:type="dcterms:W3CDTF">2015-02-04T18:39:42Z</dcterms:created>
  <dcterms:modified xsi:type="dcterms:W3CDTF">2015-02-11T19:40:51Z</dcterms:modified>
</cp:coreProperties>
</file>