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8" d="100"/>
          <a:sy n="78" d="100"/>
        </p:scale>
        <p:origin x="-96" y="-21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3F36B-5D36-C74F-B814-18AC67FB942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70357-8623-C744-9EFF-AF16774ED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912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6468493"/>
      </p:ext>
    </p:extLst>
  </p:cSld>
  <p:clrMap bg1="lt1" tx1="dk1" bg2="dk2" tx2="lt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308610"/>
            <a:ext cx="8170254" cy="452628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842962"/>
            <a:ext cx="7342188" cy="1443038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71750"/>
            <a:ext cx="7342188" cy="131445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4592171"/>
            <a:ext cx="2133600" cy="194488"/>
          </a:xfrm>
        </p:spPr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4592170"/>
            <a:ext cx="2895600" cy="193358"/>
          </a:xfrm>
        </p:spPr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4592171"/>
            <a:ext cx="762000" cy="203597"/>
          </a:xfrm>
        </p:spPr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6" y="1270747"/>
            <a:ext cx="3008313" cy="6858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457201"/>
            <a:ext cx="4114800" cy="4099322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6" y="2004242"/>
            <a:ext cx="3008313" cy="255228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r>
              <a:rPr kumimoji="0" lang="en-US" smtClean="0">
                <a:solidFill>
                  <a:srgbClr val="FFFFFF"/>
                </a:solidFill>
              </a:rPr>
              <a:t>Pirovano, Reveles and Spears</a:t>
            </a:r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3" y="232592"/>
            <a:ext cx="3398837" cy="903684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268730"/>
            <a:ext cx="3008376" cy="6858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459581"/>
            <a:ext cx="4114800" cy="410108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002536"/>
            <a:ext cx="3008376" cy="255117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3215865"/>
            <a:ext cx="8021977" cy="687145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248770"/>
            <a:ext cx="8421624" cy="283733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953436"/>
            <a:ext cx="8021977" cy="75975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r>
              <a:rPr kumimoji="0" lang="en-US" smtClean="0">
                <a:solidFill>
                  <a:srgbClr val="FFFFFF"/>
                </a:solidFill>
              </a:rPr>
              <a:t>Pirovano, Reveles and Spears</a:t>
            </a:r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457201"/>
            <a:ext cx="1416423" cy="4137422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3" y="457201"/>
            <a:ext cx="6279777" cy="413742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308610"/>
            <a:ext cx="8170254" cy="452628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2581836"/>
            <a:ext cx="7345362" cy="1149724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3771900"/>
            <a:ext cx="7345362" cy="74295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4592171"/>
            <a:ext cx="2133600" cy="194488"/>
          </a:xfrm>
        </p:spPr>
        <p:txBody>
          <a:bodyPr/>
          <a:lstStyle/>
          <a:p>
            <a:pPr algn="r" eaLnBrk="1" latinLnBrk="0" hangingPunct="1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4593301"/>
            <a:ext cx="2895600" cy="193358"/>
          </a:xfrm>
        </p:spPr>
        <p:txBody>
          <a:bodyPr/>
          <a:lstStyle/>
          <a:p>
            <a:pPr algn="l" eaLnBrk="1" latinLnBrk="0" hangingPunct="1"/>
            <a:r>
              <a:rPr kumimoji="0" lang="en-US" smtClean="0">
                <a:solidFill>
                  <a:srgbClr val="FFFFFF"/>
                </a:solidFill>
              </a:rPr>
              <a:t>Pirovano, Reveles and Spears</a:t>
            </a:r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400050"/>
            <a:ext cx="7836408" cy="2121694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028700"/>
            <a:ext cx="7345362" cy="12573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2350925"/>
            <a:ext cx="7345362" cy="1125140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1610917"/>
            <a:ext cx="3566160" cy="294560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610917"/>
            <a:ext cx="3566160" cy="294560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281743"/>
            <a:ext cx="3566160" cy="62437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1943101"/>
            <a:ext cx="3566160" cy="261342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281743"/>
            <a:ext cx="3566160" cy="62437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1943101"/>
            <a:ext cx="3566160" cy="261342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30274"/>
            <a:ext cx="8778240" cy="488295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6" y="877419"/>
            <a:ext cx="3008313" cy="6858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457201"/>
            <a:ext cx="4114800" cy="4099322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6" y="1610916"/>
            <a:ext cx="3008313" cy="244673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Pirovano, Reveles and Spears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183118"/>
            <a:ext cx="7345362" cy="10048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1600201"/>
            <a:ext cx="7345363" cy="2948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4778694"/>
            <a:ext cx="2133600" cy="1944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pPr algn="r" eaLnBrk="1" latinLnBrk="0" hangingPunct="1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4778693"/>
            <a:ext cx="2895600" cy="193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pPr algn="l" eaLnBrk="1" latinLnBrk="0" hangingPunct="1"/>
            <a:r>
              <a:rPr kumimoji="0" lang="en-US" smtClean="0">
                <a:solidFill>
                  <a:srgbClr val="FFFFFF"/>
                </a:solidFill>
              </a:rPr>
              <a:t>Pirovano, Reveles and Spears</a:t>
            </a:r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4767263"/>
            <a:ext cx="762000" cy="2035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000" dirty="0"/>
              <a:t>2012 Malcolm Baldridge Award Recipient (Manufacturing)</a:t>
            </a:r>
          </a:p>
          <a:p>
            <a:pPr lvl="0">
              <a:spcBef>
                <a:spcPts val="0"/>
              </a:spcBef>
              <a:buNone/>
            </a:pPr>
            <a:r>
              <a:rPr lang="en" sz="4000" dirty="0"/>
              <a:t>Lockheed Martin- Preface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Dan Pirovano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Daniel Reveles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Ben Spears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Organizational Environment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905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Fire and Missile Control is one </a:t>
            </a: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of Lockheed</a:t>
            </a:r>
            <a:r>
              <a:rPr lang="en-US" dirty="0" smtClean="0"/>
              <a:t> </a:t>
            </a:r>
            <a:r>
              <a:rPr lang="en" dirty="0" smtClean="0"/>
              <a:t>Martin’s </a:t>
            </a:r>
            <a:r>
              <a:rPr lang="en" dirty="0"/>
              <a:t>5 business </a:t>
            </a: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areas</a:t>
            </a:r>
            <a:r>
              <a:rPr lang="en" dirty="0"/>
              <a:t>.</a:t>
            </a:r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9700" y="1152475"/>
            <a:ext cx="3924300" cy="357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 rotWithShape="1">
          <a:blip r:embed="rId4">
            <a:alphaModFix/>
          </a:blip>
          <a:srcRect b="6288"/>
          <a:stretch/>
        </p:blipFill>
        <p:spPr>
          <a:xfrm>
            <a:off x="393975" y="3054387"/>
            <a:ext cx="4095750" cy="14192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382899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Organizational Relationships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" u="sng"/>
              <a:t>Organizational Structure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" u="sng"/>
              <a:t>Suppliers and Partners</a:t>
            </a:r>
          </a:p>
          <a:p>
            <a:pPr marL="914400" lvl="1" indent="-228600" rtl="0">
              <a:spcBef>
                <a:spcPts val="0"/>
              </a:spcBef>
              <a:buChar char="○"/>
            </a:pPr>
            <a:r>
              <a:rPr lang="en"/>
              <a:t>1500 Suppliers, collaborators, and partners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832400" y="906675"/>
            <a:ext cx="3999899" cy="3662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endParaRPr lang="en-US" u="sng" dirty="0" smtClean="0"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" u="sng" dirty="0" smtClean="0"/>
              <a:t>Customers </a:t>
            </a:r>
            <a:r>
              <a:rPr lang="en" u="sng" dirty="0"/>
              <a:t>and Stakeholders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71" name="Shape 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0200" y="1403650"/>
            <a:ext cx="3525725" cy="349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Shape 7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1685800"/>
            <a:ext cx="3918624" cy="13897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Competitive Environment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362071" cy="30174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sz="2000" dirty="0">
                <a:solidFill>
                  <a:srgbClr val="000000"/>
                </a:solidFill>
              </a:rPr>
              <a:t>Four Major Competitors: </a:t>
            </a:r>
            <a:r>
              <a:rPr lang="en" sz="2000" b="1" dirty="0">
                <a:solidFill>
                  <a:srgbClr val="000000"/>
                </a:solidFill>
              </a:rPr>
              <a:t>Raytheon, Boeing, Northrop Grumman </a:t>
            </a:r>
            <a:r>
              <a:rPr lang="en" sz="2000" dirty="0">
                <a:solidFill>
                  <a:srgbClr val="000000"/>
                </a:solidFill>
              </a:rPr>
              <a:t>and</a:t>
            </a:r>
            <a:r>
              <a:rPr lang="en" sz="2000" b="1" dirty="0">
                <a:solidFill>
                  <a:srgbClr val="000000"/>
                </a:solidFill>
              </a:rPr>
              <a:t> ATK</a:t>
            </a:r>
          </a:p>
          <a:p>
            <a:pPr marL="1028700"/>
            <a:r>
              <a:rPr lang="en" sz="2000" dirty="0">
                <a:solidFill>
                  <a:srgbClr val="000000"/>
                </a:solidFill>
              </a:rPr>
              <a:t>Simultaneously </a:t>
            </a:r>
            <a:r>
              <a:rPr lang="en" sz="2000" b="1" dirty="0">
                <a:solidFill>
                  <a:srgbClr val="000000"/>
                </a:solidFill>
              </a:rPr>
              <a:t>competing against</a:t>
            </a:r>
            <a:r>
              <a:rPr lang="en" sz="2000" dirty="0">
                <a:solidFill>
                  <a:srgbClr val="000000"/>
                </a:solidFill>
              </a:rPr>
              <a:t> and </a:t>
            </a:r>
            <a:r>
              <a:rPr lang="en" sz="2000" b="1" dirty="0">
                <a:solidFill>
                  <a:srgbClr val="000000"/>
                </a:solidFill>
              </a:rPr>
              <a:t>working with</a:t>
            </a:r>
            <a:r>
              <a:rPr lang="en" sz="2000" dirty="0">
                <a:solidFill>
                  <a:srgbClr val="000000"/>
                </a:solidFill>
              </a:rPr>
              <a:t> on different projects.</a:t>
            </a:r>
          </a:p>
          <a:p>
            <a:pPr marL="571500"/>
            <a:r>
              <a:rPr lang="en" sz="2000" dirty="0">
                <a:solidFill>
                  <a:srgbClr val="000000"/>
                </a:solidFill>
              </a:rPr>
              <a:t>Competitive orders have increased in the past decade, and will be up to </a:t>
            </a:r>
            <a:r>
              <a:rPr lang="en" sz="2000" b="1" dirty="0">
                <a:solidFill>
                  <a:srgbClr val="000000"/>
                </a:solidFill>
              </a:rPr>
              <a:t>60</a:t>
            </a:r>
            <a:r>
              <a:rPr lang="en" sz="2000" b="1" dirty="0" smtClean="0">
                <a:solidFill>
                  <a:srgbClr val="000000"/>
                </a:solidFill>
              </a:rPr>
              <a:t>%</a:t>
            </a:r>
            <a:r>
              <a:rPr lang="en-US" sz="2000" b="1" dirty="0" smtClean="0">
                <a:solidFill>
                  <a:srgbClr val="000000"/>
                </a:solidFill>
              </a:rPr>
              <a:t> </a:t>
            </a:r>
            <a:r>
              <a:rPr lang="en" sz="2000" b="1" dirty="0" smtClean="0">
                <a:solidFill>
                  <a:srgbClr val="000000"/>
                </a:solidFill>
              </a:rPr>
              <a:t>of </a:t>
            </a:r>
            <a:r>
              <a:rPr lang="en" sz="2000" b="1" dirty="0">
                <a:solidFill>
                  <a:srgbClr val="000000"/>
                </a:solidFill>
              </a:rPr>
              <a:t>total orders </a:t>
            </a:r>
            <a:r>
              <a:rPr lang="en" sz="2000" dirty="0">
                <a:solidFill>
                  <a:srgbClr val="000000"/>
                </a:solidFill>
              </a:rPr>
              <a:t>in 5 </a:t>
            </a:r>
            <a:r>
              <a:rPr lang="en" sz="2000" dirty="0" smtClean="0">
                <a:solidFill>
                  <a:srgbClr val="000000"/>
                </a:solidFill>
              </a:rPr>
              <a:t>years</a:t>
            </a:r>
            <a:endParaRPr lang="en-US" sz="2000" dirty="0">
              <a:solidFill>
                <a:srgbClr val="000000"/>
              </a:solidFill>
            </a:endParaRPr>
          </a:p>
          <a:p>
            <a:pPr marL="571500"/>
            <a:r>
              <a:rPr lang="en" sz="1800" dirty="0" smtClean="0">
                <a:solidFill>
                  <a:srgbClr val="000000"/>
                </a:solidFill>
              </a:rPr>
              <a:t>Mergers</a:t>
            </a:r>
            <a:r>
              <a:rPr lang="en" sz="1800" dirty="0">
                <a:solidFill>
                  <a:srgbClr val="000000"/>
                </a:solidFill>
              </a:rPr>
              <a:t>, collaboration, technology, and innovation have impacted the competitive environment</a:t>
            </a:r>
          </a:p>
          <a:p>
            <a:pPr marL="571500"/>
            <a:r>
              <a:rPr lang="en" sz="2000" dirty="0" smtClean="0">
                <a:solidFill>
                  <a:srgbClr val="000000"/>
                </a:solidFill>
              </a:rPr>
              <a:t>Lockheed </a:t>
            </a:r>
            <a:r>
              <a:rPr lang="en" sz="2000" dirty="0">
                <a:solidFill>
                  <a:srgbClr val="000000"/>
                </a:solidFill>
              </a:rPr>
              <a:t>martin constantly tracks data in the industry that may impact the business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Strategic Context</a:t>
            </a:r>
          </a:p>
        </p:txBody>
      </p:sp>
      <p:pic>
        <p:nvPicPr>
          <p:cNvPr id="84" name="Shape 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338879"/>
            <a:ext cx="4259700" cy="2660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Shape 8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602" y="1338879"/>
            <a:ext cx="4259700" cy="239831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 dirty="0"/>
              <a:t>Performance Improvement System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" dirty="0"/>
              <a:t>Commitment to continuous process improvement and management (Dynamic System)</a:t>
            </a:r>
          </a:p>
          <a:p>
            <a:r>
              <a:rPr lang="en" dirty="0"/>
              <a:t>All executives trained in </a:t>
            </a:r>
            <a:r>
              <a:rPr lang="en" dirty="0" smtClean="0"/>
              <a:t>LSS</a:t>
            </a:r>
            <a:r>
              <a:rPr lang="en-US" dirty="0" smtClean="0"/>
              <a:t> </a:t>
            </a:r>
            <a:r>
              <a:rPr lang="en" dirty="0" smtClean="0"/>
              <a:t>Green</a:t>
            </a:r>
            <a:r>
              <a:rPr lang="en" dirty="0"/>
              <a:t>, Black, and Master </a:t>
            </a:r>
            <a:r>
              <a:rPr lang="en" dirty="0" smtClean="0"/>
              <a:t>Black</a:t>
            </a:r>
            <a:r>
              <a:rPr lang="en-US" dirty="0" smtClean="0"/>
              <a:t> </a:t>
            </a:r>
            <a:r>
              <a:rPr lang="en" dirty="0" smtClean="0"/>
              <a:t>Belts </a:t>
            </a:r>
            <a:r>
              <a:rPr lang="en" dirty="0"/>
              <a:t>responsible for change</a:t>
            </a:r>
          </a:p>
          <a:p>
            <a:r>
              <a:rPr lang="en" dirty="0"/>
              <a:t>Latest evolution in EES is </a:t>
            </a:r>
            <a:r>
              <a:rPr lang="en" dirty="0" smtClean="0"/>
              <a:t>EPI</a:t>
            </a: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" dirty="0" smtClean="0"/>
              <a:t>(</a:t>
            </a:r>
            <a:r>
              <a:rPr lang="en" dirty="0"/>
              <a:t>Enterprise Performance Metric)</a:t>
            </a:r>
          </a:p>
          <a:p>
            <a:r>
              <a:rPr lang="en" dirty="0"/>
              <a:t>Allows for analysis and prediction </a:t>
            </a: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" dirty="0" smtClean="0"/>
              <a:t>to </a:t>
            </a:r>
            <a:r>
              <a:rPr lang="en" dirty="0"/>
              <a:t>contribute value added </a:t>
            </a:r>
            <a:r>
              <a:rPr lang="en" dirty="0" smtClean="0"/>
              <a:t>results</a:t>
            </a:r>
            <a:endParaRPr lang="en" dirty="0"/>
          </a:p>
        </p:txBody>
      </p:sp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9799" y="2353311"/>
            <a:ext cx="3122763" cy="260316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Citation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r>
              <a:rPr lang="en" sz="1200" dirty="0">
                <a:solidFill>
                  <a:schemeClr val="dk1"/>
                </a:solidFill>
              </a:rPr>
              <a:t>http://patapsco.nist.gov/Award_Recipients/PDF_Files/2012_Lockheed_Martin_MFC_Application_Summary.pdf</a:t>
            </a:r>
          </a:p>
          <a:p>
            <a:pPr lvl="0">
              <a:spcBef>
                <a:spcPts val="0"/>
              </a:spcBef>
              <a:buNone/>
            </a:pPr>
            <a:endParaRPr lang="en-US" dirty="0" smtClean="0"/>
          </a:p>
          <a:p>
            <a:pPr lvl="0">
              <a:spcBef>
                <a:spcPts val="0"/>
              </a:spcBef>
              <a:buNone/>
            </a:pPr>
            <a:endParaRPr lang="en-US" dirty="0"/>
          </a:p>
          <a:p>
            <a:pPr lvl="0">
              <a:spcBef>
                <a:spcPts val="0"/>
              </a:spcBef>
              <a:buNone/>
            </a:pPr>
            <a:r>
              <a:rPr lang="en" sz="1800" dirty="0" smtClean="0"/>
              <a:t>All </a:t>
            </a:r>
            <a:r>
              <a:rPr lang="en" sz="1800" dirty="0"/>
              <a:t>text in in quotation marks taken directly from the application.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9</TotalTime>
  <Words>181</Words>
  <Application>Microsoft Office PowerPoint</Application>
  <PresentationFormat>On-screen Show (16:9)</PresentationFormat>
  <Paragraphs>46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Capital</vt:lpstr>
      <vt:lpstr>2012 Malcolm Baldridge Award Recipient (Manufacturing) Lockheed Martin- Preface</vt:lpstr>
      <vt:lpstr>Organizational Environment</vt:lpstr>
      <vt:lpstr>Organizational Relationships</vt:lpstr>
      <vt:lpstr>Competitive Environment</vt:lpstr>
      <vt:lpstr>Strategic Context</vt:lpstr>
      <vt:lpstr>Performance Improvement System</vt:lpstr>
      <vt:lpstr>Citation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 Malcolm Baldridge Award Recipient (Manufacturing) Lockheed Martin- Preface</dc:title>
  <dc:creator>Joan Burtner</dc:creator>
  <cp:lastModifiedBy>Joan Burtner</cp:lastModifiedBy>
  <cp:revision>3</cp:revision>
  <dcterms:modified xsi:type="dcterms:W3CDTF">2016-02-10T17:30:25Z</dcterms:modified>
</cp:coreProperties>
</file>