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1" r:id="rId1"/>
    <p:sldMasterId id="2147483652" r:id="rId2"/>
    <p:sldMasterId id="2147483653" r:id="rId3"/>
  </p:sldMasterIdLst>
  <p:notesMasterIdLst>
    <p:notesMasterId r:id="rId21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9144000" cy="6858000" type="screen4x3"/>
  <p:notesSz cx="6858000" cy="9144000"/>
  <p:embeddedFontLst>
    <p:embeddedFont>
      <p:font typeface="Cabin" panose="020B0604020202020204" charset="0"/>
      <p:regular r:id="rId22"/>
      <p:bold r:id="rId23"/>
      <p:italic r:id="rId24"/>
      <p:boldItalic r:id="rId25"/>
    </p:embeddedFont>
    <p:embeddedFont>
      <p:font typeface="Tahoma" panose="020B0604030504040204" pitchFamily="34" charset="0"/>
      <p:regular r:id="rId26"/>
      <p:bold r:id="rId27"/>
    </p:embeddedFont>
    <p:embeddedFont>
      <p:font typeface="Verdana" panose="020B0604030504040204" pitchFamily="34" charset="0"/>
      <p:regular r:id="rId28"/>
      <p:bold r:id="rId29"/>
      <p:italic r:id="rId30"/>
      <p:boldItalic r:id="rId31"/>
    </p:embeddedFont>
    <p:embeddedFont>
      <p:font typeface="Arial Narrow" panose="020B0606020202030204" pitchFamily="34" charset="0"/>
      <p:regular r:id="rId32"/>
      <p:bold r:id="rId33"/>
      <p:italic r:id="rId34"/>
      <p:boldItalic r:id="rId3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0BA5F60-521B-44CB-B2FD-16598DE07945}">
  <a:tblStyle styleId="{50BA5F60-521B-44CB-B2FD-16598DE07945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font" Target="fonts/font5.fntdata"/><Relationship Id="rId39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34" Type="http://schemas.openxmlformats.org/officeDocument/2006/relationships/font" Target="fonts/font13.fntdata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font" Target="fonts/font4.fntdata"/><Relationship Id="rId33" Type="http://schemas.openxmlformats.org/officeDocument/2006/relationships/font" Target="fonts/font12.fntdata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font" Target="fonts/font3.fntdata"/><Relationship Id="rId32" Type="http://schemas.openxmlformats.org/officeDocument/2006/relationships/font" Target="fonts/font11.fntdata"/><Relationship Id="rId37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36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font" Target="fonts/font10.fntdata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font" Target="fonts/font9.fntdata"/><Relationship Id="rId35" Type="http://schemas.openxmlformats.org/officeDocument/2006/relationships/font" Target="fonts/font1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 Narrow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lang="en-US" sz="1200" b="0" i="0" u="none" strike="noStrike" cap="non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116631114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70" name="Shape 1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You need to figure out which risks have a higher priority and need to be taken care of first</a:t>
            </a:r>
          </a:p>
        </p:txBody>
      </p:sp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An FMEA could have helped anticipate the error that caused the death of Mary McClinton along with other risks in the interventional radiology setting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-US"/>
              <a:t>If participants feel somehow pressured to understate the likelihood or severity of an error or overstate their ability to detect the error, our problem prevention might not be as effective. 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/>
              <a:t>Leadership must take the responsibility for creating an environment of openness in the name of patient safety and error prevention. </a:t>
            </a:r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16" name="Shape 21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>
                <a:solidFill>
                  <a:schemeClr val="dk1"/>
                </a:solidFill>
              </a:rPr>
              <a:t>69 yo woman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>
                <a:solidFill>
                  <a:schemeClr val="dk1"/>
                </a:solidFill>
              </a:rPr>
              <a:t>During her procedure 3 clear liquids: antiseptic, contrast dye, saline solution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sz="1100">
                <a:solidFill>
                  <a:schemeClr val="dk1"/>
                </a:solidFill>
              </a:rPr>
              <a:t>An experienced technician prelabeled an empty syringe “contrast dye” however he later filled it with the antiseptic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sz="1100">
                <a:solidFill>
                  <a:schemeClr val="dk1"/>
                </a:solidFill>
              </a:rPr>
              <a:t>Accident waiting to happen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sz="1100">
                <a:solidFill>
                  <a:schemeClr val="dk1"/>
                </a:solidFill>
              </a:rPr>
              <a:t>Before that day they switched from a brown iodine to the clear antiseptic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sz="1100">
                <a:solidFill>
                  <a:schemeClr val="dk1"/>
                </a:solidFill>
              </a:rPr>
              <a:t>The technician mentioned the problem before, so everyone knew, it was just ignored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sz="1100">
                <a:solidFill>
                  <a:schemeClr val="dk1"/>
                </a:solidFill>
              </a:rPr>
              <a:t>34 year, error free career, he was fined by the state, accepted blame, and resigned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sz="1100">
                <a:solidFill>
                  <a:schemeClr val="dk1"/>
                </a:solidFill>
              </a:rPr>
              <a:t>Humans are not perfect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sz="1100">
                <a:solidFill>
                  <a:schemeClr val="dk1"/>
                </a:solidFill>
              </a:rPr>
              <a:t>After her death the antiseptic was replaced with a gel on a swab, eliminating the risk</a:t>
            </a:r>
          </a:p>
          <a:p>
            <a:pPr lvl="0" rtl="0">
              <a:spcBef>
                <a:spcPts val="0"/>
              </a:spcBef>
              <a:buNone/>
            </a:pPr>
            <a:endParaRPr sz="11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endParaRPr sz="1100">
              <a:solidFill>
                <a:schemeClr val="dk1"/>
              </a:solidFill>
            </a:endParaRPr>
          </a:p>
        </p:txBody>
      </p:sp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22222"/>
              <a:buFont typeface="Arial"/>
              <a:buNone/>
            </a:pPr>
            <a:r>
              <a:rPr lang="en-US" sz="900">
                <a:solidFill>
                  <a:schemeClr val="dk1"/>
                </a:solidFill>
              </a:rPr>
              <a:t>unfortunately in many organizations the word “accountability” is just a synonym for “blame” 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22222"/>
              <a:buFont typeface="Arial"/>
              <a:buNone/>
            </a:pPr>
            <a:endParaRPr sz="900">
              <a:solidFill>
                <a:schemeClr val="dk1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22222"/>
              <a:buFont typeface="Arial"/>
              <a:buNone/>
            </a:pPr>
            <a:r>
              <a:rPr lang="en-US" sz="900">
                <a:solidFill>
                  <a:schemeClr val="dk1"/>
                </a:solidFill>
              </a:rPr>
              <a:t>People making bad choices in an environment of fear and stress might as well be a systematic cause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22222"/>
              <a:buFont typeface="Arial"/>
              <a:buNone/>
            </a:pPr>
            <a:endParaRPr sz="900">
              <a:solidFill>
                <a:schemeClr val="dk1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22222"/>
              <a:buFont typeface="Arial"/>
              <a:buNone/>
            </a:pPr>
            <a:r>
              <a:rPr lang="en-US" sz="900">
                <a:solidFill>
                  <a:schemeClr val="dk1"/>
                </a:solidFill>
              </a:rPr>
              <a:t>Nurse admits to not entering in important data because the system is too slow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Everyone must be on board in order to achieve your quality goals</a:t>
            </a:r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Does not put on gloves because time is very important</a:t>
            </a:r>
          </a:p>
        </p:txBody>
      </p:sp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Methods for finding the root cause</a:t>
            </a:r>
          </a:p>
        </p:txBody>
      </p:sp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ctrTitle"/>
          </p:nvPr>
        </p:nvSpPr>
        <p:spPr>
          <a:xfrm>
            <a:off x="1432559" y="359897"/>
            <a:ext cx="7406639" cy="147218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ubTitle" idx="1"/>
          </p:nvPr>
        </p:nvSpPr>
        <p:spPr>
          <a:xfrm>
            <a:off x="1432559" y="1850064"/>
            <a:ext cx="740663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" marR="0" lvl="0" indent="-2032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  <a:defRPr sz="2600" b="0" i="0" u="none" strike="noStrike" cap="none">
                <a:solidFill>
                  <a:srgbClr val="032855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ctr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ctr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fld id="{00000000-1234-1234-1234-123412341234}" type="slidenum"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lang="en-US" sz="1200" b="0" i="0" u="none">
              <a:solidFill>
                <a:srgbClr val="BCBCB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125" marR="0" lvl="0" indent="-12636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639763" marR="0" lvl="1" indent="-68262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Verdana"/>
              <a:buChar char="◦"/>
              <a:defRPr sz="2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885825" marR="0" lvl="2" indent="-85725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096963" marR="0" lvl="3" indent="-55562" algn="l" rtl="0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296988" marR="0" lvl="4" indent="-65087" algn="l" rtl="0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1508760" marR="0" lvl="5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1719072" marR="0" lvl="6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1920240" marR="0" lvl="7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2130552" marR="0" lvl="8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1447800" y="6305550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3124200" y="6305550"/>
            <a:ext cx="4800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8001000" y="6305550"/>
            <a:ext cx="1069975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   Slide </a:t>
            </a:r>
            <a:fld id="{00000000-1234-1234-1234-123412341234}" type="slidenum"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lang="en-US" sz="1200" b="0" i="0" u="none">
              <a:solidFill>
                <a:srgbClr val="BCBCB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066800" y="304800"/>
            <a:ext cx="7543800" cy="14319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1066800" y="1981200"/>
            <a:ext cx="36956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125" marR="0" lvl="0" indent="-12636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639763" marR="0" lvl="1" indent="-68262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Verdana"/>
              <a:buChar char="◦"/>
              <a:defRPr sz="2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885825" marR="0" lvl="2" indent="-85725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096963" marR="0" lvl="3" indent="-55562" algn="l" rtl="0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296988" marR="0" lvl="4" indent="-65087" algn="l" rtl="0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1508760" marR="0" lvl="5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1719072" marR="0" lvl="6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1920240" marR="0" lvl="7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2130552" marR="0" lvl="8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chart" idx="2"/>
          </p:nvPr>
        </p:nvSpPr>
        <p:spPr>
          <a:xfrm>
            <a:off x="4914900" y="1981200"/>
            <a:ext cx="36956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125" marR="0" lvl="0" indent="-12636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639763" marR="0" lvl="1" indent="-68262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Verdana"/>
              <a:buChar char="◦"/>
              <a:defRPr sz="2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885825" marR="0" lvl="2" indent="-85725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096963" marR="0" lvl="3" indent="-55562" algn="l" rtl="0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296988" marR="0" lvl="4" indent="-65087" algn="l" rtl="0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1508760" marR="0" lvl="5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1719072" marR="0" lvl="6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1920240" marR="0" lvl="7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2130552" marR="0" lvl="8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1066800" y="6248400"/>
            <a:ext cx="1752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44195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19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   Slide </a:t>
            </a:r>
            <a:fld id="{00000000-1234-1234-1234-123412341234}" type="slidenum"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lang="en-US" sz="1200" b="0" i="0" u="none">
              <a:solidFill>
                <a:srgbClr val="BCBCB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20000" y="60000"/>
                </a:moveTo>
                <a:cubicBezTo>
                  <a:pt x="120000" y="75919"/>
                  <a:pt x="113673" y="91186"/>
                  <a:pt x="102413" y="102439"/>
                </a:cubicBezTo>
                <a:cubicBezTo>
                  <a:pt x="91153" y="113692"/>
                  <a:pt x="75882" y="120009"/>
                  <a:pt x="59963" y="120000"/>
                </a:cubicBezTo>
                <a:cubicBezTo>
                  <a:pt x="59975" y="100000"/>
                  <a:pt x="59987" y="80000"/>
                  <a:pt x="60000" y="60000"/>
                </a:cubicBezTo>
                <a:lnTo>
                  <a:pt x="120000" y="60000"/>
                </a:lnTo>
                <a:close/>
              </a:path>
            </a:pathLst>
          </a:custGeom>
          <a:solidFill>
            <a:srgbClr val="FFFFFF">
              <a:alpha val="32549"/>
            </a:srgbClr>
          </a:solidFill>
          <a:ln w="9525" cap="rnd" cmpd="sng">
            <a:solidFill>
              <a:srgbClr val="DADADA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  <a:effectLst>
            <a:outerShdw blurRad="63500" dist="25400" dir="5400000">
              <a:srgbClr val="BCBCBC">
                <a:alpha val="84705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12" name="Shape 12"/>
          <p:cNvGrpSpPr/>
          <p:nvPr/>
        </p:nvGrpSpPr>
        <p:grpSpPr>
          <a:xfrm>
            <a:off x="171450" y="1042987"/>
            <a:ext cx="1157287" cy="1150936"/>
            <a:chOff x="171450" y="1042987"/>
            <a:chExt cx="1157287" cy="1150936"/>
          </a:xfrm>
        </p:grpSpPr>
        <p:pic>
          <p:nvPicPr>
            <p:cNvPr id="13" name="Shape 13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71450" y="1042987"/>
              <a:ext cx="1157287" cy="115093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" name="Shape 14"/>
            <p:cNvSpPr txBox="1"/>
            <p:nvPr/>
          </p:nvSpPr>
          <p:spPr>
            <a:xfrm rot="2280000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</p:grpSp>
      <p:sp>
        <p:nvSpPr>
          <p:cNvPr id="15" name="Shape 15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6" name="Shape 16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63500" dist="38000" dir="10800000">
              <a:srgbClr val="7C7C7C">
                <a:alpha val="24705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17" name="Shape 17"/>
          <p:cNvGrpSpPr/>
          <p:nvPr/>
        </p:nvGrpSpPr>
        <p:grpSpPr>
          <a:xfrm>
            <a:off x="920750" y="1414462"/>
            <a:ext cx="219075" cy="212724"/>
            <a:chOff x="920750" y="1414462"/>
            <a:chExt cx="219075" cy="212724"/>
          </a:xfrm>
        </p:grpSpPr>
        <p:pic>
          <p:nvPicPr>
            <p:cNvPr id="18" name="Shape 18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920750" y="1414462"/>
              <a:ext cx="219075" cy="2127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" name="Shape 19"/>
            <p:cNvSpPr txBox="1"/>
            <p:nvPr/>
          </p:nvSpPr>
          <p:spPr>
            <a:xfrm>
              <a:off x="952500" y="1444625"/>
              <a:ext cx="149225" cy="149225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</p:grpSp>
      <p:sp>
        <p:nvSpPr>
          <p:cNvPr id="20" name="Shape 20"/>
          <p:cNvSpPr/>
          <p:nvPr/>
        </p:nvSpPr>
        <p:spPr>
          <a:xfrm>
            <a:off x="1157287" y="1344612"/>
            <a:ext cx="63500" cy="65086"/>
          </a:xfrm>
          <a:prstGeom prst="ellipse">
            <a:avLst/>
          </a:prstGeom>
          <a:noFill/>
          <a:ln w="12700" cap="rnd" cmpd="sng">
            <a:solidFill>
              <a:srgbClr val="4471A6">
                <a:alpha val="59607"/>
              </a:srgbClr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125" marR="0" lvl="0" indent="-12636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639763" marR="0" lvl="1" indent="-68262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Verdana"/>
              <a:buChar char="◦"/>
              <a:defRPr sz="2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885825" marR="0" lvl="2" indent="-85725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096963" marR="0" lvl="3" indent="-55562" algn="l" rtl="0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296988" marR="0" lvl="4" indent="-65087" algn="l" rtl="0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1508760" marR="0" lvl="5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1719072" marR="0" lvl="6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1920240" marR="0" lvl="7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2130552" marR="0" lvl="8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fld id="{00000000-1234-1234-1234-123412341234}" type="slidenum"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lang="en-US" sz="1200" b="0" i="0" u="none">
              <a:solidFill>
                <a:srgbClr val="BCBCB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20000" y="60000"/>
                </a:moveTo>
                <a:cubicBezTo>
                  <a:pt x="120000" y="75919"/>
                  <a:pt x="113673" y="91186"/>
                  <a:pt x="102413" y="102439"/>
                </a:cubicBezTo>
                <a:cubicBezTo>
                  <a:pt x="91153" y="113692"/>
                  <a:pt x="75882" y="120009"/>
                  <a:pt x="59963" y="120000"/>
                </a:cubicBezTo>
                <a:cubicBezTo>
                  <a:pt x="59975" y="100000"/>
                  <a:pt x="59987" y="80000"/>
                  <a:pt x="60000" y="60000"/>
                </a:cubicBezTo>
                <a:lnTo>
                  <a:pt x="120000" y="60000"/>
                </a:lnTo>
                <a:close/>
              </a:path>
            </a:pathLst>
          </a:custGeom>
          <a:solidFill>
            <a:srgbClr val="FFFFFF">
              <a:alpha val="32549"/>
            </a:srgbClr>
          </a:solidFill>
          <a:ln w="9525" cap="rnd" cmpd="sng">
            <a:solidFill>
              <a:srgbClr val="DADADA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4" name="Shape 34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  <a:effectLst>
            <a:outerShdw blurRad="63500" dist="25400" dir="5400000">
              <a:srgbClr val="BCBCBC">
                <a:alpha val="84705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35" name="Shape 35"/>
          <p:cNvGrpSpPr/>
          <p:nvPr/>
        </p:nvGrpSpPr>
        <p:grpSpPr>
          <a:xfrm>
            <a:off x="171450" y="1042987"/>
            <a:ext cx="1157287" cy="1150936"/>
            <a:chOff x="171450" y="1042987"/>
            <a:chExt cx="1157287" cy="1150936"/>
          </a:xfrm>
        </p:grpSpPr>
        <p:pic>
          <p:nvPicPr>
            <p:cNvPr id="36" name="Shape 36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71450" y="1042987"/>
              <a:ext cx="1157287" cy="115093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7" name="Shape 37"/>
            <p:cNvSpPr txBox="1"/>
            <p:nvPr/>
          </p:nvSpPr>
          <p:spPr>
            <a:xfrm rot="2280000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</p:grpSp>
      <p:sp>
        <p:nvSpPr>
          <p:cNvPr id="38" name="Shape 38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9" name="Shape 39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63500" dist="38000" dir="10800000">
              <a:srgbClr val="7C7C7C">
                <a:alpha val="24705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125" marR="0" lvl="0" indent="-12636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639763" marR="0" lvl="1" indent="-68262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Verdana"/>
              <a:buChar char="◦"/>
              <a:defRPr sz="2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885825" marR="0" lvl="2" indent="-85725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096963" marR="0" lvl="3" indent="-55562" algn="l" rtl="0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296988" marR="0" lvl="4" indent="-65087" algn="l" rtl="0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1508760" marR="0" lvl="5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1719072" marR="0" lvl="6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1920240" marR="0" lvl="7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2130552" marR="0" lvl="8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1447800" y="6305550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3124200" y="6305550"/>
            <a:ext cx="4800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001000" y="6305550"/>
            <a:ext cx="1069975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   Slide </a:t>
            </a:r>
            <a:fld id="{00000000-1234-1234-1234-123412341234}" type="slidenum"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lang="en-US" sz="1200" b="0" i="0" u="none">
              <a:solidFill>
                <a:srgbClr val="BCBCB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20000" y="60000"/>
                </a:moveTo>
                <a:cubicBezTo>
                  <a:pt x="120000" y="75919"/>
                  <a:pt x="113673" y="91186"/>
                  <a:pt x="102413" y="102439"/>
                </a:cubicBezTo>
                <a:cubicBezTo>
                  <a:pt x="91153" y="113692"/>
                  <a:pt x="75882" y="120009"/>
                  <a:pt x="59963" y="120000"/>
                </a:cubicBezTo>
                <a:cubicBezTo>
                  <a:pt x="59975" y="100000"/>
                  <a:pt x="59987" y="80000"/>
                  <a:pt x="60000" y="60000"/>
                </a:cubicBezTo>
                <a:lnTo>
                  <a:pt x="120000" y="60000"/>
                </a:lnTo>
                <a:close/>
              </a:path>
            </a:pathLst>
          </a:custGeom>
          <a:solidFill>
            <a:srgbClr val="FFFFFF">
              <a:alpha val="32549"/>
            </a:srgbClr>
          </a:solidFill>
          <a:ln w="9525" cap="rnd" cmpd="sng">
            <a:solidFill>
              <a:srgbClr val="DADADA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3" name="Shape 53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  <a:effectLst>
            <a:outerShdw blurRad="63500" dist="25400" dir="5400000">
              <a:srgbClr val="BCBCBC">
                <a:alpha val="84705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54" name="Shape 54"/>
          <p:cNvGrpSpPr/>
          <p:nvPr/>
        </p:nvGrpSpPr>
        <p:grpSpPr>
          <a:xfrm>
            <a:off x="171450" y="1042987"/>
            <a:ext cx="1157287" cy="1150936"/>
            <a:chOff x="171450" y="1042987"/>
            <a:chExt cx="1157287" cy="1150936"/>
          </a:xfrm>
        </p:grpSpPr>
        <p:pic>
          <p:nvPicPr>
            <p:cNvPr id="55" name="Shape 55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71450" y="1042987"/>
              <a:ext cx="1157287" cy="115093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6" name="Shape 56"/>
            <p:cNvSpPr txBox="1"/>
            <p:nvPr/>
          </p:nvSpPr>
          <p:spPr>
            <a:xfrm rot="2280000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</p:grpSp>
      <p:sp>
        <p:nvSpPr>
          <p:cNvPr id="57" name="Shape 57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8" name="Shape 58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63500" dist="38000" dir="10800000">
              <a:srgbClr val="7C7C7C">
                <a:alpha val="24705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None/>
              <a:defRPr sz="4300" b="0" i="0" u="none" strike="noStrike" cap="non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125" marR="0" lvl="0" indent="-12636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639763" marR="0" lvl="1" indent="-68262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Verdana"/>
              <a:buChar char="◦"/>
              <a:defRPr sz="2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885825" marR="0" lvl="2" indent="-85725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096963" marR="0" lvl="3" indent="-55562" algn="l" rtl="0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296988" marR="0" lvl="4" indent="-65087" algn="l" rtl="0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1508760" marR="0" lvl="5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1719072" marR="0" lvl="6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1920240" marR="0" lvl="7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2130552" marR="0" lvl="8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1066800" y="6248400"/>
            <a:ext cx="1752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44195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7543800" y="6248400"/>
            <a:ext cx="1219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   Slide </a:t>
            </a:r>
            <a:fld id="{00000000-1234-1234-1234-123412341234}" type="slidenum"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‹#›</a:t>
            </a:fld>
            <a:endParaRPr lang="en-US" sz="1200" b="0" i="0" u="none">
              <a:solidFill>
                <a:srgbClr val="BCBCB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ctrTitle"/>
          </p:nvPr>
        </p:nvSpPr>
        <p:spPr>
          <a:xfrm>
            <a:off x="1295400" y="533400"/>
            <a:ext cx="7467600" cy="3429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88B"/>
              </a:buClr>
              <a:buSzPct val="25000"/>
              <a:buFont typeface="Cabin"/>
              <a:buNone/>
            </a:pPr>
            <a:r>
              <a:rPr lang="en-US" sz="3900" b="0" i="0" u="none" strike="noStrike" cap="none">
                <a:solidFill>
                  <a:srgbClr val="11488B"/>
                </a:solidFill>
                <a:latin typeface="Cabin"/>
                <a:ea typeface="Cabin"/>
                <a:cs typeface="Cabin"/>
                <a:sym typeface="Cabin"/>
              </a:rPr>
              <a:t>Lean Hospitals: </a:t>
            </a:r>
            <a:br>
              <a:rPr lang="en-US" sz="3900" b="0" i="0" u="none" strike="noStrike" cap="none">
                <a:solidFill>
                  <a:srgbClr val="11488B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3900" b="0" i="0" u="none" strike="noStrike" cap="none">
                <a:solidFill>
                  <a:srgbClr val="11488B"/>
                </a:solidFill>
                <a:latin typeface="Cabin"/>
                <a:ea typeface="Cabin"/>
                <a:cs typeface="Cabin"/>
                <a:sym typeface="Cabin"/>
              </a:rPr>
              <a:t>Improving Quality, Patient Safety, and Employee Engagement</a:t>
            </a:r>
            <a:br>
              <a:rPr lang="en-US" sz="3900" b="0" i="0" u="none" strike="noStrike" cap="none">
                <a:solidFill>
                  <a:srgbClr val="11488B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3900" b="0" i="0" u="none" strike="noStrike" cap="none">
                <a:solidFill>
                  <a:srgbClr val="11488B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sz="3900" b="0" i="0" u="none" strike="noStrike" cap="none">
                <a:solidFill>
                  <a:srgbClr val="11488B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2900" b="0" i="0" u="none" strike="noStrike" cap="none">
                <a:solidFill>
                  <a:srgbClr val="11488B"/>
                </a:solidFill>
                <a:latin typeface="Cabin"/>
                <a:ea typeface="Cabin"/>
                <a:cs typeface="Cabin"/>
                <a:sym typeface="Cabin"/>
              </a:rPr>
              <a:t>Ch. </a:t>
            </a:r>
            <a:r>
              <a:rPr lang="en-US" sz="2900">
                <a:solidFill>
                  <a:srgbClr val="11488B"/>
                </a:solidFill>
              </a:rPr>
              <a:t>7 Proactive Root Cause Problem Solving</a:t>
            </a:r>
          </a:p>
        </p:txBody>
      </p:sp>
      <p:sp>
        <p:nvSpPr>
          <p:cNvPr id="76" name="Shape 76"/>
          <p:cNvSpPr txBox="1">
            <a:spLocks noGrp="1"/>
          </p:cNvSpPr>
          <p:nvPr>
            <p:ph type="subTitle" idx="1"/>
          </p:nvPr>
        </p:nvSpPr>
        <p:spPr>
          <a:xfrm>
            <a:off x="1371600" y="4267200"/>
            <a:ext cx="7391399" cy="1828800"/>
          </a:xfrm>
          <a:prstGeom prst="rect">
            <a:avLst/>
          </a:prstGeom>
          <a:noFill/>
          <a:ln>
            <a:noFill/>
          </a:ln>
        </p:spPr>
        <p:txBody>
          <a:bodyPr lIns="91425" tIns="0" rIns="91425" bIns="45700" anchor="t" anchorCtr="0">
            <a:noAutofit/>
          </a:bodyPr>
          <a:lstStyle/>
          <a:p>
            <a:pPr marL="26987" marR="0" lvl="0" indent="-158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en-US" sz="2400" b="0" i="0" u="none" strike="noStrike" cap="none">
                <a:solidFill>
                  <a:srgbClr val="002554"/>
                </a:solidFill>
                <a:latin typeface="Cabin"/>
                <a:ea typeface="Cabin"/>
                <a:cs typeface="Cabin"/>
                <a:sym typeface="Cabin"/>
              </a:rPr>
              <a:t>Presented by </a:t>
            </a:r>
            <a:r>
              <a:rPr lang="en-US" sz="2400">
                <a:solidFill>
                  <a:srgbClr val="002554"/>
                </a:solidFill>
              </a:rPr>
              <a:t>Ryan Rose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2400" b="0" i="0" u="none" strike="noStrike" cap="none">
              <a:solidFill>
                <a:srgbClr val="00255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1066800" y="304800"/>
            <a:ext cx="7543800" cy="106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88B"/>
              </a:buClr>
              <a:buSzPct val="25000"/>
              <a:buFont typeface="Cabin"/>
              <a:buNone/>
            </a:pPr>
            <a:r>
              <a:rPr lang="en-US">
                <a:solidFill>
                  <a:srgbClr val="11488B"/>
                </a:solidFill>
              </a:rPr>
              <a:t>5 Whys</a:t>
            </a:r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1066800" y="1447800"/>
            <a:ext cx="7239000" cy="4800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3333"/>
              <a:buFont typeface="Noto Sans Symbols"/>
              <a:buChar char="●"/>
            </a:pPr>
            <a:r>
              <a:rPr lang="en-US" sz="2400"/>
              <a:t>Powerful, yet simple, method for for getting to the root cause of a problem. 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3333"/>
              <a:buFont typeface="Noto Sans Symbols"/>
              <a:buChar char="●"/>
            </a:pPr>
            <a:r>
              <a:rPr lang="en-US" sz="2400"/>
              <a:t>5 is not a magical number, sometimes the root cause is found after three whys, and sometimes it might take ten.</a:t>
            </a:r>
          </a:p>
          <a:p>
            <a:pPr marL="0" marR="0" lvl="0" indent="0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  <a:p>
            <a:pPr marL="365125" marR="0" lvl="0" indent="-2889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25714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56" name="Shape 156"/>
          <p:cNvSpPr txBox="1"/>
          <p:nvPr/>
        </p:nvSpPr>
        <p:spPr>
          <a:xfrm>
            <a:off x="1066800" y="6248400"/>
            <a:ext cx="1752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IDM ISE ETM 2017</a:t>
            </a:r>
          </a:p>
        </p:txBody>
      </p:sp>
      <p:sp>
        <p:nvSpPr>
          <p:cNvPr id="157" name="Shape 157"/>
          <p:cNvSpPr txBox="1"/>
          <p:nvPr/>
        </p:nvSpPr>
        <p:spPr>
          <a:xfrm>
            <a:off x="2628900" y="624840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Ryan Rose</a:t>
            </a:r>
          </a:p>
        </p:txBody>
      </p:sp>
      <p:sp>
        <p:nvSpPr>
          <p:cNvPr id="158" name="Shape 158"/>
          <p:cNvSpPr txBox="1"/>
          <p:nvPr/>
        </p:nvSpPr>
        <p:spPr>
          <a:xfrm>
            <a:off x="7543800" y="6248400"/>
            <a:ext cx="12192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   Slide </a:t>
            </a:r>
            <a:fld id="{00000000-1234-1234-1234-123412341234}" type="slidenum"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10</a:t>
            </a:fld>
            <a:endParaRPr lang="en-US" sz="1200" b="0" i="0" u="none">
              <a:solidFill>
                <a:srgbClr val="BCBCB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title"/>
          </p:nvPr>
        </p:nvSpPr>
        <p:spPr>
          <a:xfrm>
            <a:off x="1066800" y="304800"/>
            <a:ext cx="7543800" cy="106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88B"/>
              </a:buClr>
              <a:buSzPct val="25000"/>
              <a:buFont typeface="Cabin"/>
              <a:buNone/>
            </a:pPr>
            <a:r>
              <a:rPr lang="en-US">
                <a:solidFill>
                  <a:srgbClr val="11488B"/>
                </a:solidFill>
              </a:rPr>
              <a:t>5 Whys example: Lost Specimens   </a:t>
            </a:r>
            <a:r>
              <a:rPr lang="en-US" sz="3000">
                <a:solidFill>
                  <a:srgbClr val="11488B"/>
                </a:solidFill>
              </a:rPr>
              <a:t> (page 168)</a:t>
            </a:r>
          </a:p>
        </p:txBody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1066800" y="1447800"/>
            <a:ext cx="7239000" cy="4800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bin"/>
              <a:buChar char="●"/>
            </a:pPr>
            <a:r>
              <a:rPr lang="en-US" sz="2000"/>
              <a:t>Why were the specimens lost? </a:t>
            </a:r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</a:pPr>
            <a:r>
              <a:rPr lang="en-US" sz="2000"/>
              <a:t>The one technologist was overworked that morning.</a:t>
            </a:r>
          </a:p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bin"/>
              <a:buChar char="●"/>
            </a:pPr>
            <a:r>
              <a:rPr lang="en-US" sz="2000"/>
              <a:t>Why? </a:t>
            </a:r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2000"/>
              <a:t>Because one technologist was sick, and one was late due to traffic.</a:t>
            </a:r>
          </a:p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bin"/>
              <a:buChar char="●"/>
            </a:pPr>
            <a:r>
              <a:rPr lang="en-US" sz="2000"/>
              <a:t>Why was the technologist rushing and trying to do the work of three people?</a:t>
            </a:r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2000"/>
              <a:t>He was trying to hit the “first slides by 8:00 a.m.” deadline. </a:t>
            </a:r>
          </a:p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bin"/>
              <a:buChar char="●"/>
            </a:pPr>
            <a:r>
              <a:rPr lang="en-US" sz="2000"/>
              <a:t>Why? </a:t>
            </a:r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2000"/>
              <a:t>He wanted to please the pathologist.</a:t>
            </a:r>
          </a:p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bin"/>
              <a:buChar char="●"/>
            </a:pPr>
            <a:r>
              <a:rPr lang="en-US" sz="2000"/>
              <a:t>Why? </a:t>
            </a:r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2000"/>
              <a:t>That is the traditional hospital culture. </a:t>
            </a:r>
          </a:p>
          <a:p>
            <a:pPr marL="4572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  <a:p>
            <a:pPr marL="4572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165" name="Shape 165"/>
          <p:cNvSpPr txBox="1"/>
          <p:nvPr/>
        </p:nvSpPr>
        <p:spPr>
          <a:xfrm>
            <a:off x="1066800" y="6248400"/>
            <a:ext cx="1752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IDM ISE ETM 2017</a:t>
            </a:r>
          </a:p>
        </p:txBody>
      </p:sp>
      <p:sp>
        <p:nvSpPr>
          <p:cNvPr id="166" name="Shape 166"/>
          <p:cNvSpPr txBox="1"/>
          <p:nvPr/>
        </p:nvSpPr>
        <p:spPr>
          <a:xfrm>
            <a:off x="2628900" y="624840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Ryan Rose</a:t>
            </a:r>
          </a:p>
        </p:txBody>
      </p:sp>
      <p:sp>
        <p:nvSpPr>
          <p:cNvPr id="167" name="Shape 167"/>
          <p:cNvSpPr txBox="1"/>
          <p:nvPr/>
        </p:nvSpPr>
        <p:spPr>
          <a:xfrm>
            <a:off x="7543800" y="6248400"/>
            <a:ext cx="12192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   Slide </a:t>
            </a:r>
            <a:fld id="{00000000-1234-1234-1234-123412341234}" type="slidenum"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11</a:t>
            </a:fld>
            <a:endParaRPr lang="en-US" sz="1200" b="0" i="0" u="none">
              <a:solidFill>
                <a:srgbClr val="BCBCB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title"/>
          </p:nvPr>
        </p:nvSpPr>
        <p:spPr>
          <a:xfrm>
            <a:off x="1066800" y="304800"/>
            <a:ext cx="7543800" cy="106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88B"/>
              </a:buClr>
              <a:buSzPct val="25000"/>
              <a:buFont typeface="Cabin"/>
              <a:buNone/>
            </a:pPr>
            <a:r>
              <a:rPr lang="en-US">
                <a:solidFill>
                  <a:srgbClr val="11488B"/>
                </a:solidFill>
              </a:rPr>
              <a:t>Toyota’s Practical Problem Solving (PPS)</a:t>
            </a:r>
          </a:p>
        </p:txBody>
      </p:sp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1066800" y="1447800"/>
            <a:ext cx="7239000" cy="4800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●"/>
            </a:pPr>
            <a:r>
              <a:rPr lang="en-US" sz="2000"/>
              <a:t>An eight step problem-solving method that involves going to the gemba and it is mapped to the PDSA cycle.</a:t>
            </a:r>
            <a:r>
              <a:rPr lang="en-US" sz="2400"/>
              <a:t>   (</a:t>
            </a:r>
            <a:r>
              <a:rPr lang="en-US" sz="2000"/>
              <a:t>Page 169)</a:t>
            </a:r>
          </a:p>
          <a:p>
            <a:pPr marL="187960" marR="0" lvl="0" indent="-11176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25714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74" name="Shape 174"/>
          <p:cNvSpPr txBox="1"/>
          <p:nvPr/>
        </p:nvSpPr>
        <p:spPr>
          <a:xfrm>
            <a:off x="1066800" y="6248400"/>
            <a:ext cx="1752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IDM ISE ETM 2017</a:t>
            </a:r>
          </a:p>
        </p:txBody>
      </p:sp>
      <p:sp>
        <p:nvSpPr>
          <p:cNvPr id="175" name="Shape 175"/>
          <p:cNvSpPr txBox="1"/>
          <p:nvPr/>
        </p:nvSpPr>
        <p:spPr>
          <a:xfrm>
            <a:off x="2628900" y="624840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Ryan Rose</a:t>
            </a:r>
          </a:p>
        </p:txBody>
      </p:sp>
      <p:sp>
        <p:nvSpPr>
          <p:cNvPr id="176" name="Shape 176"/>
          <p:cNvSpPr txBox="1"/>
          <p:nvPr/>
        </p:nvSpPr>
        <p:spPr>
          <a:xfrm>
            <a:off x="7543800" y="6248400"/>
            <a:ext cx="12192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   Slide </a:t>
            </a:r>
            <a:fld id="{00000000-1234-1234-1234-123412341234}" type="slidenum"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12</a:t>
            </a:fld>
            <a:endParaRPr lang="en-US" sz="1200" b="0" i="0" u="none">
              <a:solidFill>
                <a:srgbClr val="BCBCB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aphicFrame>
        <p:nvGraphicFramePr>
          <p:cNvPr id="177" name="Shape 177"/>
          <p:cNvGraphicFramePr/>
          <p:nvPr/>
        </p:nvGraphicFramePr>
        <p:xfrm>
          <a:off x="1474462" y="2286000"/>
          <a:ext cx="6728475" cy="4114530"/>
        </p:xfrm>
        <a:graphic>
          <a:graphicData uri="http://schemas.openxmlformats.org/drawingml/2006/table">
            <a:tbl>
              <a:tblPr>
                <a:noFill/>
                <a:tableStyleId>{50BA5F60-521B-44CB-B2FD-16598DE07945}</a:tableStyleId>
              </a:tblPr>
              <a:tblGrid>
                <a:gridCol w="1176025"/>
                <a:gridCol w="3949700"/>
                <a:gridCol w="1602750"/>
              </a:tblGrid>
              <a:tr h="39622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Step #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Step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PDSA Phase</a:t>
                      </a:r>
                    </a:p>
                  </a:txBody>
                  <a:tcPr marL="91425" marR="91425" marT="91425" marB="91425"/>
                </a:tc>
              </a:tr>
              <a:tr h="39622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1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Clarify the problem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Plan</a:t>
                      </a:r>
                    </a:p>
                  </a:txBody>
                  <a:tcPr marL="91425" marR="91425" marT="91425" marB="91425"/>
                </a:tc>
              </a:tr>
              <a:tr h="39622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2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Break down the problem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91425" marR="91425" marT="91425" marB="91425"/>
                </a:tc>
              </a:tr>
              <a:tr h="39622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3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Target setting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91425" marR="91425" marT="91425" marB="91425"/>
                </a:tc>
              </a:tr>
              <a:tr h="39622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4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Root cause analysis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91425" marR="91425" marT="91425" marB="91425"/>
                </a:tc>
              </a:tr>
              <a:tr h="39622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5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Develop Countermeasures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91425" marR="91425" marT="91425" marB="91425"/>
                </a:tc>
              </a:tr>
              <a:tr h="39622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6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See countermeasures through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Do</a:t>
                      </a:r>
                    </a:p>
                  </a:txBody>
                  <a:tcPr marL="91425" marR="91425" marT="91425" marB="91425"/>
                </a:tc>
              </a:tr>
              <a:tr h="39622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7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Monitor the results and processes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Study</a:t>
                      </a:r>
                    </a:p>
                  </a:txBody>
                  <a:tcPr marL="91425" marR="91425" marT="91425" marB="91425"/>
                </a:tc>
              </a:tr>
              <a:tr h="39622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8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Standardize successful processes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Adjust</a:t>
                      </a: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xfrm>
            <a:off x="1066800" y="304800"/>
            <a:ext cx="7543800" cy="106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88B"/>
              </a:buClr>
              <a:buSzPct val="25000"/>
              <a:buFont typeface="Cabin"/>
              <a:buNone/>
            </a:pPr>
            <a:r>
              <a:rPr lang="en-US">
                <a:solidFill>
                  <a:srgbClr val="11488B"/>
                </a:solidFill>
              </a:rPr>
              <a:t>Toyota’s Practical Problem Solving (PPS) cont.</a:t>
            </a:r>
          </a:p>
        </p:txBody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1066800" y="1447800"/>
            <a:ext cx="7239000" cy="4800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3333"/>
              <a:buFont typeface="Noto Sans Symbols"/>
              <a:buChar char="●"/>
            </a:pPr>
            <a:r>
              <a:rPr lang="en-US" sz="2400"/>
              <a:t>Even though it is a step by step plan, we cannot assume that every problem-solving attempt or countermeasures are going to be successful. If we do not see the results we expected, if we are not hitting our target, or or a side effect has been created, we would loop back to an earlier step in the PPS process and try again. </a:t>
            </a:r>
          </a:p>
          <a:p>
            <a:pPr marL="365125" marR="0" lvl="0" indent="-2889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25714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84" name="Shape 184"/>
          <p:cNvSpPr txBox="1"/>
          <p:nvPr/>
        </p:nvSpPr>
        <p:spPr>
          <a:xfrm>
            <a:off x="1066800" y="6248400"/>
            <a:ext cx="1752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IDM ISE ETM 2017</a:t>
            </a:r>
          </a:p>
        </p:txBody>
      </p:sp>
      <p:sp>
        <p:nvSpPr>
          <p:cNvPr id="185" name="Shape 185"/>
          <p:cNvSpPr txBox="1"/>
          <p:nvPr/>
        </p:nvSpPr>
        <p:spPr>
          <a:xfrm>
            <a:off x="2628900" y="624840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Ryan Rose</a:t>
            </a:r>
          </a:p>
        </p:txBody>
      </p:sp>
      <p:sp>
        <p:nvSpPr>
          <p:cNvPr id="186" name="Shape 186"/>
          <p:cNvSpPr txBox="1"/>
          <p:nvPr/>
        </p:nvSpPr>
        <p:spPr>
          <a:xfrm>
            <a:off x="7543800" y="6248400"/>
            <a:ext cx="12192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   Slide </a:t>
            </a:r>
            <a:fld id="{00000000-1234-1234-1234-123412341234}" type="slidenum"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13</a:t>
            </a:fld>
            <a:endParaRPr lang="en-US" sz="1200" b="0" i="0" u="none">
              <a:solidFill>
                <a:srgbClr val="BCBCB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xfrm>
            <a:off x="1066800" y="304800"/>
            <a:ext cx="7543800" cy="106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88B"/>
              </a:buClr>
              <a:buSzPct val="25000"/>
              <a:buFont typeface="Cabin"/>
              <a:buNone/>
            </a:pPr>
            <a:r>
              <a:rPr lang="en-US">
                <a:solidFill>
                  <a:srgbClr val="11488B"/>
                </a:solidFill>
              </a:rPr>
              <a:t>Failure Modes and Effective Analysis (FMEA)</a:t>
            </a:r>
          </a:p>
        </p:txBody>
      </p:sp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1066800" y="1447800"/>
            <a:ext cx="7239000" cy="4800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●"/>
            </a:pPr>
            <a:r>
              <a:rPr lang="en-US" sz="2000"/>
              <a:t>FMEA is a helpful tool for identifying and prioritizing errors that could occur in a process, rather than just reacting after an incident has occurred. 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●"/>
            </a:pPr>
            <a:r>
              <a:rPr lang="en-US" sz="2000"/>
              <a:t>Originally developed by the U.S. military in 1949 to proactively anticipate potential failures and became more widely used in the automotive industry in the 1970s. 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●"/>
            </a:pPr>
            <a:r>
              <a:rPr lang="en-US" sz="2000"/>
              <a:t>Typically built as a spreadsheet and is based on team brainstorming to sort out any kinds they believe could be in the system. 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●"/>
            </a:pPr>
            <a:r>
              <a:rPr lang="en-US" sz="2000"/>
              <a:t>Most effectively done by the people who do the work, or someone with experience. </a:t>
            </a:r>
          </a:p>
          <a:p>
            <a:pPr marL="365125" marR="0" lvl="0" indent="-2889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25714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93" name="Shape 193"/>
          <p:cNvSpPr txBox="1"/>
          <p:nvPr/>
        </p:nvSpPr>
        <p:spPr>
          <a:xfrm>
            <a:off x="1066800" y="6248400"/>
            <a:ext cx="1752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IDM ISE ETM 2017</a:t>
            </a:r>
          </a:p>
        </p:txBody>
      </p:sp>
      <p:sp>
        <p:nvSpPr>
          <p:cNvPr id="194" name="Shape 194"/>
          <p:cNvSpPr txBox="1"/>
          <p:nvPr/>
        </p:nvSpPr>
        <p:spPr>
          <a:xfrm>
            <a:off x="2628900" y="624840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Ryan Rose</a:t>
            </a:r>
          </a:p>
        </p:txBody>
      </p:sp>
      <p:sp>
        <p:nvSpPr>
          <p:cNvPr id="195" name="Shape 195"/>
          <p:cNvSpPr txBox="1"/>
          <p:nvPr/>
        </p:nvSpPr>
        <p:spPr>
          <a:xfrm>
            <a:off x="7543800" y="6248400"/>
            <a:ext cx="12192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   Slide </a:t>
            </a:r>
            <a:fld id="{00000000-1234-1234-1234-123412341234}" type="slidenum"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14</a:t>
            </a:fld>
            <a:endParaRPr lang="en-US" sz="1200" b="0" i="0" u="none">
              <a:solidFill>
                <a:srgbClr val="BCBCB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1066800" y="304800"/>
            <a:ext cx="7543800" cy="106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88B"/>
              </a:buClr>
              <a:buSzPct val="25000"/>
              <a:buFont typeface="Cabin"/>
              <a:buNone/>
            </a:pPr>
            <a:r>
              <a:rPr lang="en-US">
                <a:solidFill>
                  <a:srgbClr val="11488B"/>
                </a:solidFill>
              </a:rPr>
              <a:t>Failure Modes and Effective Analysis (FMEA)</a:t>
            </a:r>
          </a:p>
        </p:txBody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1066800" y="1447800"/>
            <a:ext cx="7239000" cy="4800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indent="6096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909"/>
              <a:buFont typeface="Noto Sans Symbols"/>
              <a:buChar char="●"/>
            </a:pPr>
            <a:r>
              <a:rPr lang="en-US" sz="2200"/>
              <a:t>To create an FMEA: brainstorm all the different errors that could occur in an area or a process.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/>
          </a:p>
          <a:p>
            <a:pPr marR="0" lvl="0" indent="6096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909"/>
              <a:buFont typeface="Noto Sans Symbols"/>
              <a:buChar char="●"/>
            </a:pPr>
            <a:r>
              <a:rPr lang="en-US" sz="2200"/>
              <a:t>For each failure mode the team ranks each of the three categories from 1-10 (low to high):</a:t>
            </a:r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2200"/>
              <a:t>What is the severity of the error when it occurs?</a:t>
            </a:r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2200"/>
              <a:t>What is the likelihood of occurrence?</a:t>
            </a:r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2200"/>
              <a:t>How difficult is it to detect the error?</a:t>
            </a:r>
          </a:p>
          <a:p>
            <a:pPr marL="4572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/>
          </a:p>
          <a:p>
            <a:pPr lvl="0" indent="60960" rtl="0">
              <a:lnSpc>
                <a:spcPct val="115000"/>
              </a:lnSpc>
              <a:spcBef>
                <a:spcPts val="0"/>
              </a:spcBef>
              <a:buClr>
                <a:schemeClr val="accent1"/>
              </a:buClr>
              <a:buSzPct val="90909"/>
              <a:buFont typeface="Noto Sans Symbols"/>
              <a:buChar char="●"/>
            </a:pPr>
            <a:r>
              <a:rPr lang="en-US" sz="2200"/>
              <a:t>The scores are then multiplied together to get a risk priority number (RPN) for each failure mode.</a:t>
            </a: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None/>
            </a:pPr>
            <a:endParaRPr sz="2200"/>
          </a:p>
          <a:p>
            <a:pPr lvl="0" indent="60960" rtl="0">
              <a:lnSpc>
                <a:spcPct val="115000"/>
              </a:lnSpc>
              <a:spcBef>
                <a:spcPts val="0"/>
              </a:spcBef>
              <a:buClr>
                <a:schemeClr val="accent1"/>
              </a:buClr>
              <a:buSzPct val="90909"/>
              <a:buFont typeface="Noto Sans Symbols"/>
              <a:buChar char="●"/>
            </a:pPr>
            <a:r>
              <a:rPr lang="en-US" sz="2200"/>
              <a:t>Remember, no problem is a problem. </a:t>
            </a:r>
          </a:p>
          <a:p>
            <a:pPr marL="365125" marR="0" lvl="0" indent="-2889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25714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202" name="Shape 202"/>
          <p:cNvSpPr txBox="1"/>
          <p:nvPr/>
        </p:nvSpPr>
        <p:spPr>
          <a:xfrm>
            <a:off x="1066800" y="6248400"/>
            <a:ext cx="1752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IDM ISE ETM 2017</a:t>
            </a:r>
          </a:p>
        </p:txBody>
      </p:sp>
      <p:sp>
        <p:nvSpPr>
          <p:cNvPr id="203" name="Shape 203"/>
          <p:cNvSpPr txBox="1"/>
          <p:nvPr/>
        </p:nvSpPr>
        <p:spPr>
          <a:xfrm>
            <a:off x="2628900" y="624840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Ryan Rose</a:t>
            </a:r>
          </a:p>
        </p:txBody>
      </p:sp>
      <p:sp>
        <p:nvSpPr>
          <p:cNvPr id="204" name="Shape 204"/>
          <p:cNvSpPr txBox="1"/>
          <p:nvPr/>
        </p:nvSpPr>
        <p:spPr>
          <a:xfrm>
            <a:off x="7543800" y="6248400"/>
            <a:ext cx="12192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   Slide </a:t>
            </a:r>
            <a:fld id="{00000000-1234-1234-1234-123412341234}" type="slidenum"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15</a:t>
            </a:fld>
            <a:endParaRPr lang="en-US" sz="1200" b="0" i="0" u="none">
              <a:solidFill>
                <a:srgbClr val="BCBCB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title"/>
          </p:nvPr>
        </p:nvSpPr>
        <p:spPr>
          <a:xfrm>
            <a:off x="1066800" y="304800"/>
            <a:ext cx="7543800" cy="106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88B"/>
              </a:buClr>
              <a:buSzPct val="25000"/>
              <a:buFont typeface="Cabin"/>
              <a:buNone/>
            </a:pPr>
            <a:r>
              <a:rPr lang="en-US">
                <a:solidFill>
                  <a:srgbClr val="11488B"/>
                </a:solidFill>
              </a:rPr>
              <a:t>Conclusion</a:t>
            </a:r>
          </a:p>
        </p:txBody>
      </p:sp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1066800" y="1447800"/>
            <a:ext cx="7239000" cy="4800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indent="6096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3333"/>
              <a:buFont typeface="Noto Sans Symbols"/>
              <a:buChar char="●"/>
            </a:pPr>
            <a:r>
              <a:rPr lang="en-US" sz="2400"/>
              <a:t>Improving quality through Lean methods relies on philosophy and mindset in addition to specific tools. 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R="0" lvl="0" indent="6096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3333"/>
              <a:buFont typeface="Noto Sans Symbols"/>
              <a:buChar char="●"/>
            </a:pPr>
            <a:r>
              <a:rPr lang="en-US" sz="2400"/>
              <a:t>Lean does not happen overnight and it takes effort from everyone, especially leaders. 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R="0" lvl="0" indent="6096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3333"/>
              <a:buFont typeface="Noto Sans Symbols"/>
              <a:buChar char="●"/>
            </a:pPr>
            <a:r>
              <a:rPr lang="en-US" sz="2400"/>
              <a:t>Training in tools can help, but establishing a culture of safety, quality, and root cause problem solving is critical. </a:t>
            </a:r>
          </a:p>
          <a:p>
            <a:pPr marL="365125" marR="0" lvl="0" indent="-2889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25714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211" name="Shape 211"/>
          <p:cNvSpPr txBox="1"/>
          <p:nvPr/>
        </p:nvSpPr>
        <p:spPr>
          <a:xfrm>
            <a:off x="1066800" y="6248400"/>
            <a:ext cx="1752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IDM ISE ETM 2017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2628900" y="624840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Ryan Rose</a:t>
            </a:r>
          </a:p>
        </p:txBody>
      </p:sp>
      <p:sp>
        <p:nvSpPr>
          <p:cNvPr id="213" name="Shape 213"/>
          <p:cNvSpPr txBox="1"/>
          <p:nvPr/>
        </p:nvSpPr>
        <p:spPr>
          <a:xfrm>
            <a:off x="7543800" y="6248400"/>
            <a:ext cx="12192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   Slide </a:t>
            </a:r>
            <a:fld id="{00000000-1234-1234-1234-123412341234}" type="slidenum"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16</a:t>
            </a:fld>
            <a:endParaRPr lang="en-US" sz="1200" b="0" i="0" u="none">
              <a:solidFill>
                <a:srgbClr val="BCBCB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>
            <a:spLocks noGrp="1"/>
          </p:cNvSpPr>
          <p:nvPr>
            <p:ph type="title"/>
          </p:nvPr>
        </p:nvSpPr>
        <p:spPr>
          <a:xfrm>
            <a:off x="1066800" y="304800"/>
            <a:ext cx="7543800" cy="106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88B"/>
              </a:buClr>
              <a:buSzPct val="25000"/>
              <a:buFont typeface="Cabin"/>
              <a:buNone/>
            </a:pPr>
            <a:r>
              <a:rPr lang="en-US">
                <a:solidFill>
                  <a:srgbClr val="11488B"/>
                </a:solidFill>
              </a:rPr>
              <a:t>Lean Lessons    </a:t>
            </a:r>
            <a:r>
              <a:rPr lang="en-US" sz="3000">
                <a:solidFill>
                  <a:srgbClr val="11488B"/>
                </a:solidFill>
              </a:rPr>
              <a:t>(page 175)</a:t>
            </a:r>
          </a:p>
        </p:txBody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1066800" y="1447800"/>
            <a:ext cx="7239000" cy="4800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31051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●"/>
            </a:pPr>
            <a:r>
              <a:rPr lang="en-US" sz="2100"/>
              <a:t>Hospitals need to shift from naming, blaming, and shaming to a more productive systematic improvement method. </a:t>
            </a:r>
          </a:p>
          <a:p>
            <a:pPr marL="365125" marR="0" lvl="0" indent="-31051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●"/>
            </a:pPr>
            <a:r>
              <a:rPr lang="en-US" sz="2100"/>
              <a:t>Most errors are caused by the system rather than by individual negligence. </a:t>
            </a:r>
          </a:p>
          <a:p>
            <a:pPr marL="365125" marR="0" lvl="0" indent="-31051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●"/>
            </a:pPr>
            <a:r>
              <a:rPr lang="en-US" sz="2100"/>
              <a:t>Look at the process rather than blaming individuals.</a:t>
            </a:r>
          </a:p>
          <a:p>
            <a:pPr marL="365125" marR="0" lvl="0" indent="-31051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●"/>
            </a:pPr>
            <a:r>
              <a:rPr lang="en-US" sz="2100"/>
              <a:t>Start your problem solving by going to the gemba. </a:t>
            </a:r>
          </a:p>
          <a:p>
            <a:pPr marL="365125" marR="0" lvl="0" indent="-31051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●"/>
            </a:pPr>
            <a:r>
              <a:rPr lang="en-US" sz="2100"/>
              <a:t>Keep asking why to identify the root cause of the problem. </a:t>
            </a:r>
          </a:p>
          <a:p>
            <a:pPr marL="365125" marR="0" lvl="0" indent="-31051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●"/>
            </a:pPr>
            <a:r>
              <a:rPr lang="en-US" sz="2100"/>
              <a:t>Lean provides structured problem solving methods, but does not create a simple cookbook method of analysis and improvement. </a:t>
            </a:r>
          </a:p>
          <a:p>
            <a:pPr marL="365125" marR="0" lvl="0" indent="-31051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●"/>
            </a:pPr>
            <a:r>
              <a:rPr lang="en-US" sz="2100"/>
              <a:t>Use proactive methods for identifying problems before they occur. </a:t>
            </a:r>
          </a:p>
          <a:p>
            <a:pPr marL="365125" marR="0" lvl="0" indent="-2889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80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220" name="Shape 220"/>
          <p:cNvSpPr txBox="1"/>
          <p:nvPr/>
        </p:nvSpPr>
        <p:spPr>
          <a:xfrm>
            <a:off x="1066800" y="6248400"/>
            <a:ext cx="1752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IDM ISE ETM 2017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2628900" y="624840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Ryan Rose</a:t>
            </a:r>
          </a:p>
        </p:txBody>
      </p:sp>
      <p:sp>
        <p:nvSpPr>
          <p:cNvPr id="222" name="Shape 222"/>
          <p:cNvSpPr txBox="1"/>
          <p:nvPr/>
        </p:nvSpPr>
        <p:spPr>
          <a:xfrm>
            <a:off x="7543800" y="6248400"/>
            <a:ext cx="12192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   Slide </a:t>
            </a:r>
            <a:fld id="{00000000-1234-1234-1234-123412341234}" type="slidenum"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17</a:t>
            </a:fld>
            <a:endParaRPr lang="en-US" sz="1200" b="0" i="0" u="none">
              <a:solidFill>
                <a:srgbClr val="BCBCB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1143000" y="304800"/>
            <a:ext cx="7467600" cy="1431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88B"/>
              </a:buClr>
              <a:buSzPct val="25000"/>
              <a:buFont typeface="Cabin"/>
              <a:buNone/>
            </a:pPr>
            <a:r>
              <a:rPr lang="en-US">
                <a:solidFill>
                  <a:srgbClr val="11488B"/>
                </a:solidFill>
              </a:rPr>
              <a:t>The Tragic and Preventable Mary McClinton Story</a:t>
            </a:r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1066800" y="1905000"/>
            <a:ext cx="7619999" cy="4267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1" indent="-29400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A86E8"/>
              </a:buClr>
              <a:buSzPct val="100000"/>
              <a:buFont typeface="Noto Sans Symbols"/>
              <a:buChar char="●"/>
            </a:pPr>
            <a:r>
              <a:rPr lang="en-US" sz="2000">
                <a:solidFill>
                  <a:srgbClr val="000000"/>
                </a:solidFill>
              </a:rPr>
              <a:t>Mary McClinton’s death at Virginia Mason Medical Center in Seattle Washington is a well-known patient safety incident. She died in 2004 after being injected with an antiseptic solution instead of a contrast dye.</a:t>
            </a:r>
          </a:p>
          <a:p>
            <a:pPr marL="365125" marR="0" lvl="1" indent="-288925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4A86E8"/>
              </a:buClr>
              <a:buSzPct val="100000"/>
              <a:buFont typeface="Verdana"/>
              <a:buChar char="●"/>
            </a:pPr>
            <a:r>
              <a:rPr lang="en-US" sz="2000"/>
              <a:t>Of all the motivations for implementing Lean in healthcare, there is likely no higher purpose than that of improving the quality of care delivery and improving patient safety.</a:t>
            </a:r>
          </a:p>
          <a:p>
            <a:pPr marL="365125" marR="0" lvl="1" indent="-288925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4A86E8"/>
              </a:buClr>
              <a:buSzPct val="100000"/>
              <a:buFont typeface="Noto Sans Symbols"/>
              <a:buChar char="●"/>
            </a:pPr>
            <a:r>
              <a:rPr lang="en-US" sz="2000"/>
              <a:t>“The single greatest impediment to error prevention is that we punish people for making mistakes” - Dr. Lucean Leap</a:t>
            </a:r>
          </a:p>
          <a:p>
            <a:pPr marL="365125" marR="0" lvl="1" indent="-288925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4A86E8"/>
              </a:buClr>
              <a:buSzPct val="100000"/>
              <a:buFont typeface="Noto Sans Symbols"/>
              <a:buChar char="●"/>
            </a:pPr>
            <a:r>
              <a:rPr lang="en-US" sz="2000"/>
              <a:t>“Human error is inevitable. We can never eliminate it. We can eliminate problems in the system that make it more likely to happen.” - Sir Liam Donaldson</a:t>
            </a:r>
          </a:p>
          <a:p>
            <a:pPr marL="365125" marR="0" lvl="0" indent="-2889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endParaRPr sz="2400" b="0" i="0" u="none" strike="noStrike" cap="non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3" name="Shape 83"/>
          <p:cNvSpPr txBox="1"/>
          <p:nvPr/>
        </p:nvSpPr>
        <p:spPr>
          <a:xfrm>
            <a:off x="1447800" y="6305550"/>
            <a:ext cx="1492800" cy="476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IDM ISE ETM 2017</a:t>
            </a:r>
          </a:p>
        </p:txBody>
      </p:sp>
      <p:sp>
        <p:nvSpPr>
          <p:cNvPr id="84" name="Shape 84"/>
          <p:cNvSpPr txBox="1"/>
          <p:nvPr/>
        </p:nvSpPr>
        <p:spPr>
          <a:xfrm>
            <a:off x="2476500" y="6305625"/>
            <a:ext cx="48006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Ryan Rose</a:t>
            </a:r>
          </a:p>
        </p:txBody>
      </p:sp>
      <p:sp>
        <p:nvSpPr>
          <p:cNvPr id="85" name="Shape 85"/>
          <p:cNvSpPr txBox="1"/>
          <p:nvPr/>
        </p:nvSpPr>
        <p:spPr>
          <a:xfrm>
            <a:off x="8001000" y="6305550"/>
            <a:ext cx="1069975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   Slide </a:t>
            </a:r>
            <a:fld id="{00000000-1234-1234-1234-123412341234}" type="slidenum"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2</a:t>
            </a:fld>
            <a:endParaRPr lang="en-US" sz="1200" b="0" i="0" u="none">
              <a:solidFill>
                <a:srgbClr val="BCBCB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1066800" y="304800"/>
            <a:ext cx="7543800" cy="14319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88B"/>
              </a:buClr>
              <a:buSzPct val="25000"/>
              <a:buFont typeface="Cabin"/>
              <a:buNone/>
            </a:pPr>
            <a:r>
              <a:rPr lang="en-US">
                <a:solidFill>
                  <a:srgbClr val="11488B"/>
                </a:solidFill>
              </a:rPr>
              <a:t>Why do errors occur?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1066800" y="1981200"/>
            <a:ext cx="72390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27368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●"/>
            </a:pPr>
            <a:r>
              <a:rPr lang="en-US" sz="2000"/>
              <a:t>Dr. W. Edwards Deming’s teaches that 94% of errors “belong to the system” 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365125" marR="0" lvl="0" indent="-27368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●"/>
            </a:pPr>
            <a:r>
              <a:rPr lang="en-US" sz="2000"/>
              <a:t>“The majority of medical errors do not result from individual recklessness or the actions of a particular group - this is not a bad apple problem” - To Err is Human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365125" marR="0" lvl="0" indent="-27368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●"/>
            </a:pPr>
            <a:r>
              <a:rPr lang="en-US" sz="2000"/>
              <a:t>More commonly errors are caused by faulty systems, processes, and conditions that lead people to make mistakes or fail to prevent them.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365125" marR="0" lvl="0" indent="-27368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●"/>
            </a:pPr>
            <a:r>
              <a:rPr lang="en-US" sz="2000"/>
              <a:t>We must find a proper balance between “no blame” and “no accountability”</a:t>
            </a:r>
          </a:p>
          <a:p>
            <a:pPr marL="639762" marR="0" lvl="1" indent="-24606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ct val="85714"/>
              <a:buFont typeface="Verdana"/>
              <a:buChar char="◦"/>
            </a:pPr>
            <a:endParaRPr/>
          </a:p>
        </p:txBody>
      </p:sp>
      <p:sp>
        <p:nvSpPr>
          <p:cNvPr id="92" name="Shape 92"/>
          <p:cNvSpPr txBox="1"/>
          <p:nvPr/>
        </p:nvSpPr>
        <p:spPr>
          <a:xfrm>
            <a:off x="1066800" y="6248400"/>
            <a:ext cx="1752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IDM ISE ETM 2017</a:t>
            </a:r>
          </a:p>
        </p:txBody>
      </p:sp>
      <p:sp>
        <p:nvSpPr>
          <p:cNvPr id="93" name="Shape 93"/>
          <p:cNvSpPr txBox="1"/>
          <p:nvPr/>
        </p:nvSpPr>
        <p:spPr>
          <a:xfrm>
            <a:off x="2628900" y="624840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Ryan Rose</a:t>
            </a:r>
          </a:p>
        </p:txBody>
      </p:sp>
      <p:sp>
        <p:nvSpPr>
          <p:cNvPr id="94" name="Shape 94"/>
          <p:cNvSpPr txBox="1"/>
          <p:nvPr/>
        </p:nvSpPr>
        <p:spPr>
          <a:xfrm>
            <a:off x="7543800" y="6248400"/>
            <a:ext cx="1219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   Slide </a:t>
            </a:r>
            <a:fld id="{00000000-1234-1234-1234-123412341234}" type="slidenum"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3</a:t>
            </a:fld>
            <a:endParaRPr lang="en-US" sz="1200" b="0" i="0" u="none">
              <a:solidFill>
                <a:srgbClr val="BCBCB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1066800" y="304800"/>
            <a:ext cx="7543800" cy="14319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88B"/>
              </a:buClr>
              <a:buSzPct val="25000"/>
              <a:buFont typeface="Cabin"/>
              <a:buNone/>
            </a:pPr>
            <a:r>
              <a:rPr lang="en-US">
                <a:solidFill>
                  <a:srgbClr val="11488B"/>
                </a:solidFill>
              </a:rPr>
              <a:t>Naming, Blaming, and Shaming</a:t>
            </a:r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990600" y="1676400"/>
            <a:ext cx="7239000" cy="441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27368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3333"/>
              <a:buFont typeface="Noto Sans Symbols"/>
              <a:buChar char="●"/>
            </a:pPr>
            <a:r>
              <a:rPr lang="en-US" sz="2400"/>
              <a:t>We have to shift from naming, blaming, and shaming employees to an environment in which we learn from errors, near misses, and identified risks, using knowledge gained to prevent future errors.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400"/>
          </a:p>
          <a:p>
            <a:pPr marL="365125" marR="0" lvl="0" indent="-27368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3333"/>
              <a:buFont typeface="Noto Sans Symbols"/>
              <a:buChar char="●"/>
            </a:pPr>
            <a:r>
              <a:rPr lang="en-US" sz="2400"/>
              <a:t>Improving quality relies more on leadership, culture, and creative thinking than on any specific technology or tool.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400"/>
          </a:p>
          <a:p>
            <a:pPr marL="365125" marR="0" lvl="0" indent="-27368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3333"/>
              <a:buFont typeface="Noto Sans Symbols"/>
              <a:buChar char="●"/>
            </a:pPr>
            <a:r>
              <a:rPr lang="en-US" sz="2400"/>
              <a:t>Teamwork is essential</a:t>
            </a:r>
          </a:p>
        </p:txBody>
      </p:sp>
      <p:sp>
        <p:nvSpPr>
          <p:cNvPr id="101" name="Shape 101"/>
          <p:cNvSpPr txBox="1"/>
          <p:nvPr/>
        </p:nvSpPr>
        <p:spPr>
          <a:xfrm>
            <a:off x="1066800" y="6248400"/>
            <a:ext cx="1752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IDM ISE ETM 2017</a:t>
            </a:r>
          </a:p>
        </p:txBody>
      </p:sp>
      <p:sp>
        <p:nvSpPr>
          <p:cNvPr id="102" name="Shape 102"/>
          <p:cNvSpPr txBox="1"/>
          <p:nvPr/>
        </p:nvSpPr>
        <p:spPr>
          <a:xfrm>
            <a:off x="2400300" y="624840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Ryan Rose</a:t>
            </a:r>
          </a:p>
        </p:txBody>
      </p:sp>
      <p:sp>
        <p:nvSpPr>
          <p:cNvPr id="103" name="Shape 103"/>
          <p:cNvSpPr txBox="1"/>
          <p:nvPr/>
        </p:nvSpPr>
        <p:spPr>
          <a:xfrm>
            <a:off x="7543800" y="6248400"/>
            <a:ext cx="1219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   Slide </a:t>
            </a:r>
            <a:fld id="{00000000-1234-1234-1234-123412341234}" type="slidenum"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4</a:t>
            </a:fld>
            <a:endParaRPr lang="en-US" sz="1200" b="0" i="0" u="none">
              <a:solidFill>
                <a:srgbClr val="BCBCB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1066800" y="304800"/>
            <a:ext cx="7543800" cy="14319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88B"/>
              </a:buClr>
              <a:buSzPct val="25000"/>
              <a:buFont typeface="Cabin"/>
              <a:buNone/>
            </a:pPr>
            <a:r>
              <a:rPr lang="en-US">
                <a:solidFill>
                  <a:srgbClr val="11488B"/>
                </a:solidFill>
              </a:rPr>
              <a:t>Violations and Errors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1066800" y="1600200"/>
            <a:ext cx="7239000" cy="4648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29400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3333"/>
              <a:buFont typeface="Noto Sans Symbols"/>
              <a:buChar char="●"/>
            </a:pPr>
            <a:r>
              <a:rPr lang="en-US" sz="2400"/>
              <a:t>Violations</a:t>
            </a:r>
          </a:p>
          <a:p>
            <a:pPr lvl="1" indent="393700" rtl="0">
              <a:lnSpc>
                <a:spcPct val="115000"/>
              </a:lnSpc>
              <a:spcBef>
                <a:spcPts val="0"/>
              </a:spcBef>
              <a:buClr>
                <a:schemeClr val="accent1"/>
              </a:buClr>
              <a:buSzPct val="100000"/>
              <a:buFont typeface="Cabin"/>
              <a:buChar char="◦"/>
            </a:pPr>
            <a:r>
              <a:rPr lang="en-US" sz="2000"/>
              <a:t>Intentional actions that go against accepted practices and are, by definition, avoidable; however, not all violations are motivated by bad intentions</a:t>
            </a:r>
          </a:p>
          <a:p>
            <a:pPr marL="457200" lvl="0" indent="0" rtl="0">
              <a:lnSpc>
                <a:spcPct val="115000"/>
              </a:lnSpc>
              <a:spcBef>
                <a:spcPts val="0"/>
              </a:spcBef>
              <a:buNone/>
            </a:pPr>
            <a:endParaRPr sz="2000"/>
          </a:p>
          <a:p>
            <a:pPr lvl="0" indent="71120" rtl="0">
              <a:lnSpc>
                <a:spcPct val="115000"/>
              </a:lnSpc>
              <a:spcBef>
                <a:spcPts val="0"/>
              </a:spcBef>
              <a:buClr>
                <a:schemeClr val="accent1"/>
              </a:buClr>
              <a:buSzPct val="83333"/>
              <a:buFont typeface="Noto Sans Symbols"/>
              <a:buChar char="●"/>
            </a:pPr>
            <a:r>
              <a:rPr lang="en-US" sz="2400"/>
              <a:t>Errors</a:t>
            </a:r>
          </a:p>
          <a:p>
            <a:pPr lvl="1" indent="393700" rtl="0">
              <a:lnSpc>
                <a:spcPct val="115000"/>
              </a:lnSpc>
              <a:spcBef>
                <a:spcPts val="0"/>
              </a:spcBef>
              <a:buClr>
                <a:schemeClr val="accent1"/>
              </a:buClr>
              <a:buSzPct val="100000"/>
              <a:buFont typeface="Cabin"/>
              <a:buChar char="◦"/>
            </a:pPr>
            <a:r>
              <a:rPr lang="en-US" sz="2000"/>
              <a:t>Include events when things go wrong even if every party involved had the best intentions and was performing properly</a:t>
            </a:r>
          </a:p>
          <a:p>
            <a:pPr lvl="1" indent="393700" rtl="0">
              <a:lnSpc>
                <a:spcPct val="115000"/>
              </a:lnSpc>
              <a:spcBef>
                <a:spcPts val="0"/>
              </a:spcBef>
              <a:buClr>
                <a:schemeClr val="accent1"/>
              </a:buClr>
              <a:buSzPct val="100000"/>
              <a:buFont typeface="Cabin"/>
              <a:buChar char="◦"/>
            </a:pPr>
            <a:r>
              <a:rPr lang="en-US" sz="2000"/>
              <a:t>Errors can be further broken down into lapses and slips which are skill-based errors that result in unintended action</a:t>
            </a:r>
          </a:p>
        </p:txBody>
      </p:sp>
      <p:sp>
        <p:nvSpPr>
          <p:cNvPr id="110" name="Shape 110"/>
          <p:cNvSpPr txBox="1"/>
          <p:nvPr/>
        </p:nvSpPr>
        <p:spPr>
          <a:xfrm>
            <a:off x="1066800" y="6248400"/>
            <a:ext cx="1752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IDM ISE ETM 2017</a:t>
            </a:r>
          </a:p>
        </p:txBody>
      </p:sp>
      <p:sp>
        <p:nvSpPr>
          <p:cNvPr id="111" name="Shape 111"/>
          <p:cNvSpPr txBox="1"/>
          <p:nvPr/>
        </p:nvSpPr>
        <p:spPr>
          <a:xfrm>
            <a:off x="2628900" y="624840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Ryan Rose</a:t>
            </a:r>
          </a:p>
        </p:txBody>
      </p:sp>
      <p:sp>
        <p:nvSpPr>
          <p:cNvPr id="112" name="Shape 112"/>
          <p:cNvSpPr txBox="1"/>
          <p:nvPr/>
        </p:nvSpPr>
        <p:spPr>
          <a:xfrm>
            <a:off x="7543800" y="6248400"/>
            <a:ext cx="1219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   Slide </a:t>
            </a:r>
            <a:fld id="{00000000-1234-1234-1234-123412341234}" type="slidenum"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5</a:t>
            </a:fld>
            <a:endParaRPr lang="en-US" sz="1200" b="0" i="0" u="none">
              <a:solidFill>
                <a:srgbClr val="BCBCB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13" name="Shape 113"/>
          <p:cNvSpPr txBox="1"/>
          <p:nvPr/>
        </p:nvSpPr>
        <p:spPr>
          <a:xfrm>
            <a:off x="4114800" y="1708150"/>
            <a:ext cx="4343400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1066800" y="304800"/>
            <a:ext cx="7543800" cy="1066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88B"/>
              </a:buClr>
              <a:buSzPct val="25000"/>
              <a:buFont typeface="Cabin"/>
              <a:buNone/>
            </a:pPr>
            <a:r>
              <a:rPr lang="en-US">
                <a:solidFill>
                  <a:srgbClr val="11488B"/>
                </a:solidFill>
              </a:rPr>
              <a:t>Lapses and Slips</a:t>
            </a:r>
          </a:p>
        </p:txBody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1066800" y="1447800"/>
            <a:ext cx="7239000" cy="4800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3333"/>
              <a:buFont typeface="Noto Sans Symbols"/>
              <a:buChar char="●"/>
            </a:pPr>
            <a:r>
              <a:rPr lang="en-US" sz="2400"/>
              <a:t>Lapses</a:t>
            </a:r>
          </a:p>
          <a:p>
            <a:pPr lvl="1" rtl="0">
              <a:lnSpc>
                <a:spcPct val="115000"/>
              </a:lnSpc>
              <a:spcBef>
                <a:spcPts val="0"/>
              </a:spcBef>
              <a:buSzPct val="100000"/>
              <a:buFont typeface="Cabin"/>
            </a:pPr>
            <a:r>
              <a:rPr lang="en-US" sz="2000"/>
              <a:t>Mental errors such as forgetting a step in a procedure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3333"/>
              <a:buFont typeface="Noto Sans Symbols"/>
              <a:buChar char="●"/>
            </a:pPr>
            <a:r>
              <a:rPr lang="en-US" sz="2400"/>
              <a:t>Slips</a:t>
            </a:r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2000"/>
              <a:t>Physical errors such as turning the wrong knob on a piece of equipment or unintentionally filling a syringe with the wrong clear liquid 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R="0" lvl="0" indent="6096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3333"/>
              <a:buFont typeface="Noto Sans Symbols"/>
              <a:buChar char="●"/>
            </a:pPr>
            <a:r>
              <a:rPr lang="en-US" sz="2400"/>
              <a:t>Lean thinkers work to create an environment where lapses and slips are less likely to occur</a:t>
            </a:r>
          </a:p>
          <a:p>
            <a:pPr marL="365125" marR="0" lvl="0" indent="-2889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25714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20" name="Shape 120"/>
          <p:cNvSpPr txBox="1"/>
          <p:nvPr/>
        </p:nvSpPr>
        <p:spPr>
          <a:xfrm>
            <a:off x="1066800" y="6248400"/>
            <a:ext cx="1752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IDM ISE ETM 2017</a:t>
            </a:r>
          </a:p>
        </p:txBody>
      </p:sp>
      <p:sp>
        <p:nvSpPr>
          <p:cNvPr id="121" name="Shape 121"/>
          <p:cNvSpPr txBox="1"/>
          <p:nvPr/>
        </p:nvSpPr>
        <p:spPr>
          <a:xfrm>
            <a:off x="2628900" y="624840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Ryan Rose</a:t>
            </a:r>
          </a:p>
        </p:txBody>
      </p:sp>
      <p:sp>
        <p:nvSpPr>
          <p:cNvPr id="122" name="Shape 122"/>
          <p:cNvSpPr txBox="1"/>
          <p:nvPr/>
        </p:nvSpPr>
        <p:spPr>
          <a:xfrm>
            <a:off x="7543800" y="6248400"/>
            <a:ext cx="1219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   Slide </a:t>
            </a:r>
            <a:fld id="{00000000-1234-1234-1234-123412341234}" type="slidenum"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6</a:t>
            </a:fld>
            <a:endParaRPr lang="en-US" sz="1200" b="0" i="0" u="none">
              <a:solidFill>
                <a:srgbClr val="BCBCB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1066800" y="304800"/>
            <a:ext cx="7543800" cy="106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88B"/>
              </a:buClr>
              <a:buSzPct val="25000"/>
              <a:buFont typeface="Cabin"/>
              <a:buNone/>
            </a:pPr>
            <a:r>
              <a:rPr lang="en-US">
                <a:solidFill>
                  <a:srgbClr val="11488B"/>
                </a:solidFill>
              </a:rPr>
              <a:t>Just Culture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1066800" y="1447800"/>
            <a:ext cx="7239000" cy="4800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●"/>
            </a:pPr>
            <a:r>
              <a:rPr lang="en-US" sz="2000"/>
              <a:t>James Reason defines a “just culture” as “an atmosphere of trust in which people are encouraged (even rewarded) for providing essential safety-related information, but in which they are also clear about where the line must be drawn between acceptable and unacceptable behavior.”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●"/>
            </a:pPr>
            <a:r>
              <a:rPr lang="en-US" sz="2000"/>
              <a:t>It is “just” to protect patients from harm, but it is also “just” not to destroy a healthcare professionals career over understandable human error. 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●"/>
            </a:pPr>
            <a:r>
              <a:rPr lang="en-US" sz="2000"/>
              <a:t>There might sometimes be good reasons why a person intentionally violates a rule.</a:t>
            </a:r>
          </a:p>
          <a:p>
            <a:pPr marL="365125" marR="0" lvl="0" indent="-2889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25714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29" name="Shape 129"/>
          <p:cNvSpPr txBox="1"/>
          <p:nvPr/>
        </p:nvSpPr>
        <p:spPr>
          <a:xfrm>
            <a:off x="1066800" y="6248400"/>
            <a:ext cx="1752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IDM ISE ETM 2017</a:t>
            </a:r>
          </a:p>
        </p:txBody>
      </p:sp>
      <p:sp>
        <p:nvSpPr>
          <p:cNvPr id="130" name="Shape 130"/>
          <p:cNvSpPr txBox="1"/>
          <p:nvPr/>
        </p:nvSpPr>
        <p:spPr>
          <a:xfrm>
            <a:off x="2628900" y="624840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Ryan Rose</a:t>
            </a:r>
          </a:p>
        </p:txBody>
      </p:sp>
      <p:sp>
        <p:nvSpPr>
          <p:cNvPr id="131" name="Shape 131"/>
          <p:cNvSpPr txBox="1"/>
          <p:nvPr/>
        </p:nvSpPr>
        <p:spPr>
          <a:xfrm>
            <a:off x="7543800" y="6248400"/>
            <a:ext cx="12192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   Slide </a:t>
            </a:r>
            <a:fld id="{00000000-1234-1234-1234-123412341234}" type="slidenum"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7</a:t>
            </a:fld>
            <a:endParaRPr lang="en-US" sz="1200" b="0" i="0" u="none">
              <a:solidFill>
                <a:srgbClr val="BCBCB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1066800" y="304800"/>
            <a:ext cx="7543800" cy="106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88B"/>
              </a:buClr>
              <a:buSzPct val="25000"/>
              <a:buFont typeface="Cabin"/>
              <a:buNone/>
            </a:pPr>
            <a:r>
              <a:rPr lang="en-US">
                <a:solidFill>
                  <a:srgbClr val="11488B"/>
                </a:solidFill>
              </a:rPr>
              <a:t>Workarounds</a:t>
            </a: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1066800" y="1447800"/>
            <a:ext cx="7239000" cy="4800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3333"/>
              <a:buFont typeface="Noto Sans Symbols"/>
              <a:buChar char="●"/>
            </a:pPr>
            <a:r>
              <a:rPr lang="en-US" sz="2400"/>
              <a:t>A workaround is a short term response to an immediate problem that does nothing to prevent the problem from occurring again. 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3333"/>
              <a:buFont typeface="Noto Sans Symbols"/>
              <a:buChar char="●"/>
            </a:pPr>
            <a:r>
              <a:rPr lang="en-US" sz="2400"/>
              <a:t>Example: a thermometer missing from the room so grabbing the one from the next room over. 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3333"/>
              <a:buFont typeface="Noto Sans Symbols"/>
              <a:buChar char="●"/>
            </a:pPr>
            <a:r>
              <a:rPr lang="en-US" sz="2400"/>
              <a:t>We need to be in a problem solving mindset</a:t>
            </a:r>
          </a:p>
        </p:txBody>
      </p:sp>
      <p:sp>
        <p:nvSpPr>
          <p:cNvPr id="138" name="Shape 138"/>
          <p:cNvSpPr txBox="1"/>
          <p:nvPr/>
        </p:nvSpPr>
        <p:spPr>
          <a:xfrm>
            <a:off x="1066800" y="6248400"/>
            <a:ext cx="1752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IDM ISE ETM 2017</a:t>
            </a:r>
          </a:p>
        </p:txBody>
      </p:sp>
      <p:sp>
        <p:nvSpPr>
          <p:cNvPr id="139" name="Shape 139"/>
          <p:cNvSpPr txBox="1"/>
          <p:nvPr/>
        </p:nvSpPr>
        <p:spPr>
          <a:xfrm>
            <a:off x="2628900" y="624840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Ryan Rose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7543800" y="6248400"/>
            <a:ext cx="12192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   Slide </a:t>
            </a:r>
            <a:fld id="{00000000-1234-1234-1234-123412341234}" type="slidenum"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8</a:t>
            </a:fld>
            <a:endParaRPr lang="en-US" sz="1200" b="0" i="0" u="none">
              <a:solidFill>
                <a:srgbClr val="BCBCB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xfrm>
            <a:off x="1066800" y="304800"/>
            <a:ext cx="7543800" cy="106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88B"/>
              </a:buClr>
              <a:buSzPct val="25000"/>
              <a:buFont typeface="Cabin"/>
              <a:buNone/>
            </a:pPr>
            <a:r>
              <a:rPr lang="en-US">
                <a:solidFill>
                  <a:srgbClr val="11488B"/>
                </a:solidFill>
              </a:rPr>
              <a:t>Don’t ask “Whose fault is it?”- Asking Why Instead of Who?</a:t>
            </a:r>
          </a:p>
        </p:txBody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1066800" y="1447800"/>
            <a:ext cx="7239000" cy="4800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3333"/>
              <a:buFont typeface="Noto Sans Symbols"/>
              <a:buChar char="●"/>
            </a:pPr>
            <a:r>
              <a:rPr lang="en-US" sz="2400"/>
              <a:t>We often blame the person who was physically present when the error occurred, but many errors are caused by upstream departments or other processes. 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L="365125" marR="0" lvl="0" indent="-30416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3333"/>
              <a:buFont typeface="Noto Sans Symbols"/>
              <a:buChar char="●"/>
            </a:pPr>
            <a:r>
              <a:rPr lang="en-US" sz="2400"/>
              <a:t>Start at the Gemba </a:t>
            </a:r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2400"/>
              <a:t>The gemba is the place where the problem occurred. </a:t>
            </a:r>
          </a:p>
          <a:p>
            <a:pPr marL="4572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L="0" marR="0" lvl="0" indent="0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  <a:p>
            <a:pPr marL="0" marR="0" lvl="0" indent="0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  <a:p>
            <a:pPr marL="365125" marR="0" lvl="0" indent="-2889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25714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47" name="Shape 147"/>
          <p:cNvSpPr txBox="1"/>
          <p:nvPr/>
        </p:nvSpPr>
        <p:spPr>
          <a:xfrm>
            <a:off x="1066800" y="6248400"/>
            <a:ext cx="1752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IDM ISE ETM 2017</a:t>
            </a:r>
          </a:p>
        </p:txBody>
      </p:sp>
      <p:sp>
        <p:nvSpPr>
          <p:cNvPr id="148" name="Shape 148"/>
          <p:cNvSpPr txBox="1"/>
          <p:nvPr/>
        </p:nvSpPr>
        <p:spPr>
          <a:xfrm>
            <a:off x="2628900" y="6248400"/>
            <a:ext cx="4419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Ryan Rose</a:t>
            </a:r>
          </a:p>
        </p:txBody>
      </p:sp>
      <p:sp>
        <p:nvSpPr>
          <p:cNvPr id="149" name="Shape 149"/>
          <p:cNvSpPr txBox="1"/>
          <p:nvPr/>
        </p:nvSpPr>
        <p:spPr>
          <a:xfrm>
            <a:off x="7543800" y="6248400"/>
            <a:ext cx="12192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CBCBC"/>
              </a:buClr>
              <a:buSzPct val="25000"/>
              <a:buFont typeface="Tahoma"/>
              <a:buNone/>
            </a:pPr>
            <a:r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   Slide </a:t>
            </a:r>
            <a:fld id="{00000000-1234-1234-1234-123412341234}" type="slidenum">
              <a:rPr lang="en-US" sz="1200" b="0" i="0" u="none">
                <a:solidFill>
                  <a:srgbClr val="BCBCBC"/>
                </a:solidFill>
                <a:latin typeface="Tahoma"/>
                <a:ea typeface="Tahoma"/>
                <a:cs typeface="Tahoma"/>
                <a:sym typeface="Tahoma"/>
              </a:rPr>
              <a:t>9</a:t>
            </a:fld>
            <a:endParaRPr lang="en-US" sz="1200" b="0" i="0" u="none">
              <a:solidFill>
                <a:srgbClr val="BCBCB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Solstice">
  <a:themeElements>
    <a:clrScheme name="Custom 26">
      <a:dk1>
        <a:srgbClr val="000000"/>
      </a:dk1>
      <a:lt1>
        <a:srgbClr val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Solstice">
  <a:themeElements>
    <a:clrScheme name="Custom 26">
      <a:dk1>
        <a:srgbClr val="000000"/>
      </a:dk1>
      <a:lt1>
        <a:srgbClr val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Solstice">
  <a:themeElements>
    <a:clrScheme name="Custom 26">
      <a:dk1>
        <a:srgbClr val="000000"/>
      </a:dk1>
      <a:lt1>
        <a:srgbClr val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1680</Words>
  <Application>Microsoft Office PowerPoint</Application>
  <PresentationFormat>On-screen Show (4:3)</PresentationFormat>
  <Paragraphs>208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Cabin</vt:lpstr>
      <vt:lpstr>Tahoma</vt:lpstr>
      <vt:lpstr>Verdana</vt:lpstr>
      <vt:lpstr>Noto Sans Symbols</vt:lpstr>
      <vt:lpstr>Arial Narrow</vt:lpstr>
      <vt:lpstr>1_Solstice</vt:lpstr>
      <vt:lpstr>2_Solstice</vt:lpstr>
      <vt:lpstr>3_Solstice</vt:lpstr>
      <vt:lpstr>Lean Hospitals:  Improving Quality, Patient Safety, and Employee Engagement  Ch. 7 Proactive Root Cause Problem Solving</vt:lpstr>
      <vt:lpstr>The Tragic and Preventable Mary McClinton Story</vt:lpstr>
      <vt:lpstr>Why do errors occur?</vt:lpstr>
      <vt:lpstr>Naming, Blaming, and Shaming</vt:lpstr>
      <vt:lpstr>Violations and Errors</vt:lpstr>
      <vt:lpstr>Lapses and Slips</vt:lpstr>
      <vt:lpstr>Just Culture</vt:lpstr>
      <vt:lpstr>Workarounds</vt:lpstr>
      <vt:lpstr>Don’t ask “Whose fault is it?”- Asking Why Instead of Who?</vt:lpstr>
      <vt:lpstr>5 Whys</vt:lpstr>
      <vt:lpstr>5 Whys example: Lost Specimens    (page 168)</vt:lpstr>
      <vt:lpstr>Toyota’s Practical Problem Solving (PPS)</vt:lpstr>
      <vt:lpstr>Toyota’s Practical Problem Solving (PPS) cont.</vt:lpstr>
      <vt:lpstr>Failure Modes and Effective Analysis (FMEA)</vt:lpstr>
      <vt:lpstr>Failure Modes and Effective Analysis (FMEA)</vt:lpstr>
      <vt:lpstr>Conclusion</vt:lpstr>
      <vt:lpstr>Lean Lessons    (page 175)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Lean Hospitals:  Improving Quality, Patient Safety, and Employee Engagement  Ch. 7 Proactive Root Cause Problem Solving</dc:title>
  <dc:creator>Joan Burtner</dc:creator>
  <cp:lastModifiedBy>Joan Burtner</cp:lastModifiedBy>
  <cp:revision>1</cp:revision>
  <dcterms:modified xsi:type="dcterms:W3CDTF">2017-04-25T13:48:41Z</dcterms:modified>
</cp:coreProperties>
</file>