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4670FE-69D5-428B-A2B9-E8090010AF7D}">
  <a:tblStyle styleId="{0A4670FE-69D5-428B-A2B9-E8090010AF7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45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214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04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22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10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667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454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60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259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17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974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230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46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73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55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77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65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65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9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A3 Report provides a concrete structure to implement PDCA Management.  It helps draw the report author(s) to a deeper understanding of the problem or opportunity and how to address it</a:t>
            </a:r>
          </a:p>
        </p:txBody>
      </p:sp>
    </p:spTree>
    <p:extLst>
      <p:ext uri="{BB962C8B-B14F-4D97-AF65-F5344CB8AC3E}">
        <p14:creationId xmlns:p14="http://schemas.microsoft.com/office/powerpoint/2010/main" val="256217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60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61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F205A53-B6C5-440C-833D-0C7DA7475F64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1BCE91A-FF80-4869-B861-CCE2E5353217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300787-479D-4690-9199-12EAC336F72D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DCFDFF-94B3-4C93-87C2-5E1D0E70FA55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ADF6126-9023-4034-A556-62DCBA5A7764}" type="datetime1">
              <a:rPr lang="en-US" smtClean="0"/>
              <a:t>4/11/2016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9360DE9-9928-463C-A024-2CE6FC147F39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716B66F-7FBF-463D-8775-F499F4A98C2A}" type="datetime1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238E1CE-A9CD-494D-8A02-29AD5FD8AD03}" type="datetime1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80F751-732F-4B52-B3FE-22F40E0F19AF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09CB773-B0A6-4114-8536-9BC6FF30191B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F093FC-1E0C-42D3-B86F-F33A195E1523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D4821FC7-A0BB-4BE1-9610-96D0D64512F3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Lean Delivery - Bradshaw,Byrd,Ginn,Herrmann,Murtaugh,Odom,Wright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ccuform.com/files/damObject/Image/huge/PST835hire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image.slidesharecdn.com/previewoecvisualtoolsv104-2014-140420094932-phpapp02/95/visual-management-by-operational-excellence-consulting-17-638.jpg?cb=14337740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kaizeninstituteindia.wordpress.com/2013/05/03/kamishibai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y.net/service/mother-and-baby-care/labor-and-birth-un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11100"/>
            <a:ext cx="8520599" cy="151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 smtClean="0"/>
              <a:t>L</a:t>
            </a:r>
            <a:r>
              <a:rPr lang="en-US" sz="7200" dirty="0" smtClean="0"/>
              <a:t>e</a:t>
            </a:r>
            <a:r>
              <a:rPr lang="en" sz="7200" dirty="0" smtClean="0"/>
              <a:t>an Delivery</a:t>
            </a:r>
            <a:endParaRPr lang="en" sz="72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73875" y="17689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Brady Bradshaw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Alex Byrd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Alesia Ginn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Austin Herrmann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David Murtaugh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Aaron Odom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Josiah Wright</a:t>
            </a:r>
          </a:p>
        </p:txBody>
      </p:sp>
      <p:pic>
        <p:nvPicPr>
          <p:cNvPr id="1026" name="Picture 2" descr="http://masslionseyeresearchfund.org/wp-content/uploads/2008/09/bigstock-Adorable-baby-boy-isolated-27308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2158"/>
            <a:ext cx="3429000" cy="30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0020" y="4476750"/>
            <a:ext cx="1835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http://mlerfi.org/about/history/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Spaghetti </a:t>
            </a:r>
            <a:r>
              <a:rPr lang="en" dirty="0" smtClean="0"/>
              <a:t>Charts</a:t>
            </a: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28600" y="1152475"/>
            <a:ext cx="3304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What is a Spaghetti Chart?</a:t>
            </a:r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spaghetti chart </a:t>
            </a:r>
            <a:r>
              <a:rPr lang="en" dirty="0">
                <a:highlight>
                  <a:srgbClr val="FFFFFF"/>
                </a:highlight>
              </a:rPr>
              <a:t>is a visual representation using a continuous flow line tracing the path of an item or activity through a process.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500" y="1428750"/>
            <a:ext cx="5291125" cy="25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5297" y="4095750"/>
            <a:ext cx="23535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http://diagrama.xyz/spaghetti-diagram/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2857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Spaghetti Charts (con’t)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3962400" cy="37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en" dirty="0" smtClean="0"/>
              <a:t>paghetti </a:t>
            </a:r>
            <a:r>
              <a:rPr lang="en" dirty="0"/>
              <a:t>charts revealed </a:t>
            </a:r>
            <a:r>
              <a:rPr lang="en" dirty="0" smtClean="0"/>
              <a:t>that: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nurses </a:t>
            </a:r>
            <a:r>
              <a:rPr lang="en" dirty="0"/>
              <a:t>were walking an average of more than 620 steps for each birth to different </a:t>
            </a:r>
            <a:r>
              <a:rPr lang="en" dirty="0" smtClean="0"/>
              <a:t>stations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staff </a:t>
            </a:r>
            <a:r>
              <a:rPr lang="en" dirty="0"/>
              <a:t>members were walking an average of 367 steps and spending 11 minutes gathering supplies for newborn admissions 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267200" y="971550"/>
            <a:ext cx="4678549" cy="40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solidFill>
                  <a:schemeClr val="dk2"/>
                </a:solidFill>
              </a:rPr>
              <a:t>Solutions implemented: 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 smtClean="0">
                <a:solidFill>
                  <a:schemeClr val="dk2"/>
                </a:solidFill>
              </a:rPr>
              <a:t>Created </a:t>
            </a:r>
            <a:r>
              <a:rPr lang="en" sz="2000" b="1" dirty="0">
                <a:solidFill>
                  <a:schemeClr val="dk2"/>
                </a:solidFill>
              </a:rPr>
              <a:t>a one-stop location where nurses could document, send bloodwork to lab, and submit paperwork. This decreased steps and time by </a:t>
            </a:r>
            <a:r>
              <a:rPr lang="en" sz="2000" b="1" dirty="0" smtClean="0">
                <a:solidFill>
                  <a:schemeClr val="dk2"/>
                </a:solidFill>
              </a:rPr>
              <a:t>81%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b="1" dirty="0">
              <a:solidFill>
                <a:schemeClr val="dk2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 smtClean="0">
                <a:solidFill>
                  <a:schemeClr val="dk2"/>
                </a:solidFill>
              </a:rPr>
              <a:t>Created </a:t>
            </a:r>
            <a:r>
              <a:rPr lang="en" sz="2000" b="1" dirty="0">
                <a:solidFill>
                  <a:schemeClr val="dk2"/>
                </a:solidFill>
              </a:rPr>
              <a:t>a caddy to hold all the needed supplies in one place which decreased steps and time by 60%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Standard Work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441350"/>
            <a:ext cx="4108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Standard work (standard operating procedures) are instruction sheets that ensure all workers follow the same procedures the exact same way, reducing errors and variability.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036" y="438150"/>
            <a:ext cx="2819400" cy="3966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1036" y="4401248"/>
            <a:ext cx="286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https://www.behance.net/gallery/18566529/Standard-Work-Poster-Building-Lean-Series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Standard Work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/>
              <a:t>Mercy began using standard </a:t>
            </a:r>
            <a:r>
              <a:rPr lang="en" sz="1800" dirty="0" smtClean="0"/>
              <a:t>work </a:t>
            </a:r>
            <a:r>
              <a:rPr lang="en" sz="1800" dirty="0"/>
              <a:t>for calling patients, assigning rooms, and preparing </a:t>
            </a:r>
            <a:r>
              <a:rPr lang="en" sz="1800" dirty="0" smtClean="0"/>
              <a:t>rooms, </a:t>
            </a:r>
            <a:r>
              <a:rPr lang="en" sz="1800" dirty="0"/>
              <a:t>as well as for technical tasks such as baby delivery.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/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/>
              <a:t>Standard </a:t>
            </a:r>
            <a:r>
              <a:rPr lang="en" sz="1800" dirty="0" smtClean="0"/>
              <a:t>work </a:t>
            </a:r>
            <a:r>
              <a:rPr lang="en" sz="1800" dirty="0"/>
              <a:t>saved up to an hour per patient for nurses and anesthesia providers, and saved up to 48 minutes per patient for reporting.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650" y="1047750"/>
            <a:ext cx="4561550" cy="34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4426882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http://www.slideshare.net/oeconsulting/standard-work-by-operational-excellence-consulting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857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6S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441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Sort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Forms </a:t>
            </a:r>
            <a:r>
              <a:rPr lang="en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that were no longer needed were recycled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Set in </a:t>
            </a: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Order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Equipment </a:t>
            </a:r>
            <a:r>
              <a:rPr lang="en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rooms were taped to mark where items should be stored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Shine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Every </a:t>
            </a:r>
            <a:r>
              <a:rPr lang="en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inch of the unit was scrubbed down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Standardize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Update </a:t>
            </a:r>
            <a:r>
              <a:rPr lang="en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metrics daily to show adherence to </a:t>
            </a: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standards</a:t>
            </a:r>
          </a:p>
          <a:p>
            <a:pPr marL="152400" lvl="0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Sustain</a:t>
            </a:r>
          </a:p>
          <a:p>
            <a:pPr marL="438150" lvl="0" indent="-28575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Standard protocols were written down so that the other S’s can be sustained</a:t>
            </a:r>
            <a:endParaRPr lang="en" b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Safety</a:t>
            </a:r>
          </a:p>
          <a:p>
            <a:pPr marL="457200" lvl="0" indent="-304800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b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Equipment </a:t>
            </a:r>
            <a:r>
              <a:rPr lang="en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closets reorganized so that staff can navigate the rooms safely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969843"/>
            <a:ext cx="3352800" cy="34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https://www.accuform.com/files/damObject/Image/huge/PST835hires.jpg</a:t>
            </a: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425932"/>
            <a:ext cx="342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 </a:t>
            </a:r>
            <a:r>
              <a:rPr lang="en-US" sz="700" dirty="0">
                <a:hlinkClick r:id="rId4"/>
              </a:rPr>
              <a:t>https://www.accuform.com/files/damObject/Image/huge/PST835hires.jpg</a:t>
            </a:r>
            <a:endParaRPr lang="en-US" sz="700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Visual Controls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04800" y="1669950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use visual signs instead of text</a:t>
            </a:r>
          </a:p>
          <a:p>
            <a:pPr marL="3429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Minimizes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time for employees and allows the results of random audits to be displayed to employees daily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778" y="1276350"/>
            <a:ext cx="3962575" cy="30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7777" y="4330433"/>
            <a:ext cx="39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 </a:t>
            </a:r>
            <a:r>
              <a:rPr lang="en-US" sz="800" dirty="0">
                <a:hlinkClick r:id="rId4"/>
              </a:rPr>
              <a:t>http://image.slidesharecdn.com/previewoecvisualtoolsv104-2014-140420094932-phpapp02/95/visual-management-by-operational-excellence-consulting-17-638.jpg?cb=1433774068</a:t>
            </a:r>
            <a:endParaRPr lang="en-US" sz="8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400"/>
              <a:t>Kamishibai Cards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88950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used to show results of a random audit</a:t>
            </a:r>
          </a:p>
          <a:p>
            <a:pPr marL="28575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displays that the audit has failed or needs improvement</a:t>
            </a:r>
          </a:p>
          <a:p>
            <a:pPr marL="28575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exhibits that the audit has passed or is within the acceptable range</a:t>
            </a:r>
          </a:p>
          <a:p>
            <a:pPr marL="28575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Mercy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St. Louis uses Kamishibai Cards to inform staff members whether the changes are being sustained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276350"/>
            <a:ext cx="4184100" cy="30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4391988"/>
            <a:ext cx="418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 </a:t>
            </a:r>
            <a:r>
              <a:rPr lang="en-US" sz="1000" dirty="0">
                <a:hlinkClick r:id="rId4"/>
              </a:rPr>
              <a:t>https://kaizeninstituteindia.wordpress.com/2013/05/03/kamishibai/</a:t>
            </a:r>
            <a:endParaRPr lang="en-US" sz="1000" dirty="0"/>
          </a:p>
          <a:p>
            <a:pPr algn="ctr"/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1333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CC4125"/>
                </a:solidFill>
              </a:rPr>
              <a:t>Project Outcomes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04800" y="7429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Labor and birth unit underwent significant improvements in a variety of areas, increasing patient and physician satisfaction: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6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600" dirty="0"/>
          </a:p>
        </p:txBody>
      </p:sp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1743926300"/>
              </p:ext>
            </p:extLst>
          </p:nvPr>
        </p:nvGraphicFramePr>
        <p:xfrm>
          <a:off x="381000" y="1352550"/>
          <a:ext cx="8305800" cy="3276600"/>
        </p:xfrm>
        <a:graphic>
          <a:graphicData uri="http://schemas.openxmlformats.org/drawingml/2006/table">
            <a:tbl>
              <a:tblPr>
                <a:noFill/>
                <a:tableStyleId>{0A4670FE-69D5-428B-A2B9-E8090010AF7D}</a:tableStyleId>
              </a:tblPr>
              <a:tblGrid>
                <a:gridCol w="1981200"/>
                <a:gridCol w="1219200"/>
                <a:gridCol w="1066800"/>
                <a:gridCol w="4038600"/>
              </a:tblGrid>
              <a:tr h="71662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METRIC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BEFORE (%)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AFTER (%)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SOLUTION</a:t>
                      </a:r>
                    </a:p>
                  </a:txBody>
                  <a:tcPr marL="91425" marR="91425" marT="91425" marB="91425"/>
                </a:tc>
              </a:tr>
              <a:tr h="71662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I</a:t>
                      </a:r>
                      <a:r>
                        <a:rPr lang="en" b="1" dirty="0" smtClean="0">
                          <a:solidFill>
                            <a:srgbClr val="CC4125"/>
                          </a:solidFill>
                        </a:rPr>
                        <a:t>nductions </a:t>
                      </a: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called on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47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98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C</a:t>
                      </a:r>
                      <a:r>
                        <a:rPr lang="en" dirty="0" smtClean="0">
                          <a:solidFill>
                            <a:srgbClr val="6AA84F"/>
                          </a:solidFill>
                        </a:rPr>
                        <a:t>reated </a:t>
                      </a:r>
                      <a:r>
                        <a:rPr lang="en" i="1" dirty="0">
                          <a:solidFill>
                            <a:srgbClr val="6AA84F"/>
                          </a:solidFill>
                        </a:rPr>
                        <a:t>standard time</a:t>
                      </a: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 after first RIE</a:t>
                      </a:r>
                    </a:p>
                  </a:txBody>
                  <a:tcPr marL="91425" marR="91425" marT="91425" marB="91425"/>
                </a:tc>
              </a:tr>
              <a:tr h="105162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O</a:t>
                      </a:r>
                      <a:r>
                        <a:rPr lang="en" b="1" dirty="0" smtClean="0">
                          <a:solidFill>
                            <a:srgbClr val="CC4125"/>
                          </a:solidFill>
                        </a:rPr>
                        <a:t>perating </a:t>
                      </a: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room cases started on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52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74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A</a:t>
                      </a:r>
                      <a:r>
                        <a:rPr lang="en" dirty="0" smtClean="0">
                          <a:solidFill>
                            <a:srgbClr val="6AA84F"/>
                          </a:solidFill>
                        </a:rPr>
                        <a:t>dd-on </a:t>
                      </a: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team from staff already slated as additional resources for last-minute cases</a:t>
                      </a:r>
                    </a:p>
                  </a:txBody>
                  <a:tcPr marL="91425" marR="91425" marT="91425" marB="91425"/>
                </a:tc>
              </a:tr>
              <a:tr h="762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R</a:t>
                      </a:r>
                      <a:r>
                        <a:rPr lang="en" b="1" dirty="0" smtClean="0">
                          <a:solidFill>
                            <a:srgbClr val="CC4125"/>
                          </a:solidFill>
                        </a:rPr>
                        <a:t>ecovery </a:t>
                      </a:r>
                      <a:r>
                        <a:rPr lang="en" b="1" dirty="0">
                          <a:solidFill>
                            <a:srgbClr val="CC4125"/>
                          </a:solidFill>
                        </a:rPr>
                        <a:t>times two hr goal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29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i="1" dirty="0">
                          <a:solidFill>
                            <a:srgbClr val="6AA84F"/>
                          </a:solidFill>
                        </a:rPr>
                        <a:t>T</a:t>
                      </a:r>
                      <a:r>
                        <a:rPr lang="en" i="1" dirty="0" smtClean="0">
                          <a:solidFill>
                            <a:srgbClr val="6AA84F"/>
                          </a:solidFill>
                        </a:rPr>
                        <a:t>rain</a:t>
                      </a:r>
                      <a:r>
                        <a:rPr lang="en" dirty="0" smtClean="0">
                          <a:solidFill>
                            <a:srgbClr val="6AA84F"/>
                          </a:solidFill>
                        </a:rPr>
                        <a:t> </a:t>
                      </a:r>
                      <a:r>
                        <a:rPr lang="en" dirty="0">
                          <a:solidFill>
                            <a:srgbClr val="6AA84F"/>
                          </a:solidFill>
                        </a:rPr>
                        <a:t>RN’s to perform epidural instead of waiting for </a:t>
                      </a:r>
                      <a:r>
                        <a:rPr lang="en" dirty="0" smtClean="0">
                          <a:solidFill>
                            <a:srgbClr val="6AA84F"/>
                          </a:solidFill>
                        </a:rPr>
                        <a:t>the</a:t>
                      </a:r>
                      <a:r>
                        <a:rPr lang="en" baseline="0" dirty="0" smtClean="0">
                          <a:solidFill>
                            <a:srgbClr val="6AA84F"/>
                          </a:solidFill>
                        </a:rPr>
                        <a:t> </a:t>
                      </a:r>
                      <a:r>
                        <a:rPr lang="en" dirty="0" smtClean="0">
                          <a:solidFill>
                            <a:srgbClr val="6AA84F"/>
                          </a:solidFill>
                        </a:rPr>
                        <a:t>anesthesiologist</a:t>
                      </a:r>
                      <a:endParaRPr lang="en" dirty="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CC4125"/>
                </a:solidFill>
              </a:rPr>
              <a:t>Future Improvement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GE’s team left the hospital with a process that allowed for </a:t>
            </a:r>
            <a:r>
              <a:rPr lang="en" i="1" dirty="0"/>
              <a:t>continuous improvement</a:t>
            </a:r>
            <a:r>
              <a:rPr lang="en" dirty="0"/>
              <a:t> and also with the confidence (which comes from exposure to new ideas, experience, science materials, and training) to </a:t>
            </a:r>
            <a:r>
              <a:rPr lang="en" i="1" dirty="0"/>
              <a:t>sustain</a:t>
            </a:r>
            <a:r>
              <a:rPr lang="en" dirty="0"/>
              <a:t> the project. For example:</a:t>
            </a:r>
          </a:p>
          <a:p>
            <a:pPr marL="914400" lvl="1" indent="-228600" rtl="0">
              <a:spcBef>
                <a:spcPts val="0"/>
              </a:spcBef>
              <a:buClr>
                <a:srgbClr val="6AA84F"/>
              </a:buClr>
            </a:pPr>
            <a:r>
              <a:rPr lang="en" dirty="0">
                <a:solidFill>
                  <a:srgbClr val="6AA84F"/>
                </a:solidFill>
              </a:rPr>
              <a:t>the daily huddles</a:t>
            </a:r>
          </a:p>
          <a:p>
            <a:pPr marL="914400" lvl="1" indent="-228600" rtl="0">
              <a:spcBef>
                <a:spcPts val="0"/>
              </a:spcBef>
              <a:buClr>
                <a:srgbClr val="6AA84F"/>
              </a:buClr>
            </a:pPr>
            <a:r>
              <a:rPr lang="en" dirty="0">
                <a:solidFill>
                  <a:srgbClr val="6AA84F"/>
                </a:solidFill>
              </a:rPr>
              <a:t>A3 thinking</a:t>
            </a:r>
          </a:p>
          <a:p>
            <a:pPr marL="914400" lvl="1" indent="-228600" rtl="0">
              <a:spcBef>
                <a:spcPts val="0"/>
              </a:spcBef>
              <a:buClr>
                <a:srgbClr val="6AA84F"/>
              </a:buClr>
            </a:pPr>
            <a:r>
              <a:rPr lang="en" dirty="0">
                <a:solidFill>
                  <a:srgbClr val="6AA84F"/>
                </a:solidFill>
              </a:rPr>
              <a:t>co-worker involvement</a:t>
            </a:r>
          </a:p>
          <a:p>
            <a:pPr marL="914400" lvl="1" indent="-228600" rtl="0">
              <a:spcBef>
                <a:spcPts val="0"/>
              </a:spcBef>
              <a:buClr>
                <a:srgbClr val="6AA84F"/>
              </a:buClr>
            </a:pPr>
            <a:r>
              <a:rPr lang="en" dirty="0">
                <a:solidFill>
                  <a:srgbClr val="6AA84F"/>
                </a:solidFill>
              </a:rPr>
              <a:t>constantly seeking new improvement opportunities, contributing to the empowerment of the staff as time goes 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CC4125"/>
                </a:solidFill>
              </a:rPr>
              <a:t>Related Lean Principles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6AA84F"/>
                </a:solidFill>
              </a:rPr>
              <a:t>A3 Thinking -</a:t>
            </a:r>
            <a:r>
              <a:rPr lang="en" sz="1800" dirty="0"/>
              <a:t> systematic way to create improvements in the workplace, famous from Toyota; also creating a </a:t>
            </a:r>
            <a:r>
              <a:rPr lang="en" sz="1800" i="1" dirty="0"/>
              <a:t>culture</a:t>
            </a:r>
            <a:r>
              <a:rPr lang="en" sz="1800" dirty="0"/>
              <a:t> of improvement in a company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Married to Plan-Do-Act-Check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6AA84F"/>
                </a:solidFill>
              </a:rPr>
              <a:t>Standard Work -</a:t>
            </a:r>
            <a:r>
              <a:rPr lang="en" sz="1800" dirty="0"/>
              <a:t> 5W’s and 1H; collecting data and information on the current best practices and then applying those same practices across the </a:t>
            </a:r>
            <a:r>
              <a:rPr lang="en" sz="1800" dirty="0" smtClean="0"/>
              <a:t>organization</a:t>
            </a:r>
          </a:p>
          <a:p>
            <a:pPr marL="1028700" lvl="1" indent="-342900"/>
            <a:r>
              <a:rPr lang="en" sz="1800" dirty="0" smtClean="0"/>
              <a:t>then </a:t>
            </a:r>
            <a:r>
              <a:rPr lang="en" sz="1800" dirty="0"/>
              <a:t>further improvements can be made to the process from the results of the standardize work.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6AA84F"/>
                </a:solidFill>
              </a:rPr>
              <a:t>Training -</a:t>
            </a:r>
            <a:r>
              <a:rPr lang="en" sz="1800" dirty="0"/>
              <a:t> in this case, training eliminated down time, but training also prevents lost knowledge, and increases quality, efficiency and “operator” error, which could lead to botch products or services.</a:t>
            </a:r>
            <a:br>
              <a:rPr lang="en" sz="1800" dirty="0"/>
            </a:br>
            <a:endParaRPr lang="en"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 2007, Mercy Hospital St. Louis joined forces with General Electric’s healthcare division.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Mercy Hospital St. Louis was able to cut down on wasted time and increase on-time surgeries and other procedures by employing LEAN Six Sigma strategies, daily huddles, and incorporating the employees in the improvement process.</a:t>
            </a:r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 hospital also invested in value stream ownership and analysis, which involves a lean specialist who devotes up to 50% of his/her time to that value stream or service line.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04800" y="2266950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/>
              <a:t>Questions</a:t>
            </a:r>
            <a:r>
              <a:rPr lang="en" sz="7200" dirty="0" smtClean="0"/>
              <a:t>?</a:t>
            </a:r>
            <a:br>
              <a:rPr lang="en" sz="7200" dirty="0" smtClean="0"/>
            </a:br>
            <a:r>
              <a:rPr lang="en" sz="7200" dirty="0"/>
              <a:t/>
            </a:r>
            <a:br>
              <a:rPr lang="en" sz="7200" dirty="0"/>
            </a:br>
            <a:r>
              <a:rPr lang="en" sz="7200" dirty="0" smtClean="0"/>
              <a:t>Comments?</a:t>
            </a:r>
            <a:endParaRPr lang="en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95649" y="47053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Patient Interaction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hlinkClick r:id="rId3"/>
              </a:rPr>
              <a:t>Mercy Birth and Labor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Provide 24/7 pain management care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Mercy has a Level III (highest level) Neonatal Intensive Care Unit (NICU) ready to address any newborn-related health concerns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Deliver more than 8,000 newborns every year.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shower with built-in chairs and massaging jets are located in every room.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Birthing balls, which help open the pelvis and </a:t>
            </a:r>
            <a:r>
              <a:rPr lang="en" dirty="0" smtClean="0"/>
              <a:t>		  provide comfort</a:t>
            </a:r>
            <a:r>
              <a:rPr lang="en" dirty="0"/>
              <a:t>, are located in every room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3333750"/>
            <a:ext cx="1295400" cy="15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0" y="4279671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http://www.babycentre.co.uk/l1045054/using-a-birth-ball-photos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619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Huddle Up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047750"/>
            <a:ext cx="4617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Daily staff huddles take place at Mercy Health System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Over 10 administration huddles and 250 co-worker huddles every day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Innovation Boards include improvement ideas, payoff matrix, just-do-its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Just-do-its are improvements that can be made in three or fewer steps/days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555" y="1026380"/>
            <a:ext cx="3748673" cy="361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9327" y="4629150"/>
            <a:ext cx="29931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https://www.teepublic.com/show/208840-just-do-it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Huddle Up (con’t)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7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Innovation Boards focus on metrics that indicate current status related to goals for each team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Metrics are color coded red or green and follow five-by-five rule for quick analysis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Over 3,500 ideas have been generated through huddle up meetings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99" y="1369345"/>
            <a:ext cx="3947775" cy="29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7186" y="42560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/>
              <a:t>http://inkfactorystudio.com/graphic-recording/fast-company/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Leading in a Lean Environment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52400" y="895350"/>
            <a:ext cx="5105400" cy="23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New leadership program being designed by Mercy to train leaders for a Lean Process company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Topics </a:t>
            </a:r>
            <a:r>
              <a:rPr lang="en" dirty="0" smtClean="0"/>
              <a:t>include: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art of asking questions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how to be a coach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mentor and facilitator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abandoning traditional autocratic leadership styles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Also stresses daily improvement through huddles, status boards, and standardized calendars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925" y="1839499"/>
            <a:ext cx="3520324" cy="23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962" y="4241695"/>
            <a:ext cx="6520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http://www.deafservicesunlimited.com/2015/03/huddle-up-protecting-the-message/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Lean Process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52400" y="1123950"/>
            <a:ext cx="457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Hot Points: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With a desire to grow larger, Mercy Hospital St. Louis challenged patient and staff processes.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Took a 9-month journey to figure out ways to fix current process through RIE, lean fundamentals and A3 thinking.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The middle of the week would be a time to try new solutions and observe results.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By end of each week, group was ready to report its observations, solutions and plan for implementation.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584" y="1327449"/>
            <a:ext cx="39647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9428" y="4603663"/>
            <a:ext cx="2291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http://www.velaction.com/a3-thinking/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SIPOC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4198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Stands for: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S</a:t>
            </a:r>
            <a:r>
              <a:rPr lang="en" b="0" dirty="0"/>
              <a:t>uppliers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I</a:t>
            </a:r>
            <a:r>
              <a:rPr lang="en" b="0" dirty="0"/>
              <a:t>nputs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P</a:t>
            </a:r>
            <a:r>
              <a:rPr lang="en" b="0" dirty="0"/>
              <a:t>rocesses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O</a:t>
            </a:r>
            <a:r>
              <a:rPr lang="en" b="0" dirty="0"/>
              <a:t>utputs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C</a:t>
            </a:r>
            <a:r>
              <a:rPr lang="en" b="0" dirty="0"/>
              <a:t>ustomers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425" y="1581150"/>
            <a:ext cx="6305399" cy="22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6712" y="3872125"/>
            <a:ext cx="666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http://epcb.blogspot.com/2011/12/three-steps-to-developing-sound-sipoc.html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Stream Map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9388" y="619075"/>
            <a:ext cx="898561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highlight>
                  <a:srgbClr val="FFFFFF"/>
                </a:highlight>
              </a:rPr>
              <a:t>Value stream mapping is a method for analyzing the current state and designing a future state for the series of events that take a product or service from its beginning through to the customer.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38" y="1634181"/>
            <a:ext cx="8567422" cy="3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5649" y="478155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2/29/16	ETM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Lean Delivery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Bradshaw,Byrd,Ginn,Herrmann,Murtaugh,Odom,Wright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1549" y="4666134"/>
            <a:ext cx="5638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https://lostechies.com/andrewsiemer/2016/01/07/value-stream-map/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52</TotalTime>
  <Words>1176</Words>
  <Application>Microsoft Office PowerPoint</Application>
  <PresentationFormat>On-screen Show (16:9)</PresentationFormat>
  <Paragraphs>178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Lean Delivery</vt:lpstr>
      <vt:lpstr>Introduction</vt:lpstr>
      <vt:lpstr>Patient Interaction</vt:lpstr>
      <vt:lpstr>Huddle Up </vt:lpstr>
      <vt:lpstr>Huddle Up (con’t) </vt:lpstr>
      <vt:lpstr>Leading in a Lean Environment </vt:lpstr>
      <vt:lpstr>The Lean Process </vt:lpstr>
      <vt:lpstr>SIPOC</vt:lpstr>
      <vt:lpstr>Value Stream Map</vt:lpstr>
      <vt:lpstr>Spaghetti Charts</vt:lpstr>
      <vt:lpstr>Spaghetti Charts (con’t)</vt:lpstr>
      <vt:lpstr>Standard Work</vt:lpstr>
      <vt:lpstr>Standard Work</vt:lpstr>
      <vt:lpstr>6S</vt:lpstr>
      <vt:lpstr>Visual Controls</vt:lpstr>
      <vt:lpstr>Kamishibai Cards</vt:lpstr>
      <vt:lpstr>Project Outcomes</vt:lpstr>
      <vt:lpstr>Future Improvement</vt:lpstr>
      <vt:lpstr>Related Lean Principles</vt:lpstr>
      <vt:lpstr>Questions? 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Delivery</dc:title>
  <dc:creator>David</dc:creator>
  <cp:lastModifiedBy>Joan Burtner</cp:lastModifiedBy>
  <cp:revision>8</cp:revision>
  <dcterms:modified xsi:type="dcterms:W3CDTF">2016-04-11T20:49:30Z</dcterms:modified>
</cp:coreProperties>
</file>