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0080625" cy="7559675"/>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618" y="6"/>
      </p:cViewPr>
      <p:guideLst>
        <p:guide orient="horz" pos="2381"/>
        <p:guide pos="317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6" name="PlaceHolder 1"/>
          <p:cNvSpPr>
            <a:spLocks noGrp="1"/>
          </p:cNvSpPr>
          <p:nvPr>
            <p:ph type="body"/>
          </p:nvPr>
        </p:nvSpPr>
        <p:spPr>
          <a:xfrm>
            <a:off x="777240" y="4777560"/>
            <a:ext cx="6217560" cy="4525920"/>
          </a:xfrm>
          <a:prstGeom prst="rect">
            <a:avLst/>
          </a:prstGeom>
        </p:spPr>
        <p:txBody>
          <a:bodyPr lIns="0" tIns="0" rIns="0" bIns="0"/>
          <a:lstStyle/>
          <a:p>
            <a:r>
              <a:rPr lang="en-US" sz="2000">
                <a:latin typeface="Arial"/>
              </a:rPr>
              <a:t>Click to edit the notes format</a:t>
            </a:r>
            <a:endParaRPr/>
          </a:p>
        </p:txBody>
      </p:sp>
      <p:sp>
        <p:nvSpPr>
          <p:cNvPr id="37" name="PlaceHolder 2"/>
          <p:cNvSpPr>
            <a:spLocks noGrp="1"/>
          </p:cNvSpPr>
          <p:nvPr>
            <p:ph type="hdr"/>
          </p:nvPr>
        </p:nvSpPr>
        <p:spPr>
          <a:xfrm>
            <a:off x="0" y="0"/>
            <a:ext cx="3372840" cy="502560"/>
          </a:xfrm>
          <a:prstGeom prst="rect">
            <a:avLst/>
          </a:prstGeom>
        </p:spPr>
        <p:txBody>
          <a:bodyPr lIns="0" tIns="0" rIns="0" bIns="0"/>
          <a:lstStyle/>
          <a:p>
            <a:r>
              <a:rPr lang="en-US" sz="1400">
                <a:latin typeface="Times New Roman"/>
              </a:rPr>
              <a:t>&lt;header&gt;</a:t>
            </a:r>
            <a:endParaRPr/>
          </a:p>
        </p:txBody>
      </p:sp>
      <p:sp>
        <p:nvSpPr>
          <p:cNvPr id="38" name="PlaceHolder 3"/>
          <p:cNvSpPr>
            <a:spLocks noGrp="1"/>
          </p:cNvSpPr>
          <p:nvPr>
            <p:ph type="dt"/>
          </p:nvPr>
        </p:nvSpPr>
        <p:spPr>
          <a:xfrm>
            <a:off x="4399200" y="0"/>
            <a:ext cx="3372840" cy="502560"/>
          </a:xfrm>
          <a:prstGeom prst="rect">
            <a:avLst/>
          </a:prstGeom>
        </p:spPr>
        <p:txBody>
          <a:bodyPr lIns="0" tIns="0" rIns="0" bIns="0"/>
          <a:lstStyle/>
          <a:p>
            <a:pPr algn="r"/>
            <a:r>
              <a:rPr lang="en-US" sz="1400">
                <a:latin typeface="Times New Roman"/>
              </a:rPr>
              <a:t>&lt;date/time&gt;</a:t>
            </a:r>
            <a:endParaRPr/>
          </a:p>
        </p:txBody>
      </p:sp>
      <p:sp>
        <p:nvSpPr>
          <p:cNvPr id="39" name="PlaceHolder 4"/>
          <p:cNvSpPr>
            <a:spLocks noGrp="1"/>
          </p:cNvSpPr>
          <p:nvPr>
            <p:ph type="ftr"/>
          </p:nvPr>
        </p:nvSpPr>
        <p:spPr>
          <a:xfrm>
            <a:off x="0" y="9555480"/>
            <a:ext cx="3372840" cy="502560"/>
          </a:xfrm>
          <a:prstGeom prst="rect">
            <a:avLst/>
          </a:prstGeom>
        </p:spPr>
        <p:txBody>
          <a:bodyPr lIns="0" tIns="0" rIns="0" bIns="0" anchor="b"/>
          <a:lstStyle/>
          <a:p>
            <a:r>
              <a:rPr lang="en-US" sz="1400">
                <a:latin typeface="Times New Roman"/>
              </a:rPr>
              <a:t>&lt;footer&gt;</a:t>
            </a:r>
            <a:endParaRPr/>
          </a:p>
        </p:txBody>
      </p:sp>
      <p:sp>
        <p:nvSpPr>
          <p:cNvPr id="40" name="PlaceHolder 5"/>
          <p:cNvSpPr>
            <a:spLocks noGrp="1"/>
          </p:cNvSpPr>
          <p:nvPr>
            <p:ph type="sldNum"/>
          </p:nvPr>
        </p:nvSpPr>
        <p:spPr>
          <a:xfrm>
            <a:off x="4399200" y="9555480"/>
            <a:ext cx="3372840" cy="502560"/>
          </a:xfrm>
          <a:prstGeom prst="rect">
            <a:avLst/>
          </a:prstGeom>
        </p:spPr>
        <p:txBody>
          <a:bodyPr lIns="0" tIns="0" rIns="0" bIns="0" anchor="b"/>
          <a:lstStyle/>
          <a:p>
            <a:pPr algn="r"/>
            <a:fld id="{5ABB9C96-E22F-4479-B602-00DADE1476F0}" type="slidenum">
              <a:rPr lang="en-US" sz="1400">
                <a:latin typeface="Times New Roman"/>
              </a:rPr>
              <a:t>‹#›</a:t>
            </a:fld>
            <a:endParaRPr/>
          </a:p>
        </p:txBody>
      </p:sp>
    </p:spTree>
    <p:extLst>
      <p:ext uri="{BB962C8B-B14F-4D97-AF65-F5344CB8AC3E}">
        <p14:creationId xmlns:p14="http://schemas.microsoft.com/office/powerpoint/2010/main" val="295784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CustomShape 1"/>
          <p:cNvSpPr/>
          <p:nvPr/>
        </p:nvSpPr>
        <p:spPr>
          <a:xfrm>
            <a:off x="777960" y="4776840"/>
            <a:ext cx="6217920" cy="4525560"/>
          </a:xfrm>
          <a:prstGeom prst="rect">
            <a:avLst/>
          </a:pr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1828440" y="301320"/>
            <a:ext cx="7743600" cy="1259280"/>
          </a:xfrm>
          <a:prstGeom prst="rect">
            <a:avLst/>
          </a:prstGeom>
        </p:spPr>
        <p:txBody>
          <a:bodyPr lIns="0" tIns="0" rIns="0" bIns="0" anchor="ctr"/>
          <a:lstStyle/>
          <a:p>
            <a:pPr algn="ctr"/>
            <a:endParaRPr/>
          </a:p>
        </p:txBody>
      </p:sp>
      <p:sp>
        <p:nvSpPr>
          <p:cNvPr id="24" name="PlaceHolder 2"/>
          <p:cNvSpPr>
            <a:spLocks noGrp="1"/>
          </p:cNvSpPr>
          <p:nvPr>
            <p:ph type="body"/>
          </p:nvPr>
        </p:nvSpPr>
        <p:spPr>
          <a:xfrm>
            <a:off x="504000" y="1768680"/>
            <a:ext cx="9072000" cy="2090880"/>
          </a:xfrm>
          <a:prstGeom prst="rect">
            <a:avLst/>
          </a:prstGeom>
        </p:spPr>
        <p:txBody>
          <a:bodyPr lIns="0" tIns="0" rIns="0" bIns="0"/>
          <a:lstStyle/>
          <a:p>
            <a:endParaRPr/>
          </a:p>
        </p:txBody>
      </p:sp>
      <p:sp>
        <p:nvSpPr>
          <p:cNvPr id="25" name="PlaceHolder 3"/>
          <p:cNvSpPr>
            <a:spLocks noGrp="1"/>
          </p:cNvSpPr>
          <p:nvPr>
            <p:ph type="body"/>
          </p:nvPr>
        </p:nvSpPr>
        <p:spPr>
          <a:xfrm>
            <a:off x="504000" y="4058640"/>
            <a:ext cx="9072000" cy="209088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828440" y="301320"/>
            <a:ext cx="7743600" cy="1259280"/>
          </a:xfrm>
          <a:prstGeom prst="rect">
            <a:avLst/>
          </a:prstGeom>
        </p:spPr>
        <p:txBody>
          <a:bodyPr lIns="0" tIns="0" rIns="0" bIns="0" anchor="ctr"/>
          <a:lstStyle/>
          <a:p>
            <a:pPr algn="ctr"/>
            <a:endParaRPr/>
          </a:p>
        </p:txBody>
      </p:sp>
      <p:sp>
        <p:nvSpPr>
          <p:cNvPr id="27" name="PlaceHolder 2"/>
          <p:cNvSpPr>
            <a:spLocks noGrp="1"/>
          </p:cNvSpPr>
          <p:nvPr>
            <p:ph type="body"/>
          </p:nvPr>
        </p:nvSpPr>
        <p:spPr>
          <a:xfrm>
            <a:off x="504000" y="1768680"/>
            <a:ext cx="4426920" cy="2090880"/>
          </a:xfrm>
          <a:prstGeom prst="rect">
            <a:avLst/>
          </a:prstGeom>
        </p:spPr>
        <p:txBody>
          <a:bodyPr lIns="0" tIns="0" rIns="0" bIns="0"/>
          <a:lstStyle/>
          <a:p>
            <a:endParaRPr/>
          </a:p>
        </p:txBody>
      </p:sp>
      <p:sp>
        <p:nvSpPr>
          <p:cNvPr id="28" name="PlaceHolder 3"/>
          <p:cNvSpPr>
            <a:spLocks noGrp="1"/>
          </p:cNvSpPr>
          <p:nvPr>
            <p:ph type="body"/>
          </p:nvPr>
        </p:nvSpPr>
        <p:spPr>
          <a:xfrm>
            <a:off x="5152680" y="1768680"/>
            <a:ext cx="4426920" cy="2090880"/>
          </a:xfrm>
          <a:prstGeom prst="rect">
            <a:avLst/>
          </a:prstGeom>
        </p:spPr>
        <p:txBody>
          <a:bodyPr lIns="0" tIns="0" rIns="0" bIns="0"/>
          <a:lstStyle/>
          <a:p>
            <a:endParaRPr/>
          </a:p>
        </p:txBody>
      </p:sp>
      <p:sp>
        <p:nvSpPr>
          <p:cNvPr id="29" name="PlaceHolder 4"/>
          <p:cNvSpPr>
            <a:spLocks noGrp="1"/>
          </p:cNvSpPr>
          <p:nvPr>
            <p:ph type="body"/>
          </p:nvPr>
        </p:nvSpPr>
        <p:spPr>
          <a:xfrm>
            <a:off x="5152680" y="4058640"/>
            <a:ext cx="4426920" cy="2090880"/>
          </a:xfrm>
          <a:prstGeom prst="rect">
            <a:avLst/>
          </a:prstGeom>
        </p:spPr>
        <p:txBody>
          <a:bodyPr lIns="0" tIns="0" rIns="0" bIns="0"/>
          <a:lstStyle/>
          <a:p>
            <a:endParaRPr/>
          </a:p>
        </p:txBody>
      </p:sp>
      <p:sp>
        <p:nvSpPr>
          <p:cNvPr id="30" name="PlaceHolder 5"/>
          <p:cNvSpPr>
            <a:spLocks noGrp="1"/>
          </p:cNvSpPr>
          <p:nvPr>
            <p:ph type="body"/>
          </p:nvPr>
        </p:nvSpPr>
        <p:spPr>
          <a:xfrm>
            <a:off x="504000" y="4058640"/>
            <a:ext cx="4426920" cy="209088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1828440" y="301320"/>
            <a:ext cx="7743600" cy="1259280"/>
          </a:xfrm>
          <a:prstGeom prst="rect">
            <a:avLst/>
          </a:prstGeom>
        </p:spPr>
        <p:txBody>
          <a:bodyPr lIns="0" tIns="0" rIns="0" bIns="0" anchor="ctr"/>
          <a:lstStyle/>
          <a:p>
            <a:pPr algn="ctr"/>
            <a:endParaRPr/>
          </a:p>
        </p:txBody>
      </p:sp>
      <p:sp>
        <p:nvSpPr>
          <p:cNvPr id="32" name="PlaceHolder 2"/>
          <p:cNvSpPr>
            <a:spLocks noGrp="1"/>
          </p:cNvSpPr>
          <p:nvPr>
            <p:ph type="body"/>
          </p:nvPr>
        </p:nvSpPr>
        <p:spPr>
          <a:xfrm>
            <a:off x="504000" y="1768680"/>
            <a:ext cx="9072000" cy="4384080"/>
          </a:xfrm>
          <a:prstGeom prst="rect">
            <a:avLst/>
          </a:prstGeom>
        </p:spPr>
        <p:txBody>
          <a:bodyPr lIns="0" tIns="0" rIns="0" bIns="0"/>
          <a:lstStyle/>
          <a:p>
            <a:endParaRPr/>
          </a:p>
        </p:txBody>
      </p:sp>
      <p:sp>
        <p:nvSpPr>
          <p:cNvPr id="33" name="PlaceHolder 3"/>
          <p:cNvSpPr>
            <a:spLocks noGrp="1"/>
          </p:cNvSpPr>
          <p:nvPr>
            <p:ph type="body"/>
          </p:nvPr>
        </p:nvSpPr>
        <p:spPr>
          <a:xfrm>
            <a:off x="504000" y="1768680"/>
            <a:ext cx="9072000" cy="4384080"/>
          </a:xfrm>
          <a:prstGeom prst="rect">
            <a:avLst/>
          </a:prstGeom>
        </p:spPr>
        <p:txBody>
          <a:bodyPr lIns="0" tIns="0" rIns="0" bIns="0"/>
          <a:lstStyle/>
          <a:p>
            <a:endParaRPr/>
          </a:p>
        </p:txBody>
      </p:sp>
      <p:pic>
        <p:nvPicPr>
          <p:cNvPr id="34" name="Picture 33"/>
          <p:cNvPicPr/>
          <p:nvPr/>
        </p:nvPicPr>
        <p:blipFill>
          <a:blip r:embed="rId2"/>
          <a:stretch>
            <a:fillRect/>
          </a:stretch>
        </p:blipFill>
        <p:spPr>
          <a:xfrm>
            <a:off x="2292480" y="1768680"/>
            <a:ext cx="5494680" cy="4384080"/>
          </a:xfrm>
          <a:prstGeom prst="rect">
            <a:avLst/>
          </a:prstGeom>
          <a:ln>
            <a:noFill/>
          </a:ln>
        </p:spPr>
      </p:pic>
      <p:pic>
        <p:nvPicPr>
          <p:cNvPr id="35" name="Picture 34"/>
          <p:cNvPicPr/>
          <p:nvPr/>
        </p:nvPicPr>
        <p:blipFill>
          <a:blip r:embed="rId2"/>
          <a:stretch>
            <a:fillRect/>
          </a:stretch>
        </p:blipFill>
        <p:spPr>
          <a:xfrm>
            <a:off x="2292480" y="1768680"/>
            <a:ext cx="5494680" cy="438408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828440" y="301320"/>
            <a:ext cx="7743600" cy="1259280"/>
          </a:xfrm>
          <a:prstGeom prst="rect">
            <a:avLst/>
          </a:prstGeom>
        </p:spPr>
        <p:txBody>
          <a:bodyPr lIns="0" tIns="0" rIns="0" bIns="0" anchor="ctr"/>
          <a:lstStyle/>
          <a:p>
            <a:pPr algn="ctr"/>
            <a:endParaRPr/>
          </a:p>
        </p:txBody>
      </p:sp>
      <p:sp>
        <p:nvSpPr>
          <p:cNvPr id="3" name="PlaceHolder 2"/>
          <p:cNvSpPr>
            <a:spLocks noGrp="1"/>
          </p:cNvSpPr>
          <p:nvPr>
            <p:ph type="subTitle"/>
          </p:nvPr>
        </p:nvSpPr>
        <p:spPr>
          <a:xfrm>
            <a:off x="504000" y="1768680"/>
            <a:ext cx="9072000" cy="438444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1828440" y="301320"/>
            <a:ext cx="7743600" cy="1259280"/>
          </a:xfrm>
          <a:prstGeom prst="rect">
            <a:avLst/>
          </a:prstGeom>
        </p:spPr>
        <p:txBody>
          <a:bodyPr lIns="0" tIns="0" rIns="0" bIns="0" anchor="ctr"/>
          <a:lstStyle/>
          <a:p>
            <a:pPr algn="ctr"/>
            <a:endParaRPr/>
          </a:p>
        </p:txBody>
      </p:sp>
      <p:sp>
        <p:nvSpPr>
          <p:cNvPr id="5" name="PlaceHolder 2"/>
          <p:cNvSpPr>
            <a:spLocks noGrp="1"/>
          </p:cNvSpPr>
          <p:nvPr>
            <p:ph type="body"/>
          </p:nvPr>
        </p:nvSpPr>
        <p:spPr>
          <a:xfrm>
            <a:off x="504000" y="1768680"/>
            <a:ext cx="9072000" cy="438408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1828440" y="301320"/>
            <a:ext cx="7743600" cy="1259280"/>
          </a:xfrm>
          <a:prstGeom prst="rect">
            <a:avLst/>
          </a:prstGeom>
        </p:spPr>
        <p:txBody>
          <a:bodyPr lIns="0" tIns="0" rIns="0" bIns="0" anchor="ctr"/>
          <a:lstStyle/>
          <a:p>
            <a:pPr algn="ctr"/>
            <a:endParaRPr/>
          </a:p>
        </p:txBody>
      </p:sp>
      <p:sp>
        <p:nvSpPr>
          <p:cNvPr id="7" name="PlaceHolder 2"/>
          <p:cNvSpPr>
            <a:spLocks noGrp="1"/>
          </p:cNvSpPr>
          <p:nvPr>
            <p:ph type="body"/>
          </p:nvPr>
        </p:nvSpPr>
        <p:spPr>
          <a:xfrm>
            <a:off x="504000" y="1768680"/>
            <a:ext cx="4426920" cy="4384080"/>
          </a:xfrm>
          <a:prstGeom prst="rect">
            <a:avLst/>
          </a:prstGeom>
        </p:spPr>
        <p:txBody>
          <a:bodyPr lIns="0" tIns="0" rIns="0" bIns="0"/>
          <a:lstStyle/>
          <a:p>
            <a:endParaRPr/>
          </a:p>
        </p:txBody>
      </p:sp>
      <p:sp>
        <p:nvSpPr>
          <p:cNvPr id="8" name="PlaceHolder 3"/>
          <p:cNvSpPr>
            <a:spLocks noGrp="1"/>
          </p:cNvSpPr>
          <p:nvPr>
            <p:ph type="body"/>
          </p:nvPr>
        </p:nvSpPr>
        <p:spPr>
          <a:xfrm>
            <a:off x="5152680" y="1768680"/>
            <a:ext cx="4426920" cy="438408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1828440" y="301320"/>
            <a:ext cx="7743600" cy="1259280"/>
          </a:xfrm>
          <a:prstGeom prst="rect">
            <a:avLst/>
          </a:prstGeom>
        </p:spPr>
        <p:txBody>
          <a:bodyPr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1828440" y="301320"/>
            <a:ext cx="7743600" cy="583740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1828440" y="301320"/>
            <a:ext cx="7743600" cy="1259280"/>
          </a:xfrm>
          <a:prstGeom prst="rect">
            <a:avLst/>
          </a:prstGeom>
        </p:spPr>
        <p:txBody>
          <a:bodyPr lIns="0" tIns="0" rIns="0" bIns="0" anchor="ctr"/>
          <a:lstStyle/>
          <a:p>
            <a:pPr algn="ctr"/>
            <a:endParaRPr/>
          </a:p>
        </p:txBody>
      </p:sp>
      <p:sp>
        <p:nvSpPr>
          <p:cNvPr id="12" name="PlaceHolder 2"/>
          <p:cNvSpPr>
            <a:spLocks noGrp="1"/>
          </p:cNvSpPr>
          <p:nvPr>
            <p:ph type="body"/>
          </p:nvPr>
        </p:nvSpPr>
        <p:spPr>
          <a:xfrm>
            <a:off x="504000" y="1768680"/>
            <a:ext cx="4426920" cy="2090880"/>
          </a:xfrm>
          <a:prstGeom prst="rect">
            <a:avLst/>
          </a:prstGeom>
        </p:spPr>
        <p:txBody>
          <a:bodyPr lIns="0" tIns="0" rIns="0" bIns="0"/>
          <a:lstStyle/>
          <a:p>
            <a:endParaRPr/>
          </a:p>
        </p:txBody>
      </p:sp>
      <p:sp>
        <p:nvSpPr>
          <p:cNvPr id="13" name="PlaceHolder 3"/>
          <p:cNvSpPr>
            <a:spLocks noGrp="1"/>
          </p:cNvSpPr>
          <p:nvPr>
            <p:ph type="body"/>
          </p:nvPr>
        </p:nvSpPr>
        <p:spPr>
          <a:xfrm>
            <a:off x="504000" y="4058640"/>
            <a:ext cx="4426920" cy="2090880"/>
          </a:xfrm>
          <a:prstGeom prst="rect">
            <a:avLst/>
          </a:prstGeom>
        </p:spPr>
        <p:txBody>
          <a:bodyPr lIns="0" tIns="0" rIns="0" bIns="0"/>
          <a:lstStyle/>
          <a:p>
            <a:endParaRPr/>
          </a:p>
        </p:txBody>
      </p:sp>
      <p:sp>
        <p:nvSpPr>
          <p:cNvPr id="14" name="PlaceHolder 4"/>
          <p:cNvSpPr>
            <a:spLocks noGrp="1"/>
          </p:cNvSpPr>
          <p:nvPr>
            <p:ph type="body"/>
          </p:nvPr>
        </p:nvSpPr>
        <p:spPr>
          <a:xfrm>
            <a:off x="5152680" y="1768680"/>
            <a:ext cx="4426920" cy="438408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1828440" y="301320"/>
            <a:ext cx="7743600" cy="1259280"/>
          </a:xfrm>
          <a:prstGeom prst="rect">
            <a:avLst/>
          </a:prstGeom>
        </p:spPr>
        <p:txBody>
          <a:bodyPr lIns="0" tIns="0" rIns="0" bIns="0" anchor="ctr"/>
          <a:lstStyle/>
          <a:p>
            <a:pPr algn="ctr"/>
            <a:endParaRPr/>
          </a:p>
        </p:txBody>
      </p:sp>
      <p:sp>
        <p:nvSpPr>
          <p:cNvPr id="16" name="PlaceHolder 2"/>
          <p:cNvSpPr>
            <a:spLocks noGrp="1"/>
          </p:cNvSpPr>
          <p:nvPr>
            <p:ph type="body"/>
          </p:nvPr>
        </p:nvSpPr>
        <p:spPr>
          <a:xfrm>
            <a:off x="504000" y="1768680"/>
            <a:ext cx="4426920" cy="4384080"/>
          </a:xfrm>
          <a:prstGeom prst="rect">
            <a:avLst/>
          </a:prstGeom>
        </p:spPr>
        <p:txBody>
          <a:bodyPr lIns="0" tIns="0" rIns="0" bIns="0"/>
          <a:lstStyle/>
          <a:p>
            <a:endParaRPr/>
          </a:p>
        </p:txBody>
      </p:sp>
      <p:sp>
        <p:nvSpPr>
          <p:cNvPr id="17" name="PlaceHolder 3"/>
          <p:cNvSpPr>
            <a:spLocks noGrp="1"/>
          </p:cNvSpPr>
          <p:nvPr>
            <p:ph type="body"/>
          </p:nvPr>
        </p:nvSpPr>
        <p:spPr>
          <a:xfrm>
            <a:off x="5152680" y="1768680"/>
            <a:ext cx="4426920" cy="2090880"/>
          </a:xfrm>
          <a:prstGeom prst="rect">
            <a:avLst/>
          </a:prstGeom>
        </p:spPr>
        <p:txBody>
          <a:bodyPr lIns="0" tIns="0" rIns="0" bIns="0"/>
          <a:lstStyle/>
          <a:p>
            <a:endParaRPr/>
          </a:p>
        </p:txBody>
      </p:sp>
      <p:sp>
        <p:nvSpPr>
          <p:cNvPr id="18" name="PlaceHolder 4"/>
          <p:cNvSpPr>
            <a:spLocks noGrp="1"/>
          </p:cNvSpPr>
          <p:nvPr>
            <p:ph type="body"/>
          </p:nvPr>
        </p:nvSpPr>
        <p:spPr>
          <a:xfrm>
            <a:off x="5152680" y="4058640"/>
            <a:ext cx="4426920" cy="209088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1828440" y="301320"/>
            <a:ext cx="7743600" cy="1259280"/>
          </a:xfrm>
          <a:prstGeom prst="rect">
            <a:avLst/>
          </a:prstGeom>
        </p:spPr>
        <p:txBody>
          <a:bodyPr lIns="0" tIns="0" rIns="0" bIns="0" anchor="ctr"/>
          <a:lstStyle/>
          <a:p>
            <a:pPr algn="ctr"/>
            <a:endParaRPr/>
          </a:p>
        </p:txBody>
      </p:sp>
      <p:sp>
        <p:nvSpPr>
          <p:cNvPr id="20" name="PlaceHolder 2"/>
          <p:cNvSpPr>
            <a:spLocks noGrp="1"/>
          </p:cNvSpPr>
          <p:nvPr>
            <p:ph type="body"/>
          </p:nvPr>
        </p:nvSpPr>
        <p:spPr>
          <a:xfrm>
            <a:off x="504000" y="1768680"/>
            <a:ext cx="4426920" cy="2090880"/>
          </a:xfrm>
          <a:prstGeom prst="rect">
            <a:avLst/>
          </a:prstGeom>
        </p:spPr>
        <p:txBody>
          <a:bodyPr lIns="0" tIns="0" rIns="0" bIns="0"/>
          <a:lstStyle/>
          <a:p>
            <a:endParaRPr/>
          </a:p>
        </p:txBody>
      </p:sp>
      <p:sp>
        <p:nvSpPr>
          <p:cNvPr id="21" name="PlaceHolder 3"/>
          <p:cNvSpPr>
            <a:spLocks noGrp="1"/>
          </p:cNvSpPr>
          <p:nvPr>
            <p:ph type="body"/>
          </p:nvPr>
        </p:nvSpPr>
        <p:spPr>
          <a:xfrm>
            <a:off x="5152680" y="1768680"/>
            <a:ext cx="4426920" cy="2090880"/>
          </a:xfrm>
          <a:prstGeom prst="rect">
            <a:avLst/>
          </a:prstGeom>
        </p:spPr>
        <p:txBody>
          <a:bodyPr lIns="0" tIns="0" rIns="0" bIns="0"/>
          <a:lstStyle/>
          <a:p>
            <a:endParaRPr/>
          </a:p>
        </p:txBody>
      </p:sp>
      <p:sp>
        <p:nvSpPr>
          <p:cNvPr id="22" name="PlaceHolder 4"/>
          <p:cNvSpPr>
            <a:spLocks noGrp="1"/>
          </p:cNvSpPr>
          <p:nvPr>
            <p:ph type="body"/>
          </p:nvPr>
        </p:nvSpPr>
        <p:spPr>
          <a:xfrm>
            <a:off x="504000" y="4058640"/>
            <a:ext cx="9072000" cy="209088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stretch>
            <a:fillRect/>
          </a:stretch>
        </a:blip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828440" y="301320"/>
            <a:ext cx="7743600" cy="1258920"/>
          </a:xfrm>
          <a:prstGeom prst="rect">
            <a:avLst/>
          </a:prstGeom>
        </p:spPr>
        <p:txBody>
          <a:bodyPr lIns="0" tIns="0" rIns="0" bIns="0" anchor="ctr"/>
          <a:lstStyle/>
          <a:p>
            <a:r>
              <a:rPr lang="en-US">
                <a:latin typeface="Arial"/>
              </a:rPr>
              <a:t>Click to edit the title text format</a:t>
            </a:r>
            <a:endParaRPr/>
          </a:p>
        </p:txBody>
      </p:sp>
      <p:sp>
        <p:nvSpPr>
          <p:cNvPr id="3" name="PlaceHolder 2"/>
          <p:cNvSpPr>
            <a:spLocks noGrp="1"/>
          </p:cNvSpPr>
          <p:nvPr>
            <p:ph type="body"/>
          </p:nvPr>
        </p:nvSpPr>
        <p:spPr>
          <a:xfrm>
            <a:off x="504000" y="1768680"/>
            <a:ext cx="9072000" cy="4384080"/>
          </a:xfrm>
          <a:prstGeom prst="rect">
            <a:avLst/>
          </a:prstGeom>
        </p:spPr>
        <p:txBody>
          <a:bodyPr lIns="0" tIns="0" rIns="0" bIns="0"/>
          <a:lstStyle/>
          <a:p>
            <a:pPr>
              <a:buSzPct val="45000"/>
              <a:buFont typeface="StarSymbol"/>
              <a:buChar char=""/>
            </a:pPr>
            <a:r>
              <a:rPr lang="en-US" sz="3200">
                <a:latin typeface="Arial"/>
              </a:rPr>
              <a:t>Click to edit the outline text format</a:t>
            </a:r>
            <a:endParaRPr/>
          </a:p>
          <a:p>
            <a:pPr lvl="1">
              <a:buSzPct val="75000"/>
              <a:buFont typeface="StarSymbol"/>
              <a:buChar char=""/>
            </a:pPr>
            <a:r>
              <a:rPr lang="en-US" sz="2800">
                <a:latin typeface="Arial"/>
              </a:rPr>
              <a:t>Second Outline Level</a:t>
            </a:r>
            <a:endParaRPr/>
          </a:p>
          <a:p>
            <a:pPr lvl="2">
              <a:buSzPct val="45000"/>
              <a:buFont typeface="StarSymbol"/>
              <a:buChar char=""/>
            </a:pPr>
            <a:r>
              <a:rPr lang="en-US" sz="2400">
                <a:latin typeface="Arial"/>
              </a:rPr>
              <a:t>Third Outline Level</a:t>
            </a:r>
            <a:endParaRPr/>
          </a:p>
          <a:p>
            <a:pPr lvl="3">
              <a:buSzPct val="75000"/>
              <a:buFont typeface="StarSymbol"/>
              <a:buChar char=""/>
            </a:pPr>
            <a:r>
              <a:rPr lang="en-US" sz="2000">
                <a:latin typeface="Arial"/>
              </a:rPr>
              <a:t>Fourth Outline Level</a:t>
            </a:r>
            <a:endParaRPr/>
          </a:p>
          <a:p>
            <a:pPr lvl="4">
              <a:buSzPct val="45000"/>
              <a:buFont typeface="StarSymbol"/>
              <a:buChar char=""/>
            </a:pPr>
            <a:r>
              <a:rPr lang="en-US" sz="2000">
                <a:latin typeface="Arial"/>
              </a:rPr>
              <a:t>Fifth Outline Level</a:t>
            </a:r>
            <a:endParaRPr/>
          </a:p>
          <a:p>
            <a:pPr lvl="5">
              <a:buSzPct val="45000"/>
              <a:buFont typeface="StarSymbol"/>
              <a:buChar char=""/>
            </a:pPr>
            <a:r>
              <a:rPr lang="en-US" sz="2000">
                <a:latin typeface="Arial"/>
              </a:rPr>
              <a:t>Sixth Outline Level</a:t>
            </a:r>
            <a:endParaRPr/>
          </a:p>
          <a:p>
            <a:pPr lvl="6">
              <a:buSzPct val="45000"/>
              <a:buFont typeface="StarSymbol"/>
              <a:buChar char=""/>
            </a:pPr>
            <a:r>
              <a:rPr lang="en-US" sz="2000">
                <a:latin typeface="Arial"/>
              </a:rPr>
              <a:t>Seventh Outline Level</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sp>
        <p:nvSpPr>
          <p:cNvPr id="41" name="CustomShape 1"/>
          <p:cNvSpPr/>
          <p:nvPr/>
        </p:nvSpPr>
        <p:spPr>
          <a:xfrm>
            <a:off x="1828440" y="301680"/>
            <a:ext cx="7746480" cy="1261800"/>
          </a:xfrm>
          <a:prstGeom prst="rect">
            <a:avLst/>
          </a:prstGeom>
          <a:noFill/>
          <a:ln>
            <a:noFill/>
          </a:ln>
        </p:spPr>
      </p:sp>
      <p:sp>
        <p:nvSpPr>
          <p:cNvPr id="42" name="CustomShape 2"/>
          <p:cNvSpPr/>
          <p:nvPr/>
        </p:nvSpPr>
        <p:spPr>
          <a:xfrm>
            <a:off x="502920" y="1768320"/>
            <a:ext cx="8868960" cy="4384440"/>
          </a:xfrm>
          <a:prstGeom prst="rect">
            <a:avLst/>
          </a:prstGeom>
          <a:noFill/>
          <a:ln>
            <a:noFill/>
          </a:ln>
        </p:spPr>
      </p:sp>
      <p:sp>
        <p:nvSpPr>
          <p:cNvPr id="43" name="TextShape 3"/>
          <p:cNvSpPr txBox="1"/>
          <p:nvPr/>
        </p:nvSpPr>
        <p:spPr>
          <a:xfrm>
            <a:off x="1828440" y="-1061280"/>
            <a:ext cx="7743600" cy="2505960"/>
          </a:xfrm>
          <a:prstGeom prst="rect">
            <a:avLst/>
          </a:prstGeom>
        </p:spPr>
        <p:txBody>
          <a:bodyPr lIns="0" tIns="0" rIns="0" bIns="0" anchor="ctr"/>
          <a:lstStyle/>
          <a:p>
            <a:pPr algn="ctr"/>
            <a:r>
              <a:rPr lang="en-US" sz="4400">
                <a:latin typeface="Arial"/>
              </a:rPr>
              <a:t>
Organizational Change in the Face of Highly Public Errors</a:t>
            </a:r>
            <a:endParaRPr/>
          </a:p>
        </p:txBody>
      </p:sp>
      <p:sp>
        <p:nvSpPr>
          <p:cNvPr id="44" name="TextShape 4"/>
          <p:cNvSpPr txBox="1"/>
          <p:nvPr/>
        </p:nvSpPr>
        <p:spPr>
          <a:xfrm>
            <a:off x="504000" y="1768680"/>
            <a:ext cx="9072000" cy="4384080"/>
          </a:xfrm>
          <a:prstGeom prst="rect">
            <a:avLst/>
          </a:prstGeom>
        </p:spPr>
        <p:txBody>
          <a:bodyPr lIns="0" tIns="0" rIns="0" bIns="0"/>
          <a:lstStyle/>
          <a:p>
            <a:pPr algn="ctr">
              <a:buSzPct val="45000"/>
              <a:buFont typeface="StarSymbol"/>
              <a:buChar char=""/>
            </a:pPr>
            <a:r>
              <a:rPr lang="en-US" sz="3200">
                <a:latin typeface="Arial"/>
              </a:rPr>
              <a:t>I. The Dana-Farber Cancer Institute Experience</a:t>
            </a:r>
            <a:endParaRPr/>
          </a:p>
          <a:p>
            <a:pPr algn="ctr">
              <a:buSzPct val="45000"/>
              <a:buFont typeface="StarSymbol"/>
              <a:buChar char=""/>
            </a:pPr>
            <a:r>
              <a:rPr lang="en-US" sz="3200">
                <a:latin typeface="Arial"/>
              </a:rPr>
              <a:t>Perspective</a:t>
            </a:r>
            <a:endParaRPr/>
          </a:p>
          <a:p>
            <a:pPr algn="ctr">
              <a:buSzPct val="45000"/>
              <a:buFont typeface="StarSymbol"/>
              <a:buChar char=""/>
            </a:pPr>
            <a:r>
              <a:rPr lang="en-US" sz="3200">
                <a:latin typeface="Arial"/>
              </a:rPr>
              <a:t>By James B. Conway and Saul N. Weingart, MD, PhD</a:t>
            </a:r>
            <a:endParaRPr/>
          </a:p>
          <a:p>
            <a:pPr algn="ctr">
              <a:buSzPct val="45000"/>
              <a:buFont typeface="StarSymbol"/>
              <a:buChar char=""/>
            </a:pPr>
            <a:endParaRPr/>
          </a:p>
          <a:p>
            <a:pPr algn="ctr">
              <a:buSzPct val="45000"/>
              <a:buFont typeface="StarSymbol"/>
              <a:buChar char=""/>
            </a:pPr>
            <a:r>
              <a:rPr lang="en-US" sz="3200">
                <a:latin typeface="Arial"/>
              </a:rPr>
              <a:t>Presented by</a:t>
            </a:r>
            <a:endParaRPr/>
          </a:p>
          <a:p>
            <a:pPr algn="ctr">
              <a:buSzPct val="45000"/>
              <a:buFont typeface="StarSymbol"/>
              <a:buChar char=""/>
            </a:pPr>
            <a:r>
              <a:rPr lang="en-US" sz="3200">
                <a:latin typeface="Arial"/>
              </a:rPr>
              <a:t>Freddie Dixon</a:t>
            </a:r>
            <a:endParaRPr/>
          </a:p>
          <a:p>
            <a:pPr algn="ctr">
              <a:buSzPct val="45000"/>
              <a:buFont typeface="StarSymbol"/>
              <a:buChar char=""/>
            </a:pPr>
            <a:r>
              <a:rPr lang="en-US" sz="3200">
                <a:latin typeface="Arial"/>
              </a:rPr>
              <a:t>Kyle Frank</a:t>
            </a:r>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Shape 1"/>
          <p:cNvSpPr txBox="1"/>
          <p:nvPr/>
        </p:nvSpPr>
        <p:spPr>
          <a:xfrm>
            <a:off x="1828440" y="301320"/>
            <a:ext cx="7743600" cy="1258920"/>
          </a:xfrm>
          <a:prstGeom prst="rect">
            <a:avLst/>
          </a:prstGeom>
        </p:spPr>
        <p:txBody>
          <a:bodyPr lIns="0" tIns="0" rIns="0" bIns="0" anchor="ctr"/>
          <a:lstStyle/>
          <a:p>
            <a:pPr algn="ctr"/>
            <a:r>
              <a:rPr lang="en-US" sz="4400">
                <a:latin typeface="Arial"/>
              </a:rPr>
              <a:t>Overview</a:t>
            </a:r>
            <a:endParaRPr/>
          </a:p>
        </p:txBody>
      </p:sp>
      <p:sp>
        <p:nvSpPr>
          <p:cNvPr id="46" name="TextShape 2"/>
          <p:cNvSpPr txBox="1"/>
          <p:nvPr/>
        </p:nvSpPr>
        <p:spPr>
          <a:xfrm>
            <a:off x="504000" y="1768680"/>
            <a:ext cx="9072000" cy="4384080"/>
          </a:xfrm>
          <a:prstGeom prst="rect">
            <a:avLst/>
          </a:prstGeom>
        </p:spPr>
        <p:txBody>
          <a:bodyPr lIns="0" tIns="0" rIns="0" bIns="0"/>
          <a:lstStyle/>
          <a:p>
            <a:pPr>
              <a:buSzPct val="45000"/>
              <a:buFont typeface="StarSymbol"/>
              <a:buChar char=""/>
            </a:pPr>
            <a:r>
              <a:rPr lang="en-US" sz="3200">
                <a:latin typeface="Arial"/>
              </a:rPr>
              <a:t>December 3, 1994, 39-year-old Boston Globe health reporter Betsy Lehman died from chemotherapy overdose</a:t>
            </a:r>
            <a:endParaRPr/>
          </a:p>
          <a:p>
            <a:pPr>
              <a:buSzPct val="45000"/>
              <a:buFont typeface="StarSymbol"/>
              <a:buChar char=""/>
            </a:pPr>
            <a:r>
              <a:rPr lang="en-US" sz="3200">
                <a:latin typeface="Arial"/>
              </a:rPr>
              <a:t>Highly covered by media</a:t>
            </a:r>
            <a:endParaRPr/>
          </a:p>
          <a:p>
            <a:pPr>
              <a:buSzPct val="45000"/>
              <a:buFont typeface="StarSymbol"/>
              <a:buChar char=""/>
            </a:pPr>
            <a:r>
              <a:rPr lang="en-US" sz="3200">
                <a:latin typeface="Arial"/>
              </a:rPr>
              <a:t>Involved breakdowns in standard processes, issues of trainee supervision, nursing competence, and order execution</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Shape 1"/>
          <p:cNvSpPr txBox="1"/>
          <p:nvPr/>
        </p:nvSpPr>
        <p:spPr>
          <a:xfrm>
            <a:off x="1828440" y="301320"/>
            <a:ext cx="7743600" cy="1258920"/>
          </a:xfrm>
          <a:prstGeom prst="rect">
            <a:avLst/>
          </a:prstGeom>
        </p:spPr>
        <p:txBody>
          <a:bodyPr lIns="0" tIns="0" rIns="0" bIns="0" anchor="ctr"/>
          <a:lstStyle/>
          <a:p>
            <a:pPr algn="ctr"/>
            <a:r>
              <a:rPr lang="en-US" sz="4400">
                <a:latin typeface="Arial"/>
              </a:rPr>
              <a:t>Investigation</a:t>
            </a:r>
            <a:endParaRPr/>
          </a:p>
        </p:txBody>
      </p:sp>
      <p:sp>
        <p:nvSpPr>
          <p:cNvPr id="48" name="TextShape 2"/>
          <p:cNvSpPr txBox="1"/>
          <p:nvPr/>
        </p:nvSpPr>
        <p:spPr>
          <a:xfrm>
            <a:off x="504000" y="1768680"/>
            <a:ext cx="9072000" cy="4384080"/>
          </a:xfrm>
          <a:prstGeom prst="rect">
            <a:avLst/>
          </a:prstGeom>
        </p:spPr>
        <p:txBody>
          <a:bodyPr lIns="0" tIns="0" rIns="0" bIns="0"/>
          <a:lstStyle/>
          <a:p>
            <a:pPr>
              <a:buSzPct val="45000"/>
              <a:buFont typeface="StarSymbol"/>
              <a:buChar char=""/>
            </a:pPr>
            <a:r>
              <a:rPr lang="en-US" sz="3200">
                <a:latin typeface="Arial"/>
              </a:rPr>
              <a:t>The Massachusetts Department of Public Health; the Boards of Registration responsible for licensing physicians, nurses, and pharmacists; and the Joint Commission on Accreditation of Healthcare Organizations</a:t>
            </a:r>
            <a:endParaRPr/>
          </a:p>
          <a:p>
            <a:pPr>
              <a:buSzPct val="45000"/>
              <a:buFont typeface="StarSymbol"/>
              <a:buChar char=""/>
            </a:pPr>
            <a:r>
              <a:rPr lang="en-US" sz="3200">
                <a:latin typeface="Arial"/>
              </a:rPr>
              <a:t>identified numerous deficiencies, including protocol violations, ineffective drug error reporting, and oversight of quality assurance by hospital leaders</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Shape 1"/>
          <p:cNvSpPr txBox="1"/>
          <p:nvPr/>
        </p:nvSpPr>
        <p:spPr>
          <a:xfrm>
            <a:off x="1828440" y="301320"/>
            <a:ext cx="7743600" cy="1258920"/>
          </a:xfrm>
          <a:prstGeom prst="rect">
            <a:avLst/>
          </a:prstGeom>
        </p:spPr>
        <p:txBody>
          <a:bodyPr lIns="0" tIns="0" rIns="0" bIns="0" anchor="ctr"/>
          <a:lstStyle/>
          <a:p>
            <a:pPr algn="ctr"/>
            <a:r>
              <a:rPr lang="en-US" sz="4400">
                <a:latin typeface="Arial"/>
              </a:rPr>
              <a:t>Initial Changes</a:t>
            </a:r>
            <a:endParaRPr/>
          </a:p>
        </p:txBody>
      </p:sp>
      <p:sp>
        <p:nvSpPr>
          <p:cNvPr id="50" name="TextShape 2"/>
          <p:cNvSpPr txBox="1"/>
          <p:nvPr/>
        </p:nvSpPr>
        <p:spPr>
          <a:xfrm>
            <a:off x="504000" y="1768680"/>
            <a:ext cx="9072000" cy="4384080"/>
          </a:xfrm>
          <a:prstGeom prst="rect">
            <a:avLst/>
          </a:prstGeom>
        </p:spPr>
        <p:txBody>
          <a:bodyPr lIns="0" tIns="0" rIns="0" bIns="0"/>
          <a:lstStyle/>
          <a:p>
            <a:pPr>
              <a:buSzPct val="45000"/>
              <a:buFont typeface="StarSymbol"/>
              <a:buChar char=""/>
            </a:pPr>
            <a:r>
              <a:rPr lang="en-US" sz="3200">
                <a:latin typeface="Arial"/>
              </a:rPr>
              <a:t>New rules were adopted mandating close supervision of physicians in fellowship training.</a:t>
            </a:r>
            <a:endParaRPr/>
          </a:p>
          <a:p>
            <a:pPr>
              <a:buSzPct val="45000"/>
              <a:buFont typeface="StarSymbol"/>
              <a:buChar char=""/>
            </a:pPr>
            <a:r>
              <a:rPr lang="en-US" sz="3200">
                <a:latin typeface="Arial"/>
              </a:rPr>
              <a:t>Nurses were required to double-check high-dose chemotherapy orders and to complete specialized training in new treatment protocols.</a:t>
            </a:r>
            <a:endParaRPr/>
          </a:p>
          <a:p>
            <a:pPr>
              <a:buSzPct val="45000"/>
              <a:buFont typeface="StarSymbol"/>
              <a:buChar char=""/>
            </a:pPr>
            <a:r>
              <a:rPr lang="en-US" sz="3200">
                <a:latin typeface="Arial"/>
              </a:rPr>
              <a:t>Interdisciplinary clinical teams reviewed new protocols and reported adverse events and drug toxicities.</a:t>
            </a:r>
            <a:endParaRPr/>
          </a:p>
          <a:p>
            <a:pPr>
              <a:buSzPct val="45000"/>
              <a:buFont typeface="StarSymbol"/>
              <a:buChar char=""/>
            </a:pPr>
            <a:r>
              <a:rPr lang="en-US" sz="3200">
                <a:latin typeface="Arial"/>
              </a:rPr>
              <a:t>A trustee-level quality committee was reorganized and strengthened.</a:t>
            </a:r>
            <a:endParaRPr/>
          </a:p>
          <a:p>
            <a:pPr>
              <a:buSzPct val="45000"/>
              <a:buFont typeface="StarSymbol"/>
              <a:buChar char=""/>
            </a:pPr>
            <a:r>
              <a:rPr lang="en-US" sz="3200">
                <a:latin typeface="Arial"/>
              </a:rPr>
              <a:t>Discussions were begun regarding the transfer of inpatient beds to nearby Brigham and Women’s Hospital.</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TextShape 1"/>
          <p:cNvSpPr txBox="1"/>
          <p:nvPr/>
        </p:nvSpPr>
        <p:spPr>
          <a:xfrm>
            <a:off x="1828440" y="301320"/>
            <a:ext cx="7743600" cy="1258920"/>
          </a:xfrm>
          <a:prstGeom prst="rect">
            <a:avLst/>
          </a:prstGeom>
        </p:spPr>
        <p:txBody>
          <a:bodyPr lIns="0" tIns="0" rIns="0" bIns="0" anchor="ctr"/>
          <a:lstStyle/>
          <a:p>
            <a:pPr algn="ctr"/>
            <a:r>
              <a:rPr lang="en-US" sz="4400">
                <a:latin typeface="Arial"/>
              </a:rPr>
              <a:t>Ultimate Changes</a:t>
            </a:r>
            <a:endParaRPr/>
          </a:p>
        </p:txBody>
      </p:sp>
      <p:sp>
        <p:nvSpPr>
          <p:cNvPr id="52" name="TextShape 2"/>
          <p:cNvSpPr txBox="1"/>
          <p:nvPr/>
        </p:nvSpPr>
        <p:spPr>
          <a:xfrm>
            <a:off x="504000" y="1768680"/>
            <a:ext cx="9072000" cy="4384080"/>
          </a:xfrm>
          <a:prstGeom prst="rect">
            <a:avLst/>
          </a:prstGeom>
        </p:spPr>
        <p:txBody>
          <a:bodyPr lIns="0" tIns="0" rIns="0" bIns="0"/>
          <a:lstStyle/>
          <a:p>
            <a:pPr>
              <a:buSzPct val="45000"/>
              <a:buFont typeface="StarSymbol"/>
              <a:buChar char=""/>
            </a:pPr>
            <a:r>
              <a:rPr lang="en-US" sz="3200">
                <a:latin typeface="Arial"/>
              </a:rPr>
              <a:t>Patient safety was and is the work of the organization, not an activity that could be compartmentalized.</a:t>
            </a:r>
            <a:endParaRPr/>
          </a:p>
          <a:p>
            <a:pPr>
              <a:buSzPct val="45000"/>
              <a:buFont typeface="StarSymbol"/>
              <a:buChar char=""/>
            </a:pPr>
            <a:r>
              <a:rPr lang="en-US" sz="3200">
                <a:latin typeface="Arial"/>
              </a:rPr>
              <a:t>Developed and refined error reporting through pharmacy interventions, incident reports, and patient safety rounds.</a:t>
            </a:r>
            <a:endParaRPr/>
          </a:p>
          <a:p>
            <a:pPr>
              <a:buSzPct val="45000"/>
              <a:buFont typeface="StarSymbol"/>
              <a:buChar char=""/>
            </a:pPr>
            <a:r>
              <a:rPr lang="en-US" sz="3200">
                <a:latin typeface="Arial"/>
              </a:rPr>
              <a:t>Developed order set templates and created an electronic order-entry system for chemotherapy.</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extShape 1"/>
          <p:cNvSpPr txBox="1"/>
          <p:nvPr/>
        </p:nvSpPr>
        <p:spPr>
          <a:xfrm>
            <a:off x="1828440" y="301320"/>
            <a:ext cx="7743600" cy="1258920"/>
          </a:xfrm>
          <a:prstGeom prst="rect">
            <a:avLst/>
          </a:prstGeom>
        </p:spPr>
        <p:txBody>
          <a:bodyPr lIns="0" tIns="0" rIns="0" bIns="0" anchor="ctr"/>
          <a:lstStyle/>
          <a:p>
            <a:pPr algn="ctr"/>
            <a:r>
              <a:rPr lang="en-US" sz="4400">
                <a:latin typeface="Arial"/>
              </a:rPr>
              <a:t>Ultimate Changes</a:t>
            </a:r>
            <a:endParaRPr/>
          </a:p>
        </p:txBody>
      </p:sp>
      <p:sp>
        <p:nvSpPr>
          <p:cNvPr id="54" name="TextShape 2"/>
          <p:cNvSpPr txBox="1"/>
          <p:nvPr/>
        </p:nvSpPr>
        <p:spPr>
          <a:xfrm>
            <a:off x="504000" y="1768680"/>
            <a:ext cx="9072000" cy="4384080"/>
          </a:xfrm>
          <a:prstGeom prst="rect">
            <a:avLst/>
          </a:prstGeom>
        </p:spPr>
        <p:txBody>
          <a:bodyPr lIns="0" tIns="0" rIns="0" bIns="0"/>
          <a:lstStyle/>
          <a:p>
            <a:pPr>
              <a:buSzPct val="45000"/>
              <a:buFont typeface="StarSymbol"/>
              <a:buChar char=""/>
            </a:pPr>
            <a:r>
              <a:rPr lang="en-US" sz="3200">
                <a:latin typeface="Arial"/>
              </a:rPr>
              <a:t>Developed durable partnerships with sister organizations in our community to improve information sharing.</a:t>
            </a:r>
            <a:endParaRPr/>
          </a:p>
          <a:p>
            <a:pPr>
              <a:buSzPct val="45000"/>
              <a:buFont typeface="StarSymbol"/>
              <a:buChar char=""/>
            </a:pPr>
            <a:r>
              <a:rPr lang="en-US" sz="3200">
                <a:latin typeface="Arial"/>
              </a:rPr>
              <a:t>Established and nurtured adult and pediatric patient and family advisory councils.</a:t>
            </a:r>
            <a:endParaRPr/>
          </a:p>
          <a:p>
            <a:pPr>
              <a:buSzPct val="45000"/>
              <a:buFont typeface="StarSymbol"/>
              <a:buChar char=""/>
            </a:pPr>
            <a:r>
              <a:rPr lang="en-US" sz="3200">
                <a:latin typeface="Arial"/>
              </a:rPr>
              <a:t>Recognize that mistakes will happen and that it is our responsibility to recognize them quickly, mitigate the harm, disclose any errors to our patients, and look after the staff’s psychological well being.</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Shape 1"/>
          <p:cNvSpPr txBox="1"/>
          <p:nvPr/>
        </p:nvSpPr>
        <p:spPr>
          <a:xfrm>
            <a:off x="1828440" y="301320"/>
            <a:ext cx="7743600" cy="1258920"/>
          </a:xfrm>
          <a:prstGeom prst="rect">
            <a:avLst/>
          </a:prstGeom>
        </p:spPr>
        <p:txBody>
          <a:bodyPr lIns="0" tIns="0" rIns="0" bIns="0" anchor="ctr"/>
          <a:lstStyle/>
          <a:p>
            <a:pPr algn="ctr"/>
            <a:r>
              <a:rPr lang="en-US" sz="4400">
                <a:latin typeface="Arial"/>
              </a:rPr>
              <a:t>Conclusion</a:t>
            </a:r>
            <a:endParaRPr/>
          </a:p>
        </p:txBody>
      </p:sp>
      <p:sp>
        <p:nvSpPr>
          <p:cNvPr id="56" name="TextShape 2"/>
          <p:cNvSpPr txBox="1"/>
          <p:nvPr/>
        </p:nvSpPr>
        <p:spPr>
          <a:xfrm>
            <a:off x="504000" y="1768680"/>
            <a:ext cx="9072000" cy="4384080"/>
          </a:xfrm>
          <a:prstGeom prst="rect">
            <a:avLst/>
          </a:prstGeom>
        </p:spPr>
        <p:txBody>
          <a:bodyPr lIns="0" tIns="0" rIns="0" bIns="0"/>
          <a:lstStyle/>
          <a:p>
            <a:pPr>
              <a:buSzPct val="45000"/>
              <a:buFont typeface="StarSymbol"/>
              <a:buChar char=""/>
            </a:pPr>
            <a:r>
              <a:rPr lang="en-US" sz="3200">
                <a:latin typeface="Arial"/>
              </a:rPr>
              <a:t>We have high levels of staff and patient satisfaction compared with peer organizations, with low staff turnover. We have adopted and promulgated model error disclosure practices and fair and just culture principles. In a November 2004 Boston Globe retrospective on the Lehman overdose, reporter Scott Allen described the Dana-Farber as “one of the most safety-conscious hospitals in America.”</a:t>
            </a:r>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370</Words>
  <Application>Microsoft Office PowerPoint</Application>
  <PresentationFormat>Custom</PresentationFormat>
  <Paragraphs>31</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 Burtner</dc:creator>
  <cp:lastModifiedBy>Joan Burtner</cp:lastModifiedBy>
  <cp:revision>1</cp:revision>
  <dcterms:modified xsi:type="dcterms:W3CDTF">2015-02-13T18:23:22Z</dcterms:modified>
</cp:coreProperties>
</file>