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92" r:id="rId1"/>
  </p:sldMasterIdLst>
  <p:notesMasterIdLst>
    <p:notesMasterId r:id="rId20"/>
  </p:notesMasterIdLst>
  <p:handoutMasterIdLst>
    <p:handoutMasterId r:id="rId21"/>
  </p:handoutMasterIdLst>
  <p:sldIdLst>
    <p:sldId id="256" r:id="rId2"/>
    <p:sldId id="257" r:id="rId3"/>
    <p:sldId id="258" r:id="rId4"/>
    <p:sldId id="259" r:id="rId5"/>
    <p:sldId id="260" r:id="rId6"/>
    <p:sldId id="266" r:id="rId7"/>
    <p:sldId id="263" r:id="rId8"/>
    <p:sldId id="264" r:id="rId9"/>
    <p:sldId id="265" r:id="rId10"/>
    <p:sldId id="267" r:id="rId11"/>
    <p:sldId id="268" r:id="rId12"/>
    <p:sldId id="269" r:id="rId13"/>
    <p:sldId id="270" r:id="rId14"/>
    <p:sldId id="271" r:id="rId15"/>
    <p:sldId id="274" r:id="rId16"/>
    <p:sldId id="275" r:id="rId17"/>
    <p:sldId id="277" r:id="rId18"/>
    <p:sldId id="26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0" d="100"/>
          <a:sy n="100" d="100"/>
        </p:scale>
        <p:origin x="-294" y="-17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3D7B0D3-7484-E441-8200-51E4892D1FC5}" type="datetimeFigureOut">
              <a:rPr lang="en-US" smtClean="0"/>
              <a:pPr/>
              <a:t>2/4/2014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73C25CC-0B8A-9741-9CD1-49370CFEE823}" type="slidenum">
              <a:rPr lang="en-US" smtClean="0"/>
              <a:pPr/>
              <a:t>‹#›</a:t>
            </a:fld>
            <a:endParaRPr lang="en-US"/>
          </a:p>
        </p:txBody>
      </p:sp>
    </p:spTree>
    <p:extLst>
      <p:ext uri="{BB962C8B-B14F-4D97-AF65-F5344CB8AC3E}">
        <p14:creationId xmlns="" xmlns:p14="http://schemas.microsoft.com/office/powerpoint/2010/main" val="685164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F70BFE-F7C9-1145-8BFB-F44D05153666}" type="datetimeFigureOut">
              <a:rPr lang="en-US" smtClean="0"/>
              <a:pPr/>
              <a:t>2/4/2014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543F1F-DB8F-6E44-8A4B-4F9F28B2D53A}" type="slidenum">
              <a:rPr lang="en-US" smtClean="0"/>
              <a:pPr/>
              <a:t>‹#›</a:t>
            </a:fld>
            <a:endParaRPr lang="en-US"/>
          </a:p>
        </p:txBody>
      </p:sp>
    </p:spTree>
    <p:extLst>
      <p:ext uri="{BB962C8B-B14F-4D97-AF65-F5344CB8AC3E}">
        <p14:creationId xmlns="" xmlns:p14="http://schemas.microsoft.com/office/powerpoint/2010/main" val="96686280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4543F1F-DB8F-6E44-8A4B-4F9F28B2D53A}" type="slidenum">
              <a:rPr lang="en-US" smtClean="0"/>
              <a:pPr/>
              <a:t>2</a:t>
            </a:fld>
            <a:endParaRPr lang="en-US"/>
          </a:p>
        </p:txBody>
      </p:sp>
    </p:spTree>
    <p:extLst>
      <p:ext uri="{BB962C8B-B14F-4D97-AF65-F5344CB8AC3E}">
        <p14:creationId xmlns="" xmlns:p14="http://schemas.microsoft.com/office/powerpoint/2010/main" val="1278108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r>
              <a:rPr lang="en-US" smtClean="0"/>
              <a:t>November 2012</a:t>
            </a:r>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4738744" y="5719966"/>
            <a:ext cx="3396368" cy="365125"/>
          </a:xfrm>
        </p:spPr>
        <p:txBody>
          <a:bodyPr>
            <a:normAutofit/>
          </a:bodyPr>
          <a:lstStyle>
            <a:lvl1pPr>
              <a:defRPr>
                <a:solidFill>
                  <a:schemeClr val="accent1"/>
                </a:solidFill>
              </a:defRPr>
            </a:lvl1pPr>
          </a:lstStyle>
          <a:p>
            <a:r>
              <a:rPr lang="en-US" dirty="0" smtClean="0"/>
              <a:t>ISE 428 </a:t>
            </a:r>
            <a:r>
              <a:rPr lang="en-US" dirty="0" smtClean="0"/>
              <a:t>Quality </a:t>
            </a:r>
            <a:r>
              <a:rPr lang="en-US" dirty="0" smtClean="0"/>
              <a:t>Interview by Luke Morris</a:t>
            </a:r>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776187" y="5852160"/>
            <a:ext cx="1722268" cy="365125"/>
          </a:xfrm>
        </p:spPr>
        <p:txBody>
          <a:bodyPr/>
          <a:lstStyle>
            <a:lvl1pPr>
              <a:defRPr>
                <a:solidFill>
                  <a:schemeClr val="tx2">
                    <a:lumMod val="50000"/>
                  </a:schemeClr>
                </a:solidFill>
              </a:defRPr>
            </a:lvl1pPr>
          </a:lstStyle>
          <a:p>
            <a:r>
              <a:rPr lang="en-US" smtClean="0"/>
              <a:t>November 2012</a:t>
            </a:r>
            <a:endParaRPr lang="en-US" dirty="0"/>
          </a:p>
        </p:txBody>
      </p:sp>
      <p:sp>
        <p:nvSpPr>
          <p:cNvPr id="5" name="Footer Placeholder 4"/>
          <p:cNvSpPr>
            <a:spLocks noGrp="1"/>
          </p:cNvSpPr>
          <p:nvPr>
            <p:ph type="ftr" sz="quarter" idx="11"/>
          </p:nvPr>
        </p:nvSpPr>
        <p:spPr>
          <a:xfrm>
            <a:off x="995788" y="5852160"/>
            <a:ext cx="3400148" cy="365125"/>
          </a:xfrm>
        </p:spPr>
        <p:txBody>
          <a:bodyPr/>
          <a:lstStyle>
            <a:lvl1pPr>
              <a:defRPr>
                <a:solidFill>
                  <a:schemeClr val="tx2">
                    <a:lumMod val="50000"/>
                  </a:schemeClr>
                </a:solidFill>
              </a:defRPr>
            </a:lvl1pPr>
          </a:lstStyle>
          <a:p>
            <a:r>
              <a:rPr lang="en-US" dirty="0" smtClean="0"/>
              <a:t>ISE 428 </a:t>
            </a:r>
            <a:r>
              <a:rPr lang="en-US" dirty="0" smtClean="0"/>
              <a:t>Quality </a:t>
            </a:r>
            <a:r>
              <a:rPr lang="en-US" dirty="0" smtClean="0"/>
              <a:t>Interview by Luke Morris</a:t>
            </a:r>
            <a:endParaRPr lang="en-US" dirty="0"/>
          </a:p>
        </p:txBody>
      </p:sp>
      <p:sp>
        <p:nvSpPr>
          <p:cNvPr id="7" name="Date Placeholder 3"/>
          <p:cNvSpPr txBox="1">
            <a:spLocks/>
          </p:cNvSpPr>
          <p:nvPr userDrawn="1"/>
        </p:nvSpPr>
        <p:spPr>
          <a:xfrm>
            <a:off x="6742705" y="5852160"/>
            <a:ext cx="1152939" cy="365125"/>
          </a:xfrm>
          <a:prstGeom prst="rect">
            <a:avLst/>
          </a:prstGeom>
        </p:spPr>
        <p:txBody>
          <a:bodyPr vert="horz" lIns="91440" tIns="45720" rIns="91440" bIns="45720" rtlCol="0" anchor="ctr"/>
          <a:lstStyle>
            <a:lvl1pPr>
              <a:defRPr>
                <a:solidFill>
                  <a:schemeClr val="tx2">
                    <a:lumMod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tx2">
                    <a:lumMod val="50000"/>
                  </a:schemeClr>
                </a:solidFill>
                <a:effectLst/>
                <a:uLnTx/>
                <a:uFillTx/>
                <a:latin typeface="+mn-lt"/>
                <a:ea typeface="+mn-ea"/>
                <a:cs typeface="+mn-cs"/>
              </a:rPr>
              <a:t>  Slide  </a:t>
            </a:r>
            <a:fld id="{6E1148AC-3DCF-4672-BAA8-4CFEAFEBAE0E}" type="slidenum">
              <a:rPr kumimoji="0" lang="en-US" sz="1200" b="0" i="0" u="none" strike="noStrike" kern="1200" cap="none" spc="0" normalizeH="0" baseline="0" noProof="0" smtClean="0">
                <a:ln>
                  <a:noFill/>
                </a:ln>
                <a:solidFill>
                  <a:schemeClr val="tx2">
                    <a:lumMod val="50000"/>
                  </a:schemeClr>
                </a:solidFill>
                <a:effectLst/>
                <a:uLnTx/>
                <a:uFillTx/>
                <a:latin typeface="+mn-lt"/>
                <a:ea typeface="+mn-ea"/>
                <a:cs typeface="+mn-cs"/>
              </a:rPr>
              <a:t>‹#›</a:t>
            </a:fld>
            <a:endParaRPr kumimoji="0" lang="en-US" sz="1200" b="0" i="0" u="none" strike="noStrike" kern="1200" cap="none" spc="0" normalizeH="0" baseline="0" noProof="0" dirty="0">
              <a:ln>
                <a:noFill/>
              </a:ln>
              <a:solidFill>
                <a:schemeClr val="tx2">
                  <a:lumMod val="50000"/>
                </a:schemeClr>
              </a:solidFill>
              <a:effectLst/>
              <a:uLnTx/>
              <a:uFillTx/>
              <a:latin typeface="+mn-lt"/>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Footer Placeholder 5"/>
          <p:cNvSpPr>
            <a:spLocks noGrp="1"/>
          </p:cNvSpPr>
          <p:nvPr>
            <p:ph type="ftr" sz="quarter" idx="11"/>
          </p:nvPr>
        </p:nvSpPr>
        <p:spPr>
          <a:xfrm>
            <a:off x="1042416" y="5852160"/>
            <a:ext cx="3502152" cy="365125"/>
          </a:xfrm>
        </p:spPr>
        <p:txBody>
          <a:bodyPr/>
          <a:lstStyle>
            <a:lvl1pPr>
              <a:defRPr>
                <a:solidFill>
                  <a:schemeClr val="tx1"/>
                </a:solidFill>
              </a:defRPr>
            </a:lvl1pPr>
          </a:lstStyle>
          <a:p>
            <a:r>
              <a:rPr lang="en-US" dirty="0" smtClean="0"/>
              <a:t>ISE 428 Quality Interview by Luke Morris</a:t>
            </a:r>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3"/>
          <p:cNvSpPr>
            <a:spLocks noGrp="1"/>
          </p:cNvSpPr>
          <p:nvPr>
            <p:ph type="dt" sz="half" idx="10"/>
          </p:nvPr>
        </p:nvSpPr>
        <p:spPr>
          <a:xfrm>
            <a:off x="4776187" y="5852160"/>
            <a:ext cx="1722268" cy="365125"/>
          </a:xfrm>
        </p:spPr>
        <p:txBody>
          <a:bodyPr/>
          <a:lstStyle>
            <a:lvl1pPr>
              <a:defRPr>
                <a:solidFill>
                  <a:schemeClr val="tx2">
                    <a:lumMod val="50000"/>
                  </a:schemeClr>
                </a:solidFill>
              </a:defRPr>
            </a:lvl1pPr>
          </a:lstStyle>
          <a:p>
            <a:r>
              <a:rPr lang="en-US" smtClean="0"/>
              <a:t>November 2012</a:t>
            </a:r>
            <a:endParaRPr lang="en-US" dirty="0"/>
          </a:p>
        </p:txBody>
      </p:sp>
      <p:sp>
        <p:nvSpPr>
          <p:cNvPr id="10" name="Date Placeholder 3"/>
          <p:cNvSpPr txBox="1">
            <a:spLocks/>
          </p:cNvSpPr>
          <p:nvPr userDrawn="1"/>
        </p:nvSpPr>
        <p:spPr>
          <a:xfrm>
            <a:off x="6650855" y="5852160"/>
            <a:ext cx="1414153" cy="365125"/>
          </a:xfrm>
          <a:prstGeom prst="rect">
            <a:avLst/>
          </a:prstGeom>
        </p:spPr>
        <p:txBody>
          <a:bodyPr vert="horz" lIns="91440" tIns="45720" rIns="91440" bIns="45720" rtlCol="0" anchor="ctr"/>
          <a:lstStyle>
            <a:lvl1pPr>
              <a:defRPr>
                <a:solidFill>
                  <a:schemeClr val="tx2">
                    <a:lumMod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tx2">
                    <a:lumMod val="50000"/>
                  </a:schemeClr>
                </a:solidFill>
                <a:effectLst/>
                <a:uLnTx/>
                <a:uFillTx/>
                <a:latin typeface="+mn-lt"/>
                <a:ea typeface="+mn-ea"/>
                <a:cs typeface="+mn-cs"/>
              </a:rPr>
              <a:t>Slide  </a:t>
            </a:r>
            <a:fld id="{7FE6BAA0-BFC5-4E20-AF37-9D8E025C7B34}" type="slidenum">
              <a:rPr kumimoji="0" lang="en-US" sz="1200" b="0" i="0" u="none" strike="noStrike" kern="1200" cap="none" spc="0" normalizeH="0" baseline="0" noProof="0" smtClean="0">
                <a:ln>
                  <a:noFill/>
                </a:ln>
                <a:solidFill>
                  <a:schemeClr val="tx2">
                    <a:lumMod val="50000"/>
                  </a:schemeClr>
                </a:solidFill>
                <a:effectLst/>
                <a:uLnTx/>
                <a:uFillTx/>
                <a:latin typeface="+mn-lt"/>
                <a:ea typeface="+mn-ea"/>
                <a:cs typeface="+mn-cs"/>
              </a:rPr>
              <a:t>‹#›</a:t>
            </a:fld>
            <a:endParaRPr kumimoji="0" lang="en-US" sz="1200" b="0" i="0" u="none" strike="noStrike" kern="1200" cap="none" spc="0" normalizeH="0" baseline="0" noProof="0" dirty="0">
              <a:ln>
                <a:noFill/>
              </a:ln>
              <a:solidFill>
                <a:schemeClr val="tx2">
                  <a:lumMod val="50000"/>
                </a:schemeClr>
              </a:solidFill>
              <a:effectLst/>
              <a:uLnTx/>
              <a:uFillTx/>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95788" y="833799"/>
            <a:ext cx="7024744" cy="590074"/>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992004" y="1680426"/>
            <a:ext cx="6777317" cy="4131719"/>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995788" y="5852160"/>
            <a:ext cx="2133600" cy="365125"/>
          </a:xfrm>
          <a:prstGeom prst="rect">
            <a:avLst/>
          </a:prstGeom>
        </p:spPr>
        <p:txBody>
          <a:bodyPr vert="horz" lIns="91440" tIns="45720" rIns="91440" bIns="45720" rtlCol="0" anchor="ctr"/>
          <a:lstStyle>
            <a:lvl1pPr algn="r">
              <a:defRPr sz="1200">
                <a:solidFill>
                  <a:srgbClr val="FEFEFE"/>
                </a:solidFill>
              </a:defRPr>
            </a:lvl1pPr>
          </a:lstStyle>
          <a:p>
            <a:r>
              <a:rPr lang="en-US" smtClean="0"/>
              <a:t>November 2012</a:t>
            </a:r>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r>
              <a:rPr lang="en-US" smtClean="0"/>
              <a:t>ISE 428 Quality Interview by Luke Morris</a:t>
            </a:r>
            <a:endParaRPr lang="en-US"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6" r:id="rId3"/>
  </p:sldLayoutIdLst>
  <p:hf sldNum="0" hdr="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warnerpower.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warnerpower.com/whats-new/news-a-press-releases/141-we-are-pleased-to-announce-that-kathleen-betz-has-joined-warner-power-as-the-director-of-quality-assurance.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33365" y="2354156"/>
            <a:ext cx="3313355" cy="1893994"/>
          </a:xfrm>
        </p:spPr>
        <p:txBody>
          <a:bodyPr>
            <a:normAutofit/>
          </a:bodyPr>
          <a:lstStyle/>
          <a:p>
            <a:r>
              <a:rPr lang="en-US" sz="2800" b="1" dirty="0" smtClean="0"/>
              <a:t>ISE 428</a:t>
            </a:r>
            <a:br>
              <a:rPr lang="en-US" sz="2800" b="1" dirty="0" smtClean="0"/>
            </a:br>
            <a:r>
              <a:rPr lang="en-US" sz="2800" b="1" dirty="0" smtClean="0"/>
              <a:t>Quality </a:t>
            </a:r>
            <a:r>
              <a:rPr lang="en-US" sz="2800" b="1" dirty="0" smtClean="0"/>
              <a:t>Professional Interview</a:t>
            </a:r>
            <a:endParaRPr lang="en-US" sz="2800" b="1" dirty="0"/>
          </a:p>
        </p:txBody>
      </p:sp>
      <p:sp>
        <p:nvSpPr>
          <p:cNvPr id="3" name="Subtitle 2"/>
          <p:cNvSpPr>
            <a:spLocks noGrp="1"/>
          </p:cNvSpPr>
          <p:nvPr>
            <p:ph type="subTitle" idx="1"/>
          </p:nvPr>
        </p:nvSpPr>
        <p:spPr>
          <a:xfrm>
            <a:off x="4733365" y="4248150"/>
            <a:ext cx="3309803" cy="1847850"/>
          </a:xfrm>
        </p:spPr>
        <p:txBody>
          <a:bodyPr>
            <a:normAutofit fontScale="70000" lnSpcReduction="20000"/>
          </a:bodyPr>
          <a:lstStyle/>
          <a:p>
            <a:endParaRPr lang="en-US" dirty="0" smtClean="0"/>
          </a:p>
          <a:p>
            <a:r>
              <a:rPr lang="en-US" sz="2400" dirty="0" smtClean="0"/>
              <a:t>Mrs</a:t>
            </a:r>
            <a:r>
              <a:rPr lang="en-US" sz="2400" dirty="0" smtClean="0"/>
              <a:t>. Kathleen </a:t>
            </a:r>
            <a:r>
              <a:rPr lang="en-US" sz="2400" dirty="0" smtClean="0"/>
              <a:t>Betz, </a:t>
            </a:r>
            <a:endParaRPr lang="en-US" sz="2400" dirty="0" smtClean="0"/>
          </a:p>
          <a:p>
            <a:r>
              <a:rPr lang="en-US" sz="2400" dirty="0" smtClean="0"/>
              <a:t>Director </a:t>
            </a:r>
            <a:r>
              <a:rPr lang="en-US" sz="2400" dirty="0" smtClean="0"/>
              <a:t>of Quality </a:t>
            </a:r>
            <a:r>
              <a:rPr lang="en-US" sz="2400" dirty="0" smtClean="0"/>
              <a:t>Assurance at Warner Power</a:t>
            </a:r>
            <a:endParaRPr lang="en-US" sz="2400" dirty="0" smtClean="0"/>
          </a:p>
          <a:p>
            <a:endParaRPr lang="en-US" sz="2400" dirty="0"/>
          </a:p>
          <a:p>
            <a:r>
              <a:rPr lang="en-US" sz="2400" dirty="0" smtClean="0"/>
              <a:t>Interviewed by </a:t>
            </a:r>
            <a:r>
              <a:rPr lang="en-US" sz="2400" dirty="0" smtClean="0"/>
              <a:t>Luke </a:t>
            </a:r>
            <a:r>
              <a:rPr lang="en-US" sz="2400" dirty="0" smtClean="0"/>
              <a:t>Morris November 2012</a:t>
            </a:r>
            <a:endParaRPr lang="en-US" sz="2400" dirty="0"/>
          </a:p>
        </p:txBody>
      </p:sp>
    </p:spTree>
    <p:extLst>
      <p:ext uri="{BB962C8B-B14F-4D97-AF65-F5344CB8AC3E}">
        <p14:creationId xmlns="" xmlns:p14="http://schemas.microsoft.com/office/powerpoint/2010/main" val="2344347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Corporate </a:t>
            </a:r>
            <a:r>
              <a:rPr lang="en-US" dirty="0" smtClean="0"/>
              <a:t>Philosophy 4 </a:t>
            </a:r>
            <a:endParaRPr lang="en-US" dirty="0"/>
          </a:p>
        </p:txBody>
      </p:sp>
      <p:sp>
        <p:nvSpPr>
          <p:cNvPr id="3" name="Content Placeholder 2"/>
          <p:cNvSpPr>
            <a:spLocks noGrp="1"/>
          </p:cNvSpPr>
          <p:nvPr>
            <p:ph idx="1"/>
          </p:nvPr>
        </p:nvSpPr>
        <p:spPr>
          <a:xfrm>
            <a:off x="995788" y="1423873"/>
            <a:ext cx="7361774" cy="4428287"/>
          </a:xfrm>
        </p:spPr>
        <p:txBody>
          <a:bodyPr>
            <a:normAutofit lnSpcReduction="10000"/>
          </a:bodyPr>
          <a:lstStyle/>
          <a:p>
            <a:r>
              <a:rPr lang="en-US" dirty="0" smtClean="0"/>
              <a:t>Education Requirements:</a:t>
            </a:r>
          </a:p>
          <a:p>
            <a:pPr lvl="1"/>
            <a:r>
              <a:rPr lang="en-US" dirty="0" smtClean="0"/>
              <a:t>Quality Assurance </a:t>
            </a:r>
            <a:r>
              <a:rPr lang="en-US" dirty="0" smtClean="0"/>
              <a:t>Director:</a:t>
            </a:r>
          </a:p>
          <a:p>
            <a:pPr lvl="2"/>
            <a:r>
              <a:rPr lang="en-US" dirty="0" smtClean="0"/>
              <a:t>A higher </a:t>
            </a:r>
            <a:r>
              <a:rPr lang="en-US" dirty="0"/>
              <a:t>level engineering degree and a </a:t>
            </a:r>
            <a:r>
              <a:rPr lang="en-US" dirty="0" smtClean="0"/>
              <a:t>quality </a:t>
            </a:r>
            <a:r>
              <a:rPr lang="en-US" dirty="0"/>
              <a:t>c</a:t>
            </a:r>
            <a:r>
              <a:rPr lang="en-US" dirty="0" smtClean="0"/>
              <a:t>ertification </a:t>
            </a:r>
            <a:r>
              <a:rPr lang="en-US" dirty="0"/>
              <a:t>of Black Belt or </a:t>
            </a:r>
            <a:r>
              <a:rPr lang="en-US" dirty="0" smtClean="0"/>
              <a:t>Quality Control Management (QCM) and Organizational Engineering (OE)</a:t>
            </a:r>
          </a:p>
          <a:p>
            <a:pPr lvl="1"/>
            <a:r>
              <a:rPr lang="en-US" dirty="0" smtClean="0"/>
              <a:t>Quality </a:t>
            </a:r>
            <a:r>
              <a:rPr lang="en-US" dirty="0" smtClean="0"/>
              <a:t>Manager</a:t>
            </a:r>
            <a:r>
              <a:rPr lang="en-US" dirty="0" smtClean="0"/>
              <a:t>:</a:t>
            </a:r>
          </a:p>
          <a:p>
            <a:pPr lvl="2"/>
            <a:r>
              <a:rPr lang="en-US" dirty="0"/>
              <a:t>M</a:t>
            </a:r>
            <a:r>
              <a:rPr lang="en-US" dirty="0" smtClean="0"/>
              <a:t>ust </a:t>
            </a:r>
            <a:r>
              <a:rPr lang="en-US" dirty="0"/>
              <a:t>have an engineering degree and a quality </a:t>
            </a:r>
            <a:r>
              <a:rPr lang="en-US" dirty="0" smtClean="0"/>
              <a:t>certification</a:t>
            </a:r>
          </a:p>
          <a:p>
            <a:pPr lvl="1"/>
            <a:r>
              <a:rPr lang="en-US" dirty="0"/>
              <a:t>Quality Process </a:t>
            </a:r>
            <a:r>
              <a:rPr lang="en-US" dirty="0" smtClean="0"/>
              <a:t>Analyst:</a:t>
            </a:r>
          </a:p>
          <a:p>
            <a:pPr lvl="2"/>
            <a:r>
              <a:rPr lang="en-US" dirty="0"/>
              <a:t>M</a:t>
            </a:r>
            <a:r>
              <a:rPr lang="en-US" dirty="0" smtClean="0"/>
              <a:t>ust </a:t>
            </a:r>
            <a:r>
              <a:rPr lang="en-US" dirty="0"/>
              <a:t>have a college degree and a certification such as auditor, process analyst or </a:t>
            </a:r>
            <a:r>
              <a:rPr lang="en-US" dirty="0" smtClean="0"/>
              <a:t>Six </a:t>
            </a:r>
            <a:r>
              <a:rPr lang="en-US" dirty="0"/>
              <a:t>S</a:t>
            </a:r>
            <a:r>
              <a:rPr lang="en-US" dirty="0" smtClean="0"/>
              <a:t>igma </a:t>
            </a:r>
            <a:r>
              <a:rPr lang="en-US" dirty="0"/>
              <a:t>green </a:t>
            </a:r>
            <a:r>
              <a:rPr lang="en-US" dirty="0" smtClean="0"/>
              <a:t>belt</a:t>
            </a:r>
          </a:p>
          <a:p>
            <a:pPr lvl="1"/>
            <a:endParaRPr lang="en-US" dirty="0"/>
          </a:p>
        </p:txBody>
      </p:sp>
      <p:sp>
        <p:nvSpPr>
          <p:cNvPr id="4" name="TextBox 3"/>
          <p:cNvSpPr txBox="1"/>
          <p:nvPr/>
        </p:nvSpPr>
        <p:spPr>
          <a:xfrm>
            <a:off x="4811889" y="42333"/>
            <a:ext cx="1191289" cy="369332"/>
          </a:xfrm>
          <a:prstGeom prst="rect">
            <a:avLst/>
          </a:prstGeom>
          <a:noFill/>
        </p:spPr>
        <p:txBody>
          <a:bodyPr wrap="none" rtlCol="0">
            <a:spAutoFit/>
          </a:bodyPr>
          <a:lstStyle/>
          <a:p>
            <a:r>
              <a:rPr lang="en-US" dirty="0" smtClean="0">
                <a:solidFill>
                  <a:schemeClr val="bg1"/>
                </a:solidFill>
              </a:rPr>
              <a:t>Interview </a:t>
            </a:r>
            <a:endParaRPr lang="en-US" dirty="0">
              <a:solidFill>
                <a:schemeClr val="bg1"/>
              </a:solidFill>
            </a:endParaRPr>
          </a:p>
        </p:txBody>
      </p:sp>
      <p:sp>
        <p:nvSpPr>
          <p:cNvPr id="6" name="Footer Placeholder 5"/>
          <p:cNvSpPr>
            <a:spLocks noGrp="1"/>
          </p:cNvSpPr>
          <p:nvPr>
            <p:ph type="ftr" sz="quarter" idx="11"/>
          </p:nvPr>
        </p:nvSpPr>
        <p:spPr/>
        <p:txBody>
          <a:bodyPr/>
          <a:lstStyle/>
          <a:p>
            <a:r>
              <a:rPr lang="en-US" smtClean="0"/>
              <a:t>ISE 428 Quality Interview by Luke Morris</a:t>
            </a:r>
            <a:endParaRPr lang="en-US" dirty="0"/>
          </a:p>
        </p:txBody>
      </p:sp>
      <p:sp>
        <p:nvSpPr>
          <p:cNvPr id="7" name="Date Placeholder 6"/>
          <p:cNvSpPr>
            <a:spLocks noGrp="1"/>
          </p:cNvSpPr>
          <p:nvPr>
            <p:ph type="dt" sz="half" idx="10"/>
          </p:nvPr>
        </p:nvSpPr>
        <p:spPr/>
        <p:txBody>
          <a:bodyPr/>
          <a:lstStyle/>
          <a:p>
            <a:r>
              <a:rPr lang="en-US" smtClean="0"/>
              <a:t>November 2012</a:t>
            </a:r>
            <a:endParaRPr lang="en-US" dirty="0"/>
          </a:p>
        </p:txBody>
      </p:sp>
    </p:spTree>
    <p:extLst>
      <p:ext uri="{BB962C8B-B14F-4D97-AF65-F5344CB8AC3E}">
        <p14:creationId xmlns="" xmlns:p14="http://schemas.microsoft.com/office/powerpoint/2010/main" val="448170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Corporate </a:t>
            </a:r>
            <a:r>
              <a:rPr lang="en-US" dirty="0" smtClean="0"/>
              <a:t>Philosophy 5 </a:t>
            </a:r>
            <a:endParaRPr lang="en-US" dirty="0"/>
          </a:p>
        </p:txBody>
      </p:sp>
      <p:sp>
        <p:nvSpPr>
          <p:cNvPr id="3" name="Content Placeholder 2"/>
          <p:cNvSpPr>
            <a:spLocks noGrp="1"/>
          </p:cNvSpPr>
          <p:nvPr>
            <p:ph idx="1"/>
          </p:nvPr>
        </p:nvSpPr>
        <p:spPr>
          <a:xfrm>
            <a:off x="992004" y="1680426"/>
            <a:ext cx="7361774" cy="4697796"/>
          </a:xfrm>
        </p:spPr>
        <p:txBody>
          <a:bodyPr>
            <a:normAutofit/>
          </a:bodyPr>
          <a:lstStyle/>
          <a:p>
            <a:r>
              <a:rPr lang="en-US" dirty="0"/>
              <a:t>How important is quality to your </a:t>
            </a:r>
            <a:r>
              <a:rPr lang="en-US" dirty="0" smtClean="0"/>
              <a:t>organization?</a:t>
            </a:r>
            <a:endParaRPr lang="en-US" dirty="0"/>
          </a:p>
          <a:p>
            <a:pPr lvl="1"/>
            <a:r>
              <a:rPr lang="en-US" dirty="0" smtClean="0"/>
              <a:t>We </a:t>
            </a:r>
            <a:r>
              <a:rPr lang="en-US" dirty="0"/>
              <a:t>include quality metrics on our balanced scorecard and report out monthly. </a:t>
            </a:r>
            <a:endParaRPr lang="en-US" dirty="0" smtClean="0"/>
          </a:p>
          <a:p>
            <a:endParaRPr lang="en-US" dirty="0"/>
          </a:p>
          <a:p>
            <a:r>
              <a:rPr lang="en-US" dirty="0"/>
              <a:t>How do you train/educate your employees concerning quality issues? </a:t>
            </a:r>
          </a:p>
          <a:p>
            <a:pPr lvl="1"/>
            <a:r>
              <a:rPr lang="en-US" dirty="0" smtClean="0"/>
              <a:t>Quality management and safety training</a:t>
            </a:r>
          </a:p>
          <a:p>
            <a:pPr lvl="1"/>
            <a:r>
              <a:rPr lang="en-US" dirty="0" smtClean="0"/>
              <a:t>Informational training on ISO 9001 and other specific topics</a:t>
            </a:r>
          </a:p>
          <a:p>
            <a:pPr lvl="1"/>
            <a:r>
              <a:rPr lang="en-US" dirty="0"/>
              <a:t>We also train monthly as we review </a:t>
            </a:r>
            <a:r>
              <a:rPr lang="en-US" dirty="0" smtClean="0"/>
              <a:t>metrics</a:t>
            </a:r>
          </a:p>
          <a:p>
            <a:pPr lvl="1"/>
            <a:endParaRPr lang="en-US" dirty="0" smtClean="0"/>
          </a:p>
          <a:p>
            <a:pPr lvl="1"/>
            <a:endParaRPr lang="en-US" dirty="0"/>
          </a:p>
          <a:p>
            <a:pPr lvl="1"/>
            <a:endParaRPr lang="en-US" dirty="0"/>
          </a:p>
        </p:txBody>
      </p:sp>
      <p:sp>
        <p:nvSpPr>
          <p:cNvPr id="4" name="TextBox 3"/>
          <p:cNvSpPr txBox="1"/>
          <p:nvPr/>
        </p:nvSpPr>
        <p:spPr>
          <a:xfrm>
            <a:off x="4811889" y="42333"/>
            <a:ext cx="1191289" cy="369332"/>
          </a:xfrm>
          <a:prstGeom prst="rect">
            <a:avLst/>
          </a:prstGeom>
          <a:noFill/>
        </p:spPr>
        <p:txBody>
          <a:bodyPr wrap="none" rtlCol="0">
            <a:spAutoFit/>
          </a:bodyPr>
          <a:lstStyle/>
          <a:p>
            <a:r>
              <a:rPr lang="en-US" dirty="0" smtClean="0">
                <a:solidFill>
                  <a:schemeClr val="bg1"/>
                </a:solidFill>
              </a:rPr>
              <a:t>Interview </a:t>
            </a:r>
            <a:endParaRPr lang="en-US" dirty="0">
              <a:solidFill>
                <a:schemeClr val="bg1"/>
              </a:solidFill>
            </a:endParaRPr>
          </a:p>
        </p:txBody>
      </p:sp>
      <p:sp>
        <p:nvSpPr>
          <p:cNvPr id="6" name="Footer Placeholder 5"/>
          <p:cNvSpPr>
            <a:spLocks noGrp="1"/>
          </p:cNvSpPr>
          <p:nvPr>
            <p:ph type="ftr" sz="quarter" idx="11"/>
          </p:nvPr>
        </p:nvSpPr>
        <p:spPr/>
        <p:txBody>
          <a:bodyPr/>
          <a:lstStyle/>
          <a:p>
            <a:r>
              <a:rPr lang="en-US" smtClean="0"/>
              <a:t>ISE 428 Quality Interview by Luke Morris</a:t>
            </a:r>
            <a:endParaRPr lang="en-US"/>
          </a:p>
        </p:txBody>
      </p:sp>
      <p:sp>
        <p:nvSpPr>
          <p:cNvPr id="7" name="Date Placeholder 6"/>
          <p:cNvSpPr>
            <a:spLocks noGrp="1"/>
          </p:cNvSpPr>
          <p:nvPr>
            <p:ph type="dt" sz="half" idx="10"/>
          </p:nvPr>
        </p:nvSpPr>
        <p:spPr/>
        <p:txBody>
          <a:bodyPr/>
          <a:lstStyle/>
          <a:p>
            <a:r>
              <a:rPr lang="en-US" smtClean="0"/>
              <a:t>November 2012</a:t>
            </a:r>
            <a:endParaRPr lang="en-US" dirty="0"/>
          </a:p>
        </p:txBody>
      </p:sp>
    </p:spTree>
    <p:extLst>
      <p:ext uri="{BB962C8B-B14F-4D97-AF65-F5344CB8AC3E}">
        <p14:creationId xmlns="" xmlns:p14="http://schemas.microsoft.com/office/powerpoint/2010/main" val="1970121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Corporate </a:t>
            </a:r>
            <a:r>
              <a:rPr lang="en-US" dirty="0" smtClean="0"/>
              <a:t>Philosophy 6 </a:t>
            </a:r>
            <a:endParaRPr lang="en-US" dirty="0"/>
          </a:p>
        </p:txBody>
      </p:sp>
      <p:sp>
        <p:nvSpPr>
          <p:cNvPr id="3" name="Content Placeholder 2"/>
          <p:cNvSpPr>
            <a:spLocks noGrp="1"/>
          </p:cNvSpPr>
          <p:nvPr>
            <p:ph idx="1"/>
          </p:nvPr>
        </p:nvSpPr>
        <p:spPr>
          <a:xfrm>
            <a:off x="992004" y="1423873"/>
            <a:ext cx="7361774" cy="4428287"/>
          </a:xfrm>
        </p:spPr>
        <p:txBody>
          <a:bodyPr>
            <a:normAutofit fontScale="92500" lnSpcReduction="10000"/>
          </a:bodyPr>
          <a:lstStyle/>
          <a:p>
            <a:r>
              <a:rPr lang="en-US" dirty="0"/>
              <a:t>How do your customers influence your quality program? </a:t>
            </a:r>
            <a:endParaRPr lang="en-US" dirty="0" smtClean="0"/>
          </a:p>
          <a:p>
            <a:pPr lvl="1"/>
            <a:r>
              <a:rPr lang="en-US" dirty="0"/>
              <a:t>They provide us with scorecards and feedback. </a:t>
            </a:r>
            <a:endParaRPr lang="en-US" dirty="0" smtClean="0"/>
          </a:p>
          <a:p>
            <a:pPr lvl="1"/>
            <a:r>
              <a:rPr lang="en-US" dirty="0" smtClean="0"/>
              <a:t>For </a:t>
            </a:r>
            <a:r>
              <a:rPr lang="en-US" dirty="0"/>
              <a:t>new products or improvements, they supply us with their requirements </a:t>
            </a:r>
            <a:endParaRPr lang="en-US" dirty="0" smtClean="0"/>
          </a:p>
          <a:p>
            <a:pPr lvl="1"/>
            <a:r>
              <a:rPr lang="en-US" dirty="0"/>
              <a:t>S</a:t>
            </a:r>
            <a:r>
              <a:rPr lang="en-US" dirty="0" smtClean="0"/>
              <a:t>ometimes buyers will </a:t>
            </a:r>
            <a:r>
              <a:rPr lang="en-US" dirty="0"/>
              <a:t>come in to review before shipping or </a:t>
            </a:r>
            <a:r>
              <a:rPr lang="en-US" dirty="0" smtClean="0"/>
              <a:t>do </a:t>
            </a:r>
            <a:r>
              <a:rPr lang="en-US" dirty="0"/>
              <a:t>a supplier audit. </a:t>
            </a:r>
            <a:endParaRPr lang="en-US" dirty="0" smtClean="0"/>
          </a:p>
          <a:p>
            <a:r>
              <a:rPr lang="en-US" dirty="0" smtClean="0"/>
              <a:t>Do </a:t>
            </a:r>
            <a:r>
              <a:rPr lang="en-US" dirty="0"/>
              <a:t>government regulations have a large impact on your quality procedures? </a:t>
            </a:r>
            <a:endParaRPr lang="en-US" dirty="0" smtClean="0"/>
          </a:p>
          <a:p>
            <a:pPr lvl="1"/>
            <a:r>
              <a:rPr lang="en-US" dirty="0" smtClean="0"/>
              <a:t>We </a:t>
            </a:r>
            <a:r>
              <a:rPr lang="en-US" dirty="0"/>
              <a:t>also must meet </a:t>
            </a:r>
            <a:r>
              <a:rPr lang="en-US" dirty="0" smtClean="0"/>
              <a:t>UL (Independent Safety Company)  </a:t>
            </a:r>
            <a:r>
              <a:rPr lang="en-US" dirty="0"/>
              <a:t>and </a:t>
            </a:r>
            <a:r>
              <a:rPr lang="en-US" dirty="0" smtClean="0"/>
              <a:t>CSA (Canadian Standard Association) </a:t>
            </a:r>
            <a:r>
              <a:rPr lang="en-US" dirty="0"/>
              <a:t>specs for power supplies along with Medical Equipment </a:t>
            </a:r>
            <a:endParaRPr lang="en-US" dirty="0" smtClean="0"/>
          </a:p>
          <a:p>
            <a:pPr lvl="1"/>
            <a:endParaRPr lang="en-US" dirty="0"/>
          </a:p>
          <a:p>
            <a:pPr lvl="1"/>
            <a:endParaRPr lang="en-US" dirty="0"/>
          </a:p>
        </p:txBody>
      </p:sp>
      <p:sp>
        <p:nvSpPr>
          <p:cNvPr id="4" name="TextBox 3"/>
          <p:cNvSpPr txBox="1"/>
          <p:nvPr/>
        </p:nvSpPr>
        <p:spPr>
          <a:xfrm>
            <a:off x="4811889" y="42333"/>
            <a:ext cx="1191289" cy="369332"/>
          </a:xfrm>
          <a:prstGeom prst="rect">
            <a:avLst/>
          </a:prstGeom>
          <a:noFill/>
        </p:spPr>
        <p:txBody>
          <a:bodyPr wrap="none" rtlCol="0">
            <a:spAutoFit/>
          </a:bodyPr>
          <a:lstStyle/>
          <a:p>
            <a:r>
              <a:rPr lang="en-US" dirty="0" smtClean="0">
                <a:solidFill>
                  <a:schemeClr val="bg1"/>
                </a:solidFill>
              </a:rPr>
              <a:t>Interview </a:t>
            </a:r>
            <a:endParaRPr lang="en-US" dirty="0">
              <a:solidFill>
                <a:schemeClr val="bg1"/>
              </a:solidFill>
            </a:endParaRPr>
          </a:p>
        </p:txBody>
      </p:sp>
      <p:sp>
        <p:nvSpPr>
          <p:cNvPr id="6" name="Footer Placeholder 5"/>
          <p:cNvSpPr>
            <a:spLocks noGrp="1"/>
          </p:cNvSpPr>
          <p:nvPr>
            <p:ph type="ftr" sz="quarter" idx="11"/>
          </p:nvPr>
        </p:nvSpPr>
        <p:spPr/>
        <p:txBody>
          <a:bodyPr/>
          <a:lstStyle/>
          <a:p>
            <a:r>
              <a:rPr lang="en-US" smtClean="0"/>
              <a:t>ISE 428 Quality Interview by Luke Morris</a:t>
            </a:r>
            <a:endParaRPr lang="en-US"/>
          </a:p>
        </p:txBody>
      </p:sp>
      <p:sp>
        <p:nvSpPr>
          <p:cNvPr id="7" name="Date Placeholder 6"/>
          <p:cNvSpPr>
            <a:spLocks noGrp="1"/>
          </p:cNvSpPr>
          <p:nvPr>
            <p:ph type="dt" sz="half" idx="10"/>
          </p:nvPr>
        </p:nvSpPr>
        <p:spPr/>
        <p:txBody>
          <a:bodyPr/>
          <a:lstStyle/>
          <a:p>
            <a:r>
              <a:rPr lang="en-US" smtClean="0"/>
              <a:t>November 2012</a:t>
            </a:r>
            <a:endParaRPr lang="en-US" dirty="0"/>
          </a:p>
        </p:txBody>
      </p:sp>
    </p:spTree>
    <p:extLst>
      <p:ext uri="{BB962C8B-B14F-4D97-AF65-F5344CB8AC3E}">
        <p14:creationId xmlns="" xmlns:p14="http://schemas.microsoft.com/office/powerpoint/2010/main" val="3644422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Quality </a:t>
            </a:r>
            <a:r>
              <a:rPr lang="en-US" dirty="0" smtClean="0"/>
              <a:t>Methodology 1 </a:t>
            </a:r>
            <a:endParaRPr lang="en-US" dirty="0"/>
          </a:p>
        </p:txBody>
      </p:sp>
      <p:sp>
        <p:nvSpPr>
          <p:cNvPr id="3" name="Content Placeholder 2"/>
          <p:cNvSpPr>
            <a:spLocks noGrp="1"/>
          </p:cNvSpPr>
          <p:nvPr>
            <p:ph idx="1"/>
          </p:nvPr>
        </p:nvSpPr>
        <p:spPr>
          <a:xfrm>
            <a:off x="992004" y="1680427"/>
            <a:ext cx="7361774" cy="3691674"/>
          </a:xfrm>
        </p:spPr>
        <p:txBody>
          <a:bodyPr>
            <a:normAutofit/>
          </a:bodyPr>
          <a:lstStyle/>
          <a:p>
            <a:r>
              <a:rPr lang="en-US" dirty="0" smtClean="0"/>
              <a:t>How do you ensure </a:t>
            </a:r>
            <a:r>
              <a:rPr lang="en-US" dirty="0" smtClean="0"/>
              <a:t>quality?</a:t>
            </a:r>
            <a:endParaRPr lang="en-US" dirty="0" smtClean="0"/>
          </a:p>
          <a:p>
            <a:pPr lvl="1"/>
            <a:r>
              <a:rPr lang="en-US" dirty="0" smtClean="0"/>
              <a:t>Specific test requirements at several different stages of the build process</a:t>
            </a:r>
            <a:endParaRPr lang="en-US" dirty="0"/>
          </a:p>
          <a:p>
            <a:pPr lvl="1"/>
            <a:r>
              <a:rPr lang="en-US" dirty="0" smtClean="0"/>
              <a:t>Each operation has their own standards and checks before moving on</a:t>
            </a:r>
          </a:p>
          <a:p>
            <a:pPr lvl="1"/>
            <a:r>
              <a:rPr lang="en-US" dirty="0"/>
              <a:t>Any defects found </a:t>
            </a:r>
            <a:r>
              <a:rPr lang="en-US" dirty="0" smtClean="0"/>
              <a:t>are </a:t>
            </a:r>
            <a:r>
              <a:rPr lang="en-US" dirty="0"/>
              <a:t>repaired and entered into our data collection system for tracking and feedback to help with problem resolution.</a:t>
            </a:r>
          </a:p>
          <a:p>
            <a:pPr lvl="1"/>
            <a:endParaRPr lang="en-US" dirty="0"/>
          </a:p>
        </p:txBody>
      </p:sp>
      <p:sp>
        <p:nvSpPr>
          <p:cNvPr id="4" name="TextBox 3"/>
          <p:cNvSpPr txBox="1"/>
          <p:nvPr/>
        </p:nvSpPr>
        <p:spPr>
          <a:xfrm>
            <a:off x="4811889" y="42333"/>
            <a:ext cx="1191289" cy="369332"/>
          </a:xfrm>
          <a:prstGeom prst="rect">
            <a:avLst/>
          </a:prstGeom>
          <a:noFill/>
        </p:spPr>
        <p:txBody>
          <a:bodyPr wrap="none" rtlCol="0">
            <a:spAutoFit/>
          </a:bodyPr>
          <a:lstStyle/>
          <a:p>
            <a:r>
              <a:rPr lang="en-US" dirty="0" smtClean="0">
                <a:solidFill>
                  <a:schemeClr val="bg1"/>
                </a:solidFill>
              </a:rPr>
              <a:t>Interview </a:t>
            </a:r>
            <a:endParaRPr lang="en-US" dirty="0">
              <a:solidFill>
                <a:schemeClr val="bg1"/>
              </a:solidFill>
            </a:endParaRPr>
          </a:p>
        </p:txBody>
      </p:sp>
      <p:sp>
        <p:nvSpPr>
          <p:cNvPr id="6" name="Footer Placeholder 5"/>
          <p:cNvSpPr>
            <a:spLocks noGrp="1"/>
          </p:cNvSpPr>
          <p:nvPr>
            <p:ph type="ftr" sz="quarter" idx="11"/>
          </p:nvPr>
        </p:nvSpPr>
        <p:spPr/>
        <p:txBody>
          <a:bodyPr/>
          <a:lstStyle/>
          <a:p>
            <a:r>
              <a:rPr lang="en-US" smtClean="0"/>
              <a:t>ISE 428 Quality Interview by Luke Morris</a:t>
            </a:r>
            <a:endParaRPr lang="en-US"/>
          </a:p>
        </p:txBody>
      </p:sp>
      <p:sp>
        <p:nvSpPr>
          <p:cNvPr id="7" name="Date Placeholder 6"/>
          <p:cNvSpPr>
            <a:spLocks noGrp="1"/>
          </p:cNvSpPr>
          <p:nvPr>
            <p:ph type="dt" sz="half" idx="10"/>
          </p:nvPr>
        </p:nvSpPr>
        <p:spPr/>
        <p:txBody>
          <a:bodyPr/>
          <a:lstStyle/>
          <a:p>
            <a:r>
              <a:rPr lang="en-US" smtClean="0"/>
              <a:t>November 2012</a:t>
            </a:r>
            <a:endParaRPr lang="en-US" dirty="0"/>
          </a:p>
        </p:txBody>
      </p:sp>
    </p:spTree>
    <p:extLst>
      <p:ext uri="{BB962C8B-B14F-4D97-AF65-F5344CB8AC3E}">
        <p14:creationId xmlns="" xmlns:p14="http://schemas.microsoft.com/office/powerpoint/2010/main" val="364034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Quality </a:t>
            </a:r>
            <a:r>
              <a:rPr lang="en-US" dirty="0" smtClean="0"/>
              <a:t>Methodology 2 </a:t>
            </a:r>
            <a:endParaRPr lang="en-US" dirty="0"/>
          </a:p>
        </p:txBody>
      </p:sp>
      <p:sp>
        <p:nvSpPr>
          <p:cNvPr id="3" name="Content Placeholder 2"/>
          <p:cNvSpPr>
            <a:spLocks noGrp="1"/>
          </p:cNvSpPr>
          <p:nvPr>
            <p:ph idx="1"/>
          </p:nvPr>
        </p:nvSpPr>
        <p:spPr>
          <a:xfrm>
            <a:off x="992004" y="1680426"/>
            <a:ext cx="7361774" cy="4697796"/>
          </a:xfrm>
        </p:spPr>
        <p:txBody>
          <a:bodyPr>
            <a:normAutofit/>
          </a:bodyPr>
          <a:lstStyle/>
          <a:p>
            <a:pPr lvl="0"/>
            <a:r>
              <a:rPr lang="en-US" dirty="0"/>
              <a:t>Does your organization follow Six Sigma or Lean Sigma quality methodologies for process improvement?  </a:t>
            </a:r>
            <a:endParaRPr lang="en-US" dirty="0" smtClean="0"/>
          </a:p>
          <a:p>
            <a:pPr lvl="1"/>
            <a:r>
              <a:rPr lang="en-US" dirty="0" smtClean="0"/>
              <a:t>We </a:t>
            </a:r>
            <a:r>
              <a:rPr lang="en-US" dirty="0"/>
              <a:t>are following Lean Sigma methodologies</a:t>
            </a:r>
          </a:p>
          <a:p>
            <a:endParaRPr lang="en-US" dirty="0" smtClean="0"/>
          </a:p>
          <a:p>
            <a:pPr lvl="0"/>
            <a:r>
              <a:rPr lang="en-US" dirty="0"/>
              <a:t>Do you use control charts? </a:t>
            </a:r>
            <a:endParaRPr lang="en-US" dirty="0" smtClean="0"/>
          </a:p>
          <a:p>
            <a:pPr lvl="1"/>
            <a:r>
              <a:rPr lang="en-US" dirty="0" smtClean="0"/>
              <a:t>Yes, for repeatable </a:t>
            </a:r>
            <a:r>
              <a:rPr lang="en-US" dirty="0"/>
              <a:t>processes</a:t>
            </a:r>
          </a:p>
          <a:p>
            <a:endParaRPr lang="en-US" dirty="0"/>
          </a:p>
        </p:txBody>
      </p:sp>
      <p:sp>
        <p:nvSpPr>
          <p:cNvPr id="4" name="TextBox 3"/>
          <p:cNvSpPr txBox="1"/>
          <p:nvPr/>
        </p:nvSpPr>
        <p:spPr>
          <a:xfrm>
            <a:off x="4811889" y="42333"/>
            <a:ext cx="1191289" cy="369332"/>
          </a:xfrm>
          <a:prstGeom prst="rect">
            <a:avLst/>
          </a:prstGeom>
          <a:noFill/>
        </p:spPr>
        <p:txBody>
          <a:bodyPr wrap="none" rtlCol="0">
            <a:spAutoFit/>
          </a:bodyPr>
          <a:lstStyle/>
          <a:p>
            <a:r>
              <a:rPr lang="en-US" dirty="0" smtClean="0">
                <a:solidFill>
                  <a:schemeClr val="bg1"/>
                </a:solidFill>
              </a:rPr>
              <a:t>Interview </a:t>
            </a:r>
            <a:endParaRPr lang="en-US" dirty="0">
              <a:solidFill>
                <a:schemeClr val="bg1"/>
              </a:solidFill>
            </a:endParaRPr>
          </a:p>
        </p:txBody>
      </p:sp>
      <p:sp>
        <p:nvSpPr>
          <p:cNvPr id="6" name="Footer Placeholder 5"/>
          <p:cNvSpPr>
            <a:spLocks noGrp="1"/>
          </p:cNvSpPr>
          <p:nvPr>
            <p:ph type="ftr" sz="quarter" idx="11"/>
          </p:nvPr>
        </p:nvSpPr>
        <p:spPr/>
        <p:txBody>
          <a:bodyPr/>
          <a:lstStyle/>
          <a:p>
            <a:r>
              <a:rPr lang="en-US" smtClean="0"/>
              <a:t>ISE 428 Quality Interview by Luke Morris</a:t>
            </a:r>
            <a:endParaRPr lang="en-US"/>
          </a:p>
        </p:txBody>
      </p:sp>
      <p:sp>
        <p:nvSpPr>
          <p:cNvPr id="7" name="Date Placeholder 6"/>
          <p:cNvSpPr>
            <a:spLocks noGrp="1"/>
          </p:cNvSpPr>
          <p:nvPr>
            <p:ph type="dt" sz="half" idx="10"/>
          </p:nvPr>
        </p:nvSpPr>
        <p:spPr/>
        <p:txBody>
          <a:bodyPr/>
          <a:lstStyle/>
          <a:p>
            <a:r>
              <a:rPr lang="en-US" smtClean="0"/>
              <a:t>November 2012</a:t>
            </a:r>
            <a:endParaRPr lang="en-US" dirty="0"/>
          </a:p>
        </p:txBody>
      </p:sp>
    </p:spTree>
    <p:extLst>
      <p:ext uri="{BB962C8B-B14F-4D97-AF65-F5344CB8AC3E}">
        <p14:creationId xmlns="" xmlns:p14="http://schemas.microsoft.com/office/powerpoint/2010/main" val="29771041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Quality </a:t>
            </a:r>
            <a:r>
              <a:rPr lang="en-US" dirty="0" smtClean="0"/>
              <a:t>Methodology 3 </a:t>
            </a:r>
            <a:endParaRPr lang="en-US" dirty="0"/>
          </a:p>
        </p:txBody>
      </p:sp>
      <p:sp>
        <p:nvSpPr>
          <p:cNvPr id="3" name="Content Placeholder 2"/>
          <p:cNvSpPr>
            <a:spLocks noGrp="1"/>
          </p:cNvSpPr>
          <p:nvPr>
            <p:ph idx="1"/>
          </p:nvPr>
        </p:nvSpPr>
        <p:spPr>
          <a:xfrm>
            <a:off x="992004" y="1680425"/>
            <a:ext cx="7361774" cy="4171735"/>
          </a:xfrm>
        </p:spPr>
        <p:txBody>
          <a:bodyPr>
            <a:normAutofit fontScale="92500"/>
          </a:bodyPr>
          <a:lstStyle/>
          <a:p>
            <a:r>
              <a:rPr lang="en-US" dirty="0"/>
              <a:t>What kind of quality reporting techniques do you use</a:t>
            </a:r>
            <a:r>
              <a:rPr lang="en-US" dirty="0" smtClean="0"/>
              <a:t>?</a:t>
            </a:r>
          </a:p>
          <a:p>
            <a:pPr lvl="1"/>
            <a:r>
              <a:rPr lang="en-US" dirty="0"/>
              <a:t>P</a:t>
            </a:r>
            <a:r>
              <a:rPr lang="en-US" dirty="0" smtClean="0"/>
              <a:t>areto </a:t>
            </a:r>
            <a:r>
              <a:rPr lang="en-US" dirty="0"/>
              <a:t>charts and problem solving forms at each production area and have weekly </a:t>
            </a:r>
            <a:r>
              <a:rPr lang="en-US" dirty="0" smtClean="0"/>
              <a:t>meetings</a:t>
            </a:r>
          </a:p>
          <a:p>
            <a:pPr lvl="1"/>
            <a:endParaRPr lang="en-US" dirty="0"/>
          </a:p>
          <a:p>
            <a:r>
              <a:rPr lang="en-US" dirty="0"/>
              <a:t>Who generates the reports? </a:t>
            </a:r>
            <a:endParaRPr lang="en-US" dirty="0" smtClean="0"/>
          </a:p>
          <a:p>
            <a:pPr lvl="1"/>
            <a:r>
              <a:rPr lang="en-US" dirty="0"/>
              <a:t>The Quality Analyst </a:t>
            </a:r>
            <a:endParaRPr lang="en-US" dirty="0" smtClean="0"/>
          </a:p>
          <a:p>
            <a:pPr lvl="1"/>
            <a:r>
              <a:rPr lang="en-US" dirty="0"/>
              <a:t>Quality Manager generates the </a:t>
            </a:r>
            <a:r>
              <a:rPr lang="en-US" dirty="0" smtClean="0"/>
              <a:t>reports </a:t>
            </a:r>
            <a:r>
              <a:rPr lang="en-US" dirty="0"/>
              <a:t>for the Management Reviews and </a:t>
            </a:r>
            <a:r>
              <a:rPr lang="en-US" dirty="0" smtClean="0"/>
              <a:t>monthly </a:t>
            </a:r>
            <a:r>
              <a:rPr lang="en-US" dirty="0"/>
              <a:t>m</a:t>
            </a:r>
            <a:r>
              <a:rPr lang="en-US" dirty="0" smtClean="0"/>
              <a:t>etrics updates</a:t>
            </a:r>
          </a:p>
          <a:p>
            <a:pPr lvl="1"/>
            <a:r>
              <a:rPr lang="en-US" dirty="0" smtClean="0"/>
              <a:t>Reports are visible by all employees</a:t>
            </a:r>
            <a:endParaRPr lang="en-US" dirty="0"/>
          </a:p>
        </p:txBody>
      </p:sp>
      <p:sp>
        <p:nvSpPr>
          <p:cNvPr id="4" name="TextBox 3"/>
          <p:cNvSpPr txBox="1"/>
          <p:nvPr/>
        </p:nvSpPr>
        <p:spPr>
          <a:xfrm>
            <a:off x="4811889" y="42333"/>
            <a:ext cx="1191289" cy="369332"/>
          </a:xfrm>
          <a:prstGeom prst="rect">
            <a:avLst/>
          </a:prstGeom>
          <a:noFill/>
        </p:spPr>
        <p:txBody>
          <a:bodyPr wrap="none" rtlCol="0">
            <a:spAutoFit/>
          </a:bodyPr>
          <a:lstStyle/>
          <a:p>
            <a:r>
              <a:rPr lang="en-US" dirty="0" smtClean="0">
                <a:solidFill>
                  <a:schemeClr val="bg1"/>
                </a:solidFill>
              </a:rPr>
              <a:t>Interview </a:t>
            </a:r>
            <a:endParaRPr lang="en-US" dirty="0">
              <a:solidFill>
                <a:schemeClr val="bg1"/>
              </a:solidFill>
            </a:endParaRPr>
          </a:p>
        </p:txBody>
      </p:sp>
      <p:sp>
        <p:nvSpPr>
          <p:cNvPr id="6" name="Footer Placeholder 5"/>
          <p:cNvSpPr>
            <a:spLocks noGrp="1"/>
          </p:cNvSpPr>
          <p:nvPr>
            <p:ph type="ftr" sz="quarter" idx="11"/>
          </p:nvPr>
        </p:nvSpPr>
        <p:spPr/>
        <p:txBody>
          <a:bodyPr/>
          <a:lstStyle/>
          <a:p>
            <a:r>
              <a:rPr lang="en-US" smtClean="0"/>
              <a:t>ISE 428 Quality Interview by Luke Morris</a:t>
            </a:r>
            <a:endParaRPr lang="en-US"/>
          </a:p>
        </p:txBody>
      </p:sp>
      <p:sp>
        <p:nvSpPr>
          <p:cNvPr id="7" name="Date Placeholder 6"/>
          <p:cNvSpPr>
            <a:spLocks noGrp="1"/>
          </p:cNvSpPr>
          <p:nvPr>
            <p:ph type="dt" sz="half" idx="10"/>
          </p:nvPr>
        </p:nvSpPr>
        <p:spPr/>
        <p:txBody>
          <a:bodyPr/>
          <a:lstStyle/>
          <a:p>
            <a:r>
              <a:rPr lang="en-US" smtClean="0"/>
              <a:t>November 2012</a:t>
            </a:r>
            <a:endParaRPr lang="en-US" dirty="0"/>
          </a:p>
        </p:txBody>
      </p:sp>
    </p:spTree>
    <p:extLst>
      <p:ext uri="{BB962C8B-B14F-4D97-AF65-F5344CB8AC3E}">
        <p14:creationId xmlns="" xmlns:p14="http://schemas.microsoft.com/office/powerpoint/2010/main" val="3426631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Quality </a:t>
            </a:r>
            <a:r>
              <a:rPr lang="en-US" dirty="0" smtClean="0"/>
              <a:t>Methodology 4 </a:t>
            </a:r>
            <a:endParaRPr lang="en-US" dirty="0"/>
          </a:p>
        </p:txBody>
      </p:sp>
      <p:sp>
        <p:nvSpPr>
          <p:cNvPr id="3" name="Content Placeholder 2"/>
          <p:cNvSpPr>
            <a:spLocks noGrp="1"/>
          </p:cNvSpPr>
          <p:nvPr>
            <p:ph idx="1"/>
          </p:nvPr>
        </p:nvSpPr>
        <p:spPr>
          <a:xfrm>
            <a:off x="992004" y="1680426"/>
            <a:ext cx="7361774" cy="4697796"/>
          </a:xfrm>
        </p:spPr>
        <p:txBody>
          <a:bodyPr>
            <a:normAutofit/>
          </a:bodyPr>
          <a:lstStyle/>
          <a:p>
            <a:r>
              <a:rPr lang="en-US" dirty="0"/>
              <a:t>What kind of quality/process control software do you use</a:t>
            </a:r>
            <a:r>
              <a:rPr lang="en-US" dirty="0" smtClean="0"/>
              <a:t>?</a:t>
            </a:r>
          </a:p>
          <a:p>
            <a:pPr lvl="1"/>
            <a:r>
              <a:rPr lang="en-US" dirty="0"/>
              <a:t>Right now we are using Excel and </a:t>
            </a:r>
            <a:r>
              <a:rPr lang="en-US" dirty="0" smtClean="0"/>
              <a:t>Access</a:t>
            </a:r>
          </a:p>
          <a:p>
            <a:pPr lvl="1"/>
            <a:endParaRPr lang="en-US" dirty="0"/>
          </a:p>
          <a:p>
            <a:r>
              <a:rPr lang="en-US" dirty="0"/>
              <a:t>How do you monitor incoming materials and/or your suppliers</a:t>
            </a:r>
            <a:r>
              <a:rPr lang="en-US" dirty="0" smtClean="0"/>
              <a:t>?</a:t>
            </a:r>
          </a:p>
          <a:p>
            <a:pPr lvl="1"/>
            <a:r>
              <a:rPr lang="en-US" dirty="0" smtClean="0"/>
              <a:t>Inspections of critical parts </a:t>
            </a:r>
          </a:p>
          <a:p>
            <a:pPr lvl="1"/>
            <a:r>
              <a:rPr lang="en-US" dirty="0"/>
              <a:t>RMAs (returned </a:t>
            </a:r>
            <a:r>
              <a:rPr lang="en-US" dirty="0" smtClean="0"/>
              <a:t>material analysis) </a:t>
            </a:r>
            <a:r>
              <a:rPr lang="en-US" dirty="0"/>
              <a:t>and provide feedback to our suppliers along with </a:t>
            </a:r>
            <a:r>
              <a:rPr lang="en-US" dirty="0" smtClean="0"/>
              <a:t>supplier </a:t>
            </a:r>
            <a:r>
              <a:rPr lang="en-US" dirty="0"/>
              <a:t>scorecards as well. </a:t>
            </a:r>
          </a:p>
        </p:txBody>
      </p:sp>
      <p:sp>
        <p:nvSpPr>
          <p:cNvPr id="4" name="TextBox 3"/>
          <p:cNvSpPr txBox="1"/>
          <p:nvPr/>
        </p:nvSpPr>
        <p:spPr>
          <a:xfrm>
            <a:off x="4811889" y="42333"/>
            <a:ext cx="1191289" cy="369332"/>
          </a:xfrm>
          <a:prstGeom prst="rect">
            <a:avLst/>
          </a:prstGeom>
          <a:noFill/>
        </p:spPr>
        <p:txBody>
          <a:bodyPr wrap="none" rtlCol="0">
            <a:spAutoFit/>
          </a:bodyPr>
          <a:lstStyle/>
          <a:p>
            <a:r>
              <a:rPr lang="en-US" dirty="0" smtClean="0">
                <a:solidFill>
                  <a:schemeClr val="bg1"/>
                </a:solidFill>
              </a:rPr>
              <a:t>Interview </a:t>
            </a:r>
            <a:endParaRPr lang="en-US" dirty="0">
              <a:solidFill>
                <a:schemeClr val="bg1"/>
              </a:solidFill>
            </a:endParaRPr>
          </a:p>
        </p:txBody>
      </p:sp>
      <p:sp>
        <p:nvSpPr>
          <p:cNvPr id="6" name="Footer Placeholder 5"/>
          <p:cNvSpPr>
            <a:spLocks noGrp="1"/>
          </p:cNvSpPr>
          <p:nvPr>
            <p:ph type="ftr" sz="quarter" idx="11"/>
          </p:nvPr>
        </p:nvSpPr>
        <p:spPr/>
        <p:txBody>
          <a:bodyPr/>
          <a:lstStyle/>
          <a:p>
            <a:r>
              <a:rPr lang="en-US" smtClean="0"/>
              <a:t>ISE 428 Quality Interview by Luke Morris</a:t>
            </a:r>
            <a:endParaRPr lang="en-US"/>
          </a:p>
        </p:txBody>
      </p:sp>
      <p:sp>
        <p:nvSpPr>
          <p:cNvPr id="7" name="Date Placeholder 6"/>
          <p:cNvSpPr>
            <a:spLocks noGrp="1"/>
          </p:cNvSpPr>
          <p:nvPr>
            <p:ph type="dt" sz="half" idx="10"/>
          </p:nvPr>
        </p:nvSpPr>
        <p:spPr/>
        <p:txBody>
          <a:bodyPr/>
          <a:lstStyle/>
          <a:p>
            <a:r>
              <a:rPr lang="en-US" smtClean="0"/>
              <a:t>November 2012</a:t>
            </a:r>
            <a:endParaRPr lang="en-US" dirty="0"/>
          </a:p>
        </p:txBody>
      </p:sp>
    </p:spTree>
    <p:extLst>
      <p:ext uri="{BB962C8B-B14F-4D97-AF65-F5344CB8AC3E}">
        <p14:creationId xmlns="" xmlns:p14="http://schemas.microsoft.com/office/powerpoint/2010/main" val="18583468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Quality </a:t>
            </a:r>
            <a:r>
              <a:rPr lang="en-US" dirty="0" smtClean="0"/>
              <a:t>Methodology 5 </a:t>
            </a:r>
            <a:endParaRPr lang="en-US" dirty="0"/>
          </a:p>
        </p:txBody>
      </p:sp>
      <p:sp>
        <p:nvSpPr>
          <p:cNvPr id="3" name="Content Placeholder 2"/>
          <p:cNvSpPr>
            <a:spLocks noGrp="1"/>
          </p:cNvSpPr>
          <p:nvPr>
            <p:ph idx="1"/>
          </p:nvPr>
        </p:nvSpPr>
        <p:spPr>
          <a:xfrm>
            <a:off x="992004" y="1680426"/>
            <a:ext cx="7361774" cy="4697796"/>
          </a:xfrm>
        </p:spPr>
        <p:txBody>
          <a:bodyPr>
            <a:normAutofit/>
          </a:bodyPr>
          <a:lstStyle/>
          <a:p>
            <a:r>
              <a:rPr lang="en-US" dirty="0"/>
              <a:t>Do you use acceptance sampling methods</a:t>
            </a:r>
            <a:r>
              <a:rPr lang="en-US" dirty="0" smtClean="0"/>
              <a:t>?  What </a:t>
            </a:r>
            <a:r>
              <a:rPr lang="en-US" dirty="0"/>
              <a:t>standards are they based on?  </a:t>
            </a:r>
            <a:endParaRPr lang="en-US" dirty="0" smtClean="0"/>
          </a:p>
          <a:p>
            <a:pPr lvl="1"/>
            <a:r>
              <a:rPr lang="en-US" dirty="0" smtClean="0"/>
              <a:t>ANSI</a:t>
            </a:r>
            <a:r>
              <a:rPr lang="en-US" dirty="0"/>
              <a:t>/ASQ </a:t>
            </a:r>
            <a:r>
              <a:rPr lang="en-US" dirty="0" smtClean="0"/>
              <a:t>Z1.4</a:t>
            </a:r>
          </a:p>
          <a:p>
            <a:pPr lvl="1"/>
            <a:r>
              <a:rPr lang="en-US" dirty="0" smtClean="0"/>
              <a:t>Designed by the Quality Manager</a:t>
            </a:r>
          </a:p>
          <a:p>
            <a:pPr lvl="1"/>
            <a:endParaRPr lang="en-US" dirty="0"/>
          </a:p>
          <a:p>
            <a:r>
              <a:rPr lang="en-US" dirty="0"/>
              <a:t>What percentage of your product is scrapped or reworked? </a:t>
            </a:r>
            <a:endParaRPr lang="en-US" dirty="0" smtClean="0"/>
          </a:p>
          <a:p>
            <a:pPr lvl="1"/>
            <a:r>
              <a:rPr lang="en-US" dirty="0"/>
              <a:t>We are tracking this but working on methods of better capturing scrap from each </a:t>
            </a:r>
            <a:r>
              <a:rPr lang="en-US" dirty="0" smtClean="0"/>
              <a:t>dept. </a:t>
            </a:r>
            <a:r>
              <a:rPr lang="en-US" dirty="0"/>
              <a:t>as part of our COQ initiatives. </a:t>
            </a:r>
          </a:p>
        </p:txBody>
      </p:sp>
      <p:sp>
        <p:nvSpPr>
          <p:cNvPr id="4" name="TextBox 3"/>
          <p:cNvSpPr txBox="1"/>
          <p:nvPr/>
        </p:nvSpPr>
        <p:spPr>
          <a:xfrm>
            <a:off x="4811889" y="42333"/>
            <a:ext cx="1191289" cy="369332"/>
          </a:xfrm>
          <a:prstGeom prst="rect">
            <a:avLst/>
          </a:prstGeom>
          <a:noFill/>
        </p:spPr>
        <p:txBody>
          <a:bodyPr wrap="none" rtlCol="0">
            <a:spAutoFit/>
          </a:bodyPr>
          <a:lstStyle/>
          <a:p>
            <a:r>
              <a:rPr lang="en-US" dirty="0" smtClean="0">
                <a:solidFill>
                  <a:schemeClr val="bg1"/>
                </a:solidFill>
              </a:rPr>
              <a:t>Interview </a:t>
            </a:r>
            <a:endParaRPr lang="en-US" dirty="0">
              <a:solidFill>
                <a:schemeClr val="bg1"/>
              </a:solidFill>
            </a:endParaRPr>
          </a:p>
        </p:txBody>
      </p:sp>
      <p:sp>
        <p:nvSpPr>
          <p:cNvPr id="6" name="Footer Placeholder 5"/>
          <p:cNvSpPr>
            <a:spLocks noGrp="1"/>
          </p:cNvSpPr>
          <p:nvPr>
            <p:ph type="ftr" sz="quarter" idx="11"/>
          </p:nvPr>
        </p:nvSpPr>
        <p:spPr/>
        <p:txBody>
          <a:bodyPr/>
          <a:lstStyle/>
          <a:p>
            <a:r>
              <a:rPr lang="en-US" smtClean="0"/>
              <a:t>ISE 428 Quality Interview by Luke Morris</a:t>
            </a:r>
            <a:endParaRPr lang="en-US"/>
          </a:p>
        </p:txBody>
      </p:sp>
      <p:sp>
        <p:nvSpPr>
          <p:cNvPr id="7" name="Date Placeholder 6"/>
          <p:cNvSpPr>
            <a:spLocks noGrp="1"/>
          </p:cNvSpPr>
          <p:nvPr>
            <p:ph type="dt" sz="half" idx="10"/>
          </p:nvPr>
        </p:nvSpPr>
        <p:spPr/>
        <p:txBody>
          <a:bodyPr/>
          <a:lstStyle/>
          <a:p>
            <a:r>
              <a:rPr lang="en-US" smtClean="0"/>
              <a:t>November 2012</a:t>
            </a:r>
            <a:endParaRPr lang="en-US" dirty="0"/>
          </a:p>
        </p:txBody>
      </p:sp>
    </p:spTree>
    <p:extLst>
      <p:ext uri="{BB962C8B-B14F-4D97-AF65-F5344CB8AC3E}">
        <p14:creationId xmlns="" xmlns:p14="http://schemas.microsoft.com/office/powerpoint/2010/main" val="7275455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5788" y="833798"/>
            <a:ext cx="7024744" cy="1080727"/>
          </a:xfrm>
        </p:spPr>
        <p:txBody>
          <a:bodyPr>
            <a:normAutofit fontScale="90000"/>
          </a:bodyPr>
          <a:lstStyle/>
          <a:p>
            <a:r>
              <a:rPr lang="en-US" dirty="0" smtClean="0"/>
              <a:t>Additional Information/ Permission to Publish</a:t>
            </a:r>
            <a:endParaRPr lang="en-US" dirty="0"/>
          </a:p>
        </p:txBody>
      </p:sp>
      <p:sp>
        <p:nvSpPr>
          <p:cNvPr id="3" name="Content Placeholder 2"/>
          <p:cNvSpPr>
            <a:spLocks noGrp="1"/>
          </p:cNvSpPr>
          <p:nvPr>
            <p:ph idx="1"/>
          </p:nvPr>
        </p:nvSpPr>
        <p:spPr>
          <a:xfrm>
            <a:off x="992004" y="2228849"/>
            <a:ext cx="6777317" cy="3583295"/>
          </a:xfrm>
        </p:spPr>
        <p:txBody>
          <a:bodyPr/>
          <a:lstStyle/>
          <a:p>
            <a:r>
              <a:rPr lang="en-US" dirty="0">
                <a:hlinkClick r:id="rId2"/>
              </a:rPr>
              <a:t>http://www.linkedin.com/pub/kathleen-coombes-betz-cmq-oe/10/ab0/285</a:t>
            </a:r>
            <a:endParaRPr lang="en-US" dirty="0" smtClean="0">
              <a:hlinkClick r:id="rId2"/>
            </a:endParaRPr>
          </a:p>
          <a:p>
            <a:endParaRPr lang="en-US" dirty="0">
              <a:hlinkClick r:id="rId2"/>
            </a:endParaRPr>
          </a:p>
          <a:p>
            <a:r>
              <a:rPr lang="en-US" dirty="0" smtClean="0">
                <a:hlinkClick r:id="rId2"/>
              </a:rPr>
              <a:t>http</a:t>
            </a:r>
            <a:r>
              <a:rPr lang="en-US" dirty="0">
                <a:hlinkClick r:id="rId2"/>
              </a:rPr>
              <a:t>://www.warnerpower.com</a:t>
            </a:r>
            <a:r>
              <a:rPr lang="en-US" dirty="0" smtClean="0">
                <a:hlinkClick r:id="rId2"/>
              </a:rPr>
              <a:t>/</a:t>
            </a:r>
            <a:endParaRPr lang="en-US" dirty="0" smtClean="0"/>
          </a:p>
          <a:p>
            <a:pPr>
              <a:buNone/>
            </a:pPr>
            <a:endParaRPr lang="en-US" dirty="0" smtClean="0"/>
          </a:p>
          <a:p>
            <a:r>
              <a:rPr lang="en-US" b="1" dirty="0" smtClean="0"/>
              <a:t>Dr</a:t>
            </a:r>
            <a:r>
              <a:rPr lang="en-US" b="1" dirty="0"/>
              <a:t>. </a:t>
            </a:r>
            <a:r>
              <a:rPr lang="en-US" b="1" dirty="0" smtClean="0"/>
              <a:t>Joan Burtner </a:t>
            </a:r>
            <a:r>
              <a:rPr lang="en-US" b="1" dirty="0" smtClean="0"/>
              <a:t>has permission </a:t>
            </a:r>
            <a:r>
              <a:rPr lang="en-US" b="1" dirty="0"/>
              <a:t>to publish </a:t>
            </a:r>
            <a:r>
              <a:rPr lang="en-US" b="1" dirty="0" smtClean="0"/>
              <a:t>the interview </a:t>
            </a:r>
            <a:r>
              <a:rPr lang="en-US" b="1" dirty="0"/>
              <a:t>responses on her course </a:t>
            </a:r>
            <a:r>
              <a:rPr lang="en-US" b="1" dirty="0" smtClean="0"/>
              <a:t>website</a:t>
            </a:r>
            <a:r>
              <a:rPr lang="en-US" b="1" dirty="0" smtClean="0"/>
              <a:t>.  (</a:t>
            </a:r>
            <a:r>
              <a:rPr lang="en-US" b="1" smtClean="0"/>
              <a:t>email November 2012)</a:t>
            </a:r>
            <a:endParaRPr lang="en-US" dirty="0"/>
          </a:p>
          <a:p>
            <a:endParaRPr lang="en-US" dirty="0"/>
          </a:p>
        </p:txBody>
      </p:sp>
      <p:sp>
        <p:nvSpPr>
          <p:cNvPr id="5" name="Footer Placeholder 4"/>
          <p:cNvSpPr>
            <a:spLocks noGrp="1"/>
          </p:cNvSpPr>
          <p:nvPr>
            <p:ph type="ftr" sz="quarter" idx="11"/>
          </p:nvPr>
        </p:nvSpPr>
        <p:spPr/>
        <p:txBody>
          <a:bodyPr/>
          <a:lstStyle/>
          <a:p>
            <a:r>
              <a:rPr lang="en-US" smtClean="0"/>
              <a:t>ISE 428 Quality Interview by Luke Morris</a:t>
            </a:r>
            <a:endParaRPr lang="en-US"/>
          </a:p>
        </p:txBody>
      </p:sp>
      <p:sp>
        <p:nvSpPr>
          <p:cNvPr id="6" name="Date Placeholder 5"/>
          <p:cNvSpPr>
            <a:spLocks noGrp="1"/>
          </p:cNvSpPr>
          <p:nvPr>
            <p:ph type="dt" sz="half" idx="10"/>
          </p:nvPr>
        </p:nvSpPr>
        <p:spPr/>
        <p:txBody>
          <a:bodyPr/>
          <a:lstStyle/>
          <a:p>
            <a:r>
              <a:rPr lang="en-US" smtClean="0"/>
              <a:t>November 2012</a:t>
            </a:r>
            <a:endParaRPr lang="en-US" dirty="0"/>
          </a:p>
        </p:txBody>
      </p:sp>
    </p:spTree>
    <p:extLst>
      <p:ext uri="{BB962C8B-B14F-4D97-AF65-F5344CB8AC3E}">
        <p14:creationId xmlns="" xmlns:p14="http://schemas.microsoft.com/office/powerpoint/2010/main" val="2361118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Meet Mrs. Kathleen Betz</a:t>
            </a:r>
            <a:endParaRPr lang="en-US" dirty="0"/>
          </a:p>
        </p:txBody>
      </p:sp>
      <p:sp>
        <p:nvSpPr>
          <p:cNvPr id="3" name="Content Placeholder 2"/>
          <p:cNvSpPr>
            <a:spLocks noGrp="1"/>
          </p:cNvSpPr>
          <p:nvPr>
            <p:ph idx="1"/>
          </p:nvPr>
        </p:nvSpPr>
        <p:spPr>
          <a:xfrm>
            <a:off x="992004" y="1680426"/>
            <a:ext cx="7028528" cy="4131719"/>
          </a:xfrm>
        </p:spPr>
        <p:txBody>
          <a:bodyPr/>
          <a:lstStyle/>
          <a:p>
            <a:r>
              <a:rPr lang="en-US" sz="2800" b="1" dirty="0" smtClean="0"/>
              <a:t>Education:</a:t>
            </a:r>
          </a:p>
          <a:p>
            <a:endParaRPr lang="en-US" b="1" dirty="0"/>
          </a:p>
          <a:p>
            <a:pPr lvl="1"/>
            <a:r>
              <a:rPr lang="en-US" sz="2400" b="1" dirty="0" smtClean="0"/>
              <a:t>University of Massachusetts at Lowell (1986-1989)</a:t>
            </a:r>
          </a:p>
          <a:p>
            <a:pPr lvl="2"/>
            <a:r>
              <a:rPr lang="en-US" sz="2400" dirty="0" smtClean="0"/>
              <a:t>BS, Electrical Engineering</a:t>
            </a:r>
          </a:p>
          <a:p>
            <a:pPr lvl="1"/>
            <a:endParaRPr lang="en-US" b="1" dirty="0" smtClean="0"/>
          </a:p>
          <a:p>
            <a:pPr lvl="1"/>
            <a:r>
              <a:rPr lang="en-US" sz="2400" b="1" dirty="0" smtClean="0"/>
              <a:t>University </a:t>
            </a:r>
            <a:r>
              <a:rPr lang="en-US" sz="2400" b="1" dirty="0"/>
              <a:t>of </a:t>
            </a:r>
            <a:r>
              <a:rPr lang="en-US" sz="2400" b="1" dirty="0" smtClean="0"/>
              <a:t>Dayton (1981-1985)</a:t>
            </a:r>
            <a:endParaRPr lang="en-US" sz="2400" b="1" dirty="0"/>
          </a:p>
          <a:p>
            <a:pPr lvl="2"/>
            <a:r>
              <a:rPr lang="en-US" sz="2400" dirty="0"/>
              <a:t>MS, Electrical </a:t>
            </a:r>
            <a:r>
              <a:rPr lang="en-US" sz="2400" dirty="0" smtClean="0"/>
              <a:t>Engineering</a:t>
            </a:r>
          </a:p>
          <a:p>
            <a:pPr lvl="2">
              <a:buNone/>
            </a:pPr>
            <a:endParaRPr lang="en-US" dirty="0"/>
          </a:p>
          <a:p>
            <a:endParaRPr lang="en-US" dirty="0" smtClean="0"/>
          </a:p>
          <a:p>
            <a:pPr lvl="1"/>
            <a:endParaRPr lang="en-US" dirty="0"/>
          </a:p>
        </p:txBody>
      </p:sp>
      <p:sp>
        <p:nvSpPr>
          <p:cNvPr id="7" name="TextBox 6"/>
          <p:cNvSpPr txBox="1"/>
          <p:nvPr/>
        </p:nvSpPr>
        <p:spPr>
          <a:xfrm>
            <a:off x="4811889" y="42333"/>
            <a:ext cx="2901230" cy="369332"/>
          </a:xfrm>
          <a:prstGeom prst="rect">
            <a:avLst/>
          </a:prstGeom>
          <a:noFill/>
        </p:spPr>
        <p:txBody>
          <a:bodyPr wrap="none" rtlCol="0">
            <a:spAutoFit/>
          </a:bodyPr>
          <a:lstStyle/>
          <a:p>
            <a:r>
              <a:rPr lang="en-US" dirty="0" smtClean="0">
                <a:solidFill>
                  <a:schemeClr val="bg1"/>
                </a:solidFill>
              </a:rPr>
              <a:t>Background Information</a:t>
            </a:r>
            <a:endParaRPr lang="en-US" dirty="0">
              <a:solidFill>
                <a:schemeClr val="bg1"/>
              </a:solidFill>
            </a:endParaRPr>
          </a:p>
        </p:txBody>
      </p:sp>
      <p:sp>
        <p:nvSpPr>
          <p:cNvPr id="6" name="Footer Placeholder 5"/>
          <p:cNvSpPr>
            <a:spLocks noGrp="1"/>
          </p:cNvSpPr>
          <p:nvPr>
            <p:ph type="ftr" sz="quarter" idx="11"/>
          </p:nvPr>
        </p:nvSpPr>
        <p:spPr/>
        <p:txBody>
          <a:bodyPr/>
          <a:lstStyle/>
          <a:p>
            <a:r>
              <a:rPr lang="en-US" smtClean="0"/>
              <a:t>ISE 428 Quality Interview by Luke Morris</a:t>
            </a:r>
            <a:endParaRPr lang="en-US"/>
          </a:p>
        </p:txBody>
      </p:sp>
      <p:sp>
        <p:nvSpPr>
          <p:cNvPr id="8" name="Date Placeholder 7"/>
          <p:cNvSpPr>
            <a:spLocks noGrp="1"/>
          </p:cNvSpPr>
          <p:nvPr>
            <p:ph type="dt" sz="half" idx="10"/>
          </p:nvPr>
        </p:nvSpPr>
        <p:spPr/>
        <p:txBody>
          <a:bodyPr/>
          <a:lstStyle/>
          <a:p>
            <a:r>
              <a:rPr lang="en-US" smtClean="0"/>
              <a:t>November 2012</a:t>
            </a:r>
            <a:endParaRPr lang="en-US" dirty="0"/>
          </a:p>
        </p:txBody>
      </p:sp>
    </p:spTree>
    <p:extLst>
      <p:ext uri="{BB962C8B-B14F-4D97-AF65-F5344CB8AC3E}">
        <p14:creationId xmlns="" xmlns:p14="http://schemas.microsoft.com/office/powerpoint/2010/main" val="616991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Work </a:t>
            </a:r>
            <a:r>
              <a:rPr lang="en-US" dirty="0" smtClean="0"/>
              <a:t>Experience 1</a:t>
            </a:r>
            <a:endParaRPr lang="en-US" dirty="0"/>
          </a:p>
        </p:txBody>
      </p:sp>
      <p:sp>
        <p:nvSpPr>
          <p:cNvPr id="3" name="Content Placeholder 2"/>
          <p:cNvSpPr>
            <a:spLocks noGrp="1"/>
          </p:cNvSpPr>
          <p:nvPr>
            <p:ph idx="1"/>
          </p:nvPr>
        </p:nvSpPr>
        <p:spPr>
          <a:xfrm>
            <a:off x="992004" y="1680426"/>
            <a:ext cx="7028528" cy="4542574"/>
          </a:xfrm>
        </p:spPr>
        <p:txBody>
          <a:bodyPr/>
          <a:lstStyle/>
          <a:p>
            <a:r>
              <a:rPr lang="en-US" dirty="0"/>
              <a:t>1985-1989: USAF Program Manager</a:t>
            </a:r>
          </a:p>
          <a:p>
            <a:endParaRPr lang="en-US" dirty="0" smtClean="0"/>
          </a:p>
          <a:p>
            <a:r>
              <a:rPr lang="en-US" dirty="0" smtClean="0"/>
              <a:t>1999</a:t>
            </a:r>
            <a:r>
              <a:rPr lang="en-US" dirty="0"/>
              <a:t>-2000: Quality Systems Engineer at GM</a:t>
            </a:r>
          </a:p>
          <a:p>
            <a:endParaRPr lang="en-US" dirty="0" smtClean="0"/>
          </a:p>
          <a:p>
            <a:r>
              <a:rPr lang="en-US" dirty="0" smtClean="0"/>
              <a:t>2000</a:t>
            </a:r>
            <a:r>
              <a:rPr lang="en-US" dirty="0"/>
              <a:t>-2001: Process Control Manager at GM</a:t>
            </a:r>
          </a:p>
          <a:p>
            <a:endParaRPr lang="en-US" dirty="0" smtClean="0"/>
          </a:p>
          <a:p>
            <a:r>
              <a:rPr lang="en-US" dirty="0" smtClean="0"/>
              <a:t>2001</a:t>
            </a:r>
            <a:r>
              <a:rPr lang="en-US" dirty="0"/>
              <a:t>-</a:t>
            </a:r>
            <a:r>
              <a:rPr lang="en-US" dirty="0" smtClean="0"/>
              <a:t>2003: Planning Coordinator - Body Operations at GM</a:t>
            </a:r>
          </a:p>
          <a:p>
            <a:endParaRPr lang="en-US" dirty="0"/>
          </a:p>
          <a:p>
            <a:endParaRPr lang="en-US" dirty="0"/>
          </a:p>
          <a:p>
            <a:endParaRPr lang="en-US" dirty="0"/>
          </a:p>
        </p:txBody>
      </p:sp>
      <p:sp>
        <p:nvSpPr>
          <p:cNvPr id="4" name="TextBox 3"/>
          <p:cNvSpPr txBox="1"/>
          <p:nvPr/>
        </p:nvSpPr>
        <p:spPr>
          <a:xfrm>
            <a:off x="4811889" y="42333"/>
            <a:ext cx="2901230" cy="369332"/>
          </a:xfrm>
          <a:prstGeom prst="rect">
            <a:avLst/>
          </a:prstGeom>
          <a:noFill/>
        </p:spPr>
        <p:txBody>
          <a:bodyPr wrap="none" rtlCol="0">
            <a:spAutoFit/>
          </a:bodyPr>
          <a:lstStyle/>
          <a:p>
            <a:r>
              <a:rPr lang="en-US" dirty="0" smtClean="0">
                <a:solidFill>
                  <a:schemeClr val="bg1"/>
                </a:solidFill>
              </a:rPr>
              <a:t>Background Information</a:t>
            </a:r>
            <a:endParaRPr lang="en-US" dirty="0">
              <a:solidFill>
                <a:schemeClr val="bg1"/>
              </a:solidFill>
            </a:endParaRPr>
          </a:p>
        </p:txBody>
      </p:sp>
      <p:sp>
        <p:nvSpPr>
          <p:cNvPr id="6" name="Footer Placeholder 5"/>
          <p:cNvSpPr>
            <a:spLocks noGrp="1"/>
          </p:cNvSpPr>
          <p:nvPr>
            <p:ph type="ftr" sz="quarter" idx="11"/>
          </p:nvPr>
        </p:nvSpPr>
        <p:spPr/>
        <p:txBody>
          <a:bodyPr/>
          <a:lstStyle/>
          <a:p>
            <a:r>
              <a:rPr lang="en-US" smtClean="0"/>
              <a:t>ISE 428 Quality Interview by Luke Morris</a:t>
            </a:r>
            <a:endParaRPr lang="en-US"/>
          </a:p>
        </p:txBody>
      </p:sp>
      <p:sp>
        <p:nvSpPr>
          <p:cNvPr id="7" name="Date Placeholder 6"/>
          <p:cNvSpPr>
            <a:spLocks noGrp="1"/>
          </p:cNvSpPr>
          <p:nvPr>
            <p:ph type="dt" sz="half" idx="10"/>
          </p:nvPr>
        </p:nvSpPr>
        <p:spPr/>
        <p:txBody>
          <a:bodyPr/>
          <a:lstStyle/>
          <a:p>
            <a:r>
              <a:rPr lang="en-US" smtClean="0"/>
              <a:t>November 2012</a:t>
            </a:r>
            <a:endParaRPr lang="en-US" dirty="0"/>
          </a:p>
        </p:txBody>
      </p:sp>
    </p:spTree>
    <p:extLst>
      <p:ext uri="{BB962C8B-B14F-4D97-AF65-F5344CB8AC3E}">
        <p14:creationId xmlns="" xmlns:p14="http://schemas.microsoft.com/office/powerpoint/2010/main" val="1038029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Work </a:t>
            </a:r>
            <a:r>
              <a:rPr lang="en-US" dirty="0" smtClean="0"/>
              <a:t>Experience 2</a:t>
            </a:r>
            <a:endParaRPr lang="en-US" dirty="0"/>
          </a:p>
        </p:txBody>
      </p:sp>
      <p:sp>
        <p:nvSpPr>
          <p:cNvPr id="3" name="Content Placeholder 2"/>
          <p:cNvSpPr>
            <a:spLocks noGrp="1"/>
          </p:cNvSpPr>
          <p:nvPr>
            <p:ph idx="1"/>
          </p:nvPr>
        </p:nvSpPr>
        <p:spPr>
          <a:xfrm>
            <a:off x="992004" y="1680426"/>
            <a:ext cx="7432329" cy="4131719"/>
          </a:xfrm>
        </p:spPr>
        <p:txBody>
          <a:bodyPr/>
          <a:lstStyle/>
          <a:p>
            <a:r>
              <a:rPr lang="en-US" dirty="0" smtClean="0"/>
              <a:t>March-November 2003: Quality Launch </a:t>
            </a:r>
            <a:r>
              <a:rPr lang="en-US" dirty="0" smtClean="0"/>
              <a:t>Manager </a:t>
            </a:r>
            <a:r>
              <a:rPr lang="en-US" dirty="0" smtClean="0"/>
              <a:t>at GM</a:t>
            </a:r>
          </a:p>
          <a:p>
            <a:endParaRPr lang="en-US" dirty="0"/>
          </a:p>
          <a:p>
            <a:r>
              <a:rPr lang="en-US" dirty="0" smtClean="0"/>
              <a:t>2006-2007: Co</a:t>
            </a:r>
            <a:r>
              <a:rPr lang="en-US" dirty="0"/>
              <a:t>-Author of "Certified Quality Process Analyst Handbook" - 2007, ASQ Quality </a:t>
            </a:r>
            <a:r>
              <a:rPr lang="en-US" dirty="0" smtClean="0"/>
              <a:t>Press</a:t>
            </a:r>
          </a:p>
          <a:p>
            <a:endParaRPr lang="en-US" dirty="0"/>
          </a:p>
          <a:p>
            <a:r>
              <a:rPr lang="en-US" dirty="0" smtClean="0"/>
              <a:t>2007-2009: Product and Process Quality Manager at </a:t>
            </a:r>
            <a:r>
              <a:rPr lang="en-US" dirty="0" smtClean="0"/>
              <a:t>Mercer Engineering Research Center (Warner Robins, GA) </a:t>
            </a:r>
            <a:endParaRPr lang="en-US" dirty="0"/>
          </a:p>
          <a:p>
            <a:endParaRPr lang="en-US" dirty="0" smtClean="0"/>
          </a:p>
          <a:p>
            <a:endParaRPr lang="en-US" dirty="0"/>
          </a:p>
          <a:p>
            <a:endParaRPr lang="en-US" dirty="0"/>
          </a:p>
        </p:txBody>
      </p:sp>
      <p:sp>
        <p:nvSpPr>
          <p:cNvPr id="4" name="TextBox 3"/>
          <p:cNvSpPr txBox="1"/>
          <p:nvPr/>
        </p:nvSpPr>
        <p:spPr>
          <a:xfrm>
            <a:off x="4811889" y="42333"/>
            <a:ext cx="2901230" cy="369332"/>
          </a:xfrm>
          <a:prstGeom prst="rect">
            <a:avLst/>
          </a:prstGeom>
          <a:noFill/>
        </p:spPr>
        <p:txBody>
          <a:bodyPr wrap="none" rtlCol="0">
            <a:spAutoFit/>
          </a:bodyPr>
          <a:lstStyle/>
          <a:p>
            <a:r>
              <a:rPr lang="en-US" dirty="0" smtClean="0">
                <a:solidFill>
                  <a:schemeClr val="bg1"/>
                </a:solidFill>
              </a:rPr>
              <a:t>Background Information</a:t>
            </a:r>
            <a:endParaRPr lang="en-US" dirty="0">
              <a:solidFill>
                <a:schemeClr val="bg1"/>
              </a:solidFill>
            </a:endParaRPr>
          </a:p>
        </p:txBody>
      </p:sp>
      <p:sp>
        <p:nvSpPr>
          <p:cNvPr id="6" name="Footer Placeholder 5"/>
          <p:cNvSpPr>
            <a:spLocks noGrp="1"/>
          </p:cNvSpPr>
          <p:nvPr>
            <p:ph type="ftr" sz="quarter" idx="11"/>
          </p:nvPr>
        </p:nvSpPr>
        <p:spPr/>
        <p:txBody>
          <a:bodyPr/>
          <a:lstStyle/>
          <a:p>
            <a:r>
              <a:rPr lang="en-US" smtClean="0"/>
              <a:t>ISE 428 Quality Interview by Luke Morris</a:t>
            </a:r>
            <a:endParaRPr lang="en-US"/>
          </a:p>
        </p:txBody>
      </p:sp>
      <p:sp>
        <p:nvSpPr>
          <p:cNvPr id="7" name="Date Placeholder 6"/>
          <p:cNvSpPr>
            <a:spLocks noGrp="1"/>
          </p:cNvSpPr>
          <p:nvPr>
            <p:ph type="dt" sz="half" idx="10"/>
          </p:nvPr>
        </p:nvSpPr>
        <p:spPr/>
        <p:txBody>
          <a:bodyPr/>
          <a:lstStyle/>
          <a:p>
            <a:r>
              <a:rPr lang="en-US" smtClean="0"/>
              <a:t>November 2012</a:t>
            </a:r>
            <a:endParaRPr lang="en-US" dirty="0"/>
          </a:p>
        </p:txBody>
      </p:sp>
    </p:spTree>
    <p:extLst>
      <p:ext uri="{BB962C8B-B14F-4D97-AF65-F5344CB8AC3E}">
        <p14:creationId xmlns="" xmlns:p14="http://schemas.microsoft.com/office/powerpoint/2010/main" val="1640903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Warner </a:t>
            </a:r>
            <a:r>
              <a:rPr lang="en-US" dirty="0" smtClean="0"/>
              <a:t>Power 1</a:t>
            </a:r>
            <a:endParaRPr lang="en-US" dirty="0"/>
          </a:p>
        </p:txBody>
      </p:sp>
      <p:sp>
        <p:nvSpPr>
          <p:cNvPr id="3" name="Content Placeholder 2"/>
          <p:cNvSpPr>
            <a:spLocks noGrp="1"/>
          </p:cNvSpPr>
          <p:nvPr>
            <p:ph idx="1"/>
          </p:nvPr>
        </p:nvSpPr>
        <p:spPr/>
        <p:txBody>
          <a:bodyPr/>
          <a:lstStyle/>
          <a:p>
            <a:pPr marL="68580" indent="0">
              <a:buNone/>
            </a:pPr>
            <a:r>
              <a:rPr lang="en-US" dirty="0" smtClean="0"/>
              <a:t>Specializes in:</a:t>
            </a:r>
          </a:p>
          <a:p>
            <a:pPr lvl="1"/>
            <a:r>
              <a:rPr lang="en-US" dirty="0" smtClean="0"/>
              <a:t>Custom Designed </a:t>
            </a:r>
            <a:r>
              <a:rPr lang="en-US" dirty="0"/>
              <a:t>P</a:t>
            </a:r>
            <a:r>
              <a:rPr lang="en-US" dirty="0" smtClean="0"/>
              <a:t>ower Systems </a:t>
            </a:r>
            <a:endParaRPr lang="en-US" dirty="0"/>
          </a:p>
          <a:p>
            <a:pPr lvl="1"/>
            <a:endParaRPr lang="en-US" dirty="0" smtClean="0"/>
          </a:p>
          <a:p>
            <a:pPr lvl="1"/>
            <a:r>
              <a:rPr lang="en-US" dirty="0" smtClean="0"/>
              <a:t>Magnetics</a:t>
            </a:r>
          </a:p>
          <a:p>
            <a:pPr lvl="1"/>
            <a:endParaRPr lang="en-US" dirty="0"/>
          </a:p>
          <a:p>
            <a:pPr lvl="1"/>
            <a:r>
              <a:rPr lang="en-US" dirty="0" smtClean="0"/>
              <a:t>Electronic Ballasts</a:t>
            </a:r>
          </a:p>
          <a:p>
            <a:pPr lvl="1"/>
            <a:endParaRPr lang="en-US" dirty="0"/>
          </a:p>
          <a:p>
            <a:pPr lvl="1"/>
            <a:r>
              <a:rPr lang="en-US" dirty="0" err="1" smtClean="0"/>
              <a:t>Daykin</a:t>
            </a:r>
            <a:r>
              <a:rPr lang="en-US" dirty="0" smtClean="0"/>
              <a:t> Electric</a:t>
            </a:r>
          </a:p>
          <a:p>
            <a:pPr lvl="3"/>
            <a:r>
              <a:rPr lang="en-US" dirty="0"/>
              <a:t>Q</a:t>
            </a:r>
            <a:r>
              <a:rPr lang="en-US" dirty="0" smtClean="0"/>
              <a:t>uality </a:t>
            </a:r>
            <a:r>
              <a:rPr lang="en-US" dirty="0"/>
              <a:t>electrical products to the world's automotive machine tool </a:t>
            </a:r>
            <a:r>
              <a:rPr lang="en-US" dirty="0" smtClean="0"/>
              <a:t>market</a:t>
            </a:r>
          </a:p>
        </p:txBody>
      </p:sp>
      <p:sp>
        <p:nvSpPr>
          <p:cNvPr id="5" name="TextBox 4"/>
          <p:cNvSpPr txBox="1"/>
          <p:nvPr/>
        </p:nvSpPr>
        <p:spPr>
          <a:xfrm>
            <a:off x="4811889" y="42333"/>
            <a:ext cx="2454668" cy="369332"/>
          </a:xfrm>
          <a:prstGeom prst="rect">
            <a:avLst/>
          </a:prstGeom>
          <a:noFill/>
        </p:spPr>
        <p:txBody>
          <a:bodyPr wrap="none" rtlCol="0">
            <a:spAutoFit/>
          </a:bodyPr>
          <a:lstStyle/>
          <a:p>
            <a:r>
              <a:rPr lang="en-US" dirty="0" smtClean="0">
                <a:solidFill>
                  <a:schemeClr val="bg1"/>
                </a:solidFill>
              </a:rPr>
              <a:t>Current Occupation</a:t>
            </a:r>
            <a:endParaRPr lang="en-US" dirty="0">
              <a:solidFill>
                <a:schemeClr val="bg1"/>
              </a:solidFill>
            </a:endParaRPr>
          </a:p>
        </p:txBody>
      </p:sp>
      <p:pic>
        <p:nvPicPr>
          <p:cNvPr id="7" name="Picture 6" descr="power.jpg"/>
          <p:cNvPicPr>
            <a:picLocks noChangeAspect="1"/>
          </p:cNvPicPr>
          <p:nvPr/>
        </p:nvPicPr>
        <p:blipFill rotWithShape="1">
          <a:blip r:embed="rId2" cstate="print">
            <a:extLst>
              <a:ext uri="{28A0092B-C50C-407E-A947-70E740481C1C}">
                <a14:useLocalDpi xmlns="" xmlns:a14="http://schemas.microsoft.com/office/drawing/2010/main" val="0"/>
              </a:ext>
            </a:extLst>
          </a:blip>
          <a:srcRect l="13396" r="9013"/>
          <a:stretch/>
        </p:blipFill>
        <p:spPr>
          <a:xfrm>
            <a:off x="6287655" y="833799"/>
            <a:ext cx="2271889" cy="2342444"/>
          </a:xfrm>
          <a:prstGeom prst="rect">
            <a:avLst/>
          </a:prstGeom>
        </p:spPr>
      </p:pic>
      <p:pic>
        <p:nvPicPr>
          <p:cNvPr id="9" name="Picture 8" descr="electronic.jpg"/>
          <p:cNvPicPr>
            <a:picLocks noChangeAspect="1"/>
          </p:cNvPicPr>
          <p:nvPr/>
        </p:nvPicPr>
        <p:blipFill rotWithShape="1">
          <a:blip r:embed="rId3" cstate="print">
            <a:extLst>
              <a:ext uri="{28A0092B-C50C-407E-A947-70E740481C1C}">
                <a14:useLocalDpi xmlns="" xmlns:a14="http://schemas.microsoft.com/office/drawing/2010/main" val="0"/>
              </a:ext>
            </a:extLst>
          </a:blip>
          <a:srcRect l="8889" t="8211" r="3889" b="5677"/>
          <a:stretch/>
        </p:blipFill>
        <p:spPr>
          <a:xfrm>
            <a:off x="6287655" y="3176243"/>
            <a:ext cx="2215444" cy="1749779"/>
          </a:xfrm>
          <a:prstGeom prst="rect">
            <a:avLst/>
          </a:prstGeom>
        </p:spPr>
      </p:pic>
      <p:sp>
        <p:nvSpPr>
          <p:cNvPr id="10" name="Footer Placeholder 9"/>
          <p:cNvSpPr>
            <a:spLocks noGrp="1"/>
          </p:cNvSpPr>
          <p:nvPr>
            <p:ph type="ftr" sz="quarter" idx="11"/>
          </p:nvPr>
        </p:nvSpPr>
        <p:spPr/>
        <p:txBody>
          <a:bodyPr/>
          <a:lstStyle/>
          <a:p>
            <a:r>
              <a:rPr lang="en-US" smtClean="0"/>
              <a:t>ISE 428 Quality Interview by Luke Morris</a:t>
            </a:r>
            <a:endParaRPr lang="en-US"/>
          </a:p>
        </p:txBody>
      </p:sp>
      <p:sp>
        <p:nvSpPr>
          <p:cNvPr id="11" name="Date Placeholder 10"/>
          <p:cNvSpPr>
            <a:spLocks noGrp="1"/>
          </p:cNvSpPr>
          <p:nvPr>
            <p:ph type="dt" sz="half" idx="10"/>
          </p:nvPr>
        </p:nvSpPr>
        <p:spPr/>
        <p:txBody>
          <a:bodyPr/>
          <a:lstStyle/>
          <a:p>
            <a:r>
              <a:rPr lang="en-US" smtClean="0"/>
              <a:t>November 2012</a:t>
            </a:r>
            <a:endParaRPr lang="en-US" dirty="0"/>
          </a:p>
        </p:txBody>
      </p:sp>
    </p:spTree>
    <p:extLst>
      <p:ext uri="{BB962C8B-B14F-4D97-AF65-F5344CB8AC3E}">
        <p14:creationId xmlns="" xmlns:p14="http://schemas.microsoft.com/office/powerpoint/2010/main" val="268125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Warner </a:t>
            </a:r>
            <a:r>
              <a:rPr lang="en-US" dirty="0" smtClean="0"/>
              <a:t>Power 2</a:t>
            </a:r>
            <a:endParaRPr lang="en-US" dirty="0"/>
          </a:p>
        </p:txBody>
      </p:sp>
      <p:sp>
        <p:nvSpPr>
          <p:cNvPr id="3" name="Content Placeholder 2"/>
          <p:cNvSpPr>
            <a:spLocks noGrp="1"/>
          </p:cNvSpPr>
          <p:nvPr>
            <p:ph idx="1"/>
          </p:nvPr>
        </p:nvSpPr>
        <p:spPr/>
        <p:txBody>
          <a:bodyPr/>
          <a:lstStyle/>
          <a:p>
            <a:endParaRPr lang="en-US" dirty="0" smtClean="0"/>
          </a:p>
          <a:p>
            <a:r>
              <a:rPr lang="en-US" dirty="0" smtClean="0"/>
              <a:t>Current Title: Director of Quality Assurance</a:t>
            </a:r>
          </a:p>
          <a:p>
            <a:endParaRPr lang="en-US" dirty="0"/>
          </a:p>
          <a:p>
            <a:r>
              <a:rPr lang="en-US" dirty="0" smtClean="0">
                <a:hlinkClick r:id="rId2"/>
              </a:rPr>
              <a:t>Article</a:t>
            </a:r>
            <a:r>
              <a:rPr lang="en-US" dirty="0" smtClean="0"/>
              <a:t> Announcing Mrs. Betz Hiring </a:t>
            </a:r>
          </a:p>
          <a:p>
            <a:endParaRPr lang="en-US" dirty="0" smtClean="0"/>
          </a:p>
        </p:txBody>
      </p:sp>
      <p:sp>
        <p:nvSpPr>
          <p:cNvPr id="5" name="TextBox 4"/>
          <p:cNvSpPr txBox="1"/>
          <p:nvPr/>
        </p:nvSpPr>
        <p:spPr>
          <a:xfrm>
            <a:off x="4811889" y="42333"/>
            <a:ext cx="2454668" cy="369332"/>
          </a:xfrm>
          <a:prstGeom prst="rect">
            <a:avLst/>
          </a:prstGeom>
          <a:noFill/>
        </p:spPr>
        <p:txBody>
          <a:bodyPr wrap="none" rtlCol="0">
            <a:spAutoFit/>
          </a:bodyPr>
          <a:lstStyle/>
          <a:p>
            <a:r>
              <a:rPr lang="en-US" dirty="0" smtClean="0">
                <a:solidFill>
                  <a:schemeClr val="bg1"/>
                </a:solidFill>
              </a:rPr>
              <a:t>Current Occupation</a:t>
            </a:r>
            <a:endParaRPr lang="en-US" dirty="0">
              <a:solidFill>
                <a:schemeClr val="bg1"/>
              </a:solidFill>
            </a:endParaRPr>
          </a:p>
        </p:txBody>
      </p:sp>
      <p:sp>
        <p:nvSpPr>
          <p:cNvPr id="7" name="Footer Placeholder 6"/>
          <p:cNvSpPr>
            <a:spLocks noGrp="1"/>
          </p:cNvSpPr>
          <p:nvPr>
            <p:ph type="ftr" sz="quarter" idx="11"/>
          </p:nvPr>
        </p:nvSpPr>
        <p:spPr/>
        <p:txBody>
          <a:bodyPr/>
          <a:lstStyle/>
          <a:p>
            <a:r>
              <a:rPr lang="en-US" smtClean="0"/>
              <a:t>ISE 428 Quality Interview by Luke Morris</a:t>
            </a:r>
            <a:endParaRPr lang="en-US"/>
          </a:p>
        </p:txBody>
      </p:sp>
      <p:sp>
        <p:nvSpPr>
          <p:cNvPr id="8" name="Date Placeholder 7"/>
          <p:cNvSpPr>
            <a:spLocks noGrp="1"/>
          </p:cNvSpPr>
          <p:nvPr>
            <p:ph type="dt" sz="half" idx="10"/>
          </p:nvPr>
        </p:nvSpPr>
        <p:spPr/>
        <p:txBody>
          <a:bodyPr/>
          <a:lstStyle/>
          <a:p>
            <a:r>
              <a:rPr lang="en-US" smtClean="0"/>
              <a:t>November 2012</a:t>
            </a:r>
            <a:endParaRPr lang="en-US" dirty="0"/>
          </a:p>
        </p:txBody>
      </p:sp>
    </p:spTree>
    <p:extLst>
      <p:ext uri="{BB962C8B-B14F-4D97-AF65-F5344CB8AC3E}">
        <p14:creationId xmlns="" xmlns:p14="http://schemas.microsoft.com/office/powerpoint/2010/main" val="3750898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Corporate </a:t>
            </a:r>
            <a:r>
              <a:rPr lang="en-US" dirty="0" smtClean="0"/>
              <a:t>Philosophy 1 </a:t>
            </a:r>
            <a:endParaRPr lang="en-US" dirty="0"/>
          </a:p>
        </p:txBody>
      </p:sp>
      <p:sp>
        <p:nvSpPr>
          <p:cNvPr id="3" name="Content Placeholder 2"/>
          <p:cNvSpPr>
            <a:spLocks noGrp="1"/>
          </p:cNvSpPr>
          <p:nvPr>
            <p:ph idx="1"/>
          </p:nvPr>
        </p:nvSpPr>
        <p:spPr>
          <a:xfrm>
            <a:off x="992004" y="1680426"/>
            <a:ext cx="7389996" cy="4584907"/>
          </a:xfrm>
        </p:spPr>
        <p:txBody>
          <a:bodyPr>
            <a:normAutofit/>
          </a:bodyPr>
          <a:lstStyle/>
          <a:p>
            <a:r>
              <a:rPr lang="en-US" dirty="0"/>
              <a:t>Does your company's mission statement mention quality</a:t>
            </a:r>
            <a:r>
              <a:rPr lang="en-US" dirty="0" smtClean="0"/>
              <a:t>?</a:t>
            </a:r>
          </a:p>
          <a:p>
            <a:pPr lvl="2"/>
            <a:r>
              <a:rPr lang="en-US" dirty="0" smtClean="0"/>
              <a:t>Not specifically “</a:t>
            </a:r>
            <a:r>
              <a:rPr lang="en-US" dirty="0"/>
              <a:t>To provide to all of our customers first class power systems and power supplies with the highest level of reliability, service, and support</a:t>
            </a:r>
            <a:r>
              <a:rPr lang="en-US" dirty="0" smtClean="0"/>
              <a:t>.”</a:t>
            </a:r>
          </a:p>
          <a:p>
            <a:endParaRPr lang="en-US" dirty="0" smtClean="0"/>
          </a:p>
          <a:p>
            <a:r>
              <a:rPr lang="en-US" dirty="0" smtClean="0"/>
              <a:t>Does </a:t>
            </a:r>
            <a:r>
              <a:rPr lang="en-US" dirty="0"/>
              <a:t>the company have a written quality plan?  If so, where is it located? </a:t>
            </a:r>
            <a:endParaRPr lang="en-US" dirty="0" smtClean="0"/>
          </a:p>
          <a:p>
            <a:pPr lvl="2"/>
            <a:r>
              <a:rPr lang="en-US" dirty="0" smtClean="0"/>
              <a:t>Yes</a:t>
            </a:r>
          </a:p>
          <a:p>
            <a:pPr lvl="2"/>
            <a:r>
              <a:rPr lang="en-US" dirty="0" smtClean="0"/>
              <a:t>http</a:t>
            </a:r>
            <a:r>
              <a:rPr lang="en-US" dirty="0"/>
              <a:t>://</a:t>
            </a:r>
            <a:r>
              <a:rPr lang="en-US" dirty="0" err="1"/>
              <a:t>www.warnerpower.com</a:t>
            </a:r>
            <a:r>
              <a:rPr lang="en-US" dirty="0"/>
              <a:t>/iso-9001.html</a:t>
            </a:r>
            <a:endParaRPr lang="en-US" dirty="0" smtClean="0"/>
          </a:p>
        </p:txBody>
      </p:sp>
      <p:sp>
        <p:nvSpPr>
          <p:cNvPr id="4" name="TextBox 3"/>
          <p:cNvSpPr txBox="1"/>
          <p:nvPr/>
        </p:nvSpPr>
        <p:spPr>
          <a:xfrm>
            <a:off x="4811889" y="42333"/>
            <a:ext cx="1191289" cy="369332"/>
          </a:xfrm>
          <a:prstGeom prst="rect">
            <a:avLst/>
          </a:prstGeom>
          <a:noFill/>
        </p:spPr>
        <p:txBody>
          <a:bodyPr wrap="none" rtlCol="0">
            <a:spAutoFit/>
          </a:bodyPr>
          <a:lstStyle/>
          <a:p>
            <a:r>
              <a:rPr lang="en-US" dirty="0" smtClean="0">
                <a:solidFill>
                  <a:schemeClr val="bg1"/>
                </a:solidFill>
              </a:rPr>
              <a:t>Interview </a:t>
            </a:r>
            <a:endParaRPr lang="en-US" dirty="0">
              <a:solidFill>
                <a:schemeClr val="bg1"/>
              </a:solidFill>
            </a:endParaRPr>
          </a:p>
        </p:txBody>
      </p:sp>
      <p:sp>
        <p:nvSpPr>
          <p:cNvPr id="6" name="Footer Placeholder 5"/>
          <p:cNvSpPr>
            <a:spLocks noGrp="1"/>
          </p:cNvSpPr>
          <p:nvPr>
            <p:ph type="ftr" sz="quarter" idx="11"/>
          </p:nvPr>
        </p:nvSpPr>
        <p:spPr/>
        <p:txBody>
          <a:bodyPr/>
          <a:lstStyle/>
          <a:p>
            <a:r>
              <a:rPr lang="en-US" smtClean="0"/>
              <a:t>ISE 428 Quality Interview by Luke Morris</a:t>
            </a:r>
            <a:endParaRPr lang="en-US"/>
          </a:p>
        </p:txBody>
      </p:sp>
      <p:sp>
        <p:nvSpPr>
          <p:cNvPr id="7" name="Date Placeholder 6"/>
          <p:cNvSpPr>
            <a:spLocks noGrp="1"/>
          </p:cNvSpPr>
          <p:nvPr>
            <p:ph type="dt" sz="half" idx="10"/>
          </p:nvPr>
        </p:nvSpPr>
        <p:spPr/>
        <p:txBody>
          <a:bodyPr/>
          <a:lstStyle/>
          <a:p>
            <a:r>
              <a:rPr lang="en-US" smtClean="0"/>
              <a:t>November 2012</a:t>
            </a:r>
            <a:endParaRPr lang="en-US" dirty="0"/>
          </a:p>
        </p:txBody>
      </p:sp>
    </p:spTree>
    <p:extLst>
      <p:ext uri="{BB962C8B-B14F-4D97-AF65-F5344CB8AC3E}">
        <p14:creationId xmlns="" xmlns:p14="http://schemas.microsoft.com/office/powerpoint/2010/main" val="1239312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Corporate </a:t>
            </a:r>
            <a:r>
              <a:rPr lang="en-US" dirty="0" smtClean="0"/>
              <a:t>Philosophy 2 </a:t>
            </a:r>
            <a:endParaRPr lang="en-US" dirty="0"/>
          </a:p>
        </p:txBody>
      </p:sp>
      <p:sp>
        <p:nvSpPr>
          <p:cNvPr id="3" name="Content Placeholder 2"/>
          <p:cNvSpPr>
            <a:spLocks noGrp="1"/>
          </p:cNvSpPr>
          <p:nvPr>
            <p:ph idx="1"/>
          </p:nvPr>
        </p:nvSpPr>
        <p:spPr>
          <a:xfrm>
            <a:off x="992003" y="1680426"/>
            <a:ext cx="7228071" cy="4131719"/>
          </a:xfrm>
        </p:spPr>
        <p:txBody>
          <a:bodyPr>
            <a:normAutofit lnSpcReduction="10000"/>
          </a:bodyPr>
          <a:lstStyle/>
          <a:p>
            <a:r>
              <a:rPr lang="en-US" dirty="0"/>
              <a:t>Does the company have a quality mission statement? </a:t>
            </a:r>
          </a:p>
          <a:p>
            <a:pPr lvl="2"/>
            <a:r>
              <a:rPr lang="en-US" sz="2400" dirty="0" smtClean="0"/>
              <a:t>“Warner </a:t>
            </a:r>
            <a:r>
              <a:rPr lang="en-US" sz="2400" dirty="0"/>
              <a:t>Power is committed to satisfying all our customers by consistently supplying quality products with the highest level of service and support. Our organization will operate with determination and utilize all available resources to achieve these goals while continually improving the effectiveness of our Quality Management System</a:t>
            </a:r>
            <a:r>
              <a:rPr lang="en-US" sz="2400" dirty="0" smtClean="0"/>
              <a:t>.”</a:t>
            </a:r>
            <a:endParaRPr lang="en-US" sz="2400" dirty="0"/>
          </a:p>
          <a:p>
            <a:endParaRPr lang="en-US" dirty="0"/>
          </a:p>
        </p:txBody>
      </p:sp>
      <p:sp>
        <p:nvSpPr>
          <p:cNvPr id="4" name="TextBox 3"/>
          <p:cNvSpPr txBox="1"/>
          <p:nvPr/>
        </p:nvSpPr>
        <p:spPr>
          <a:xfrm>
            <a:off x="4811889" y="42333"/>
            <a:ext cx="1191289" cy="369332"/>
          </a:xfrm>
          <a:prstGeom prst="rect">
            <a:avLst/>
          </a:prstGeom>
          <a:noFill/>
        </p:spPr>
        <p:txBody>
          <a:bodyPr wrap="none" rtlCol="0">
            <a:spAutoFit/>
          </a:bodyPr>
          <a:lstStyle/>
          <a:p>
            <a:r>
              <a:rPr lang="en-US" dirty="0" smtClean="0">
                <a:solidFill>
                  <a:schemeClr val="bg1"/>
                </a:solidFill>
              </a:rPr>
              <a:t>Interview </a:t>
            </a:r>
            <a:endParaRPr lang="en-US" dirty="0">
              <a:solidFill>
                <a:schemeClr val="bg1"/>
              </a:solidFill>
            </a:endParaRPr>
          </a:p>
        </p:txBody>
      </p:sp>
      <p:sp>
        <p:nvSpPr>
          <p:cNvPr id="6" name="Footer Placeholder 5"/>
          <p:cNvSpPr>
            <a:spLocks noGrp="1"/>
          </p:cNvSpPr>
          <p:nvPr>
            <p:ph type="ftr" sz="quarter" idx="11"/>
          </p:nvPr>
        </p:nvSpPr>
        <p:spPr/>
        <p:txBody>
          <a:bodyPr/>
          <a:lstStyle/>
          <a:p>
            <a:r>
              <a:rPr lang="en-US" smtClean="0"/>
              <a:t>ISE 428 Quality Interview by Luke Morris</a:t>
            </a:r>
            <a:endParaRPr lang="en-US"/>
          </a:p>
        </p:txBody>
      </p:sp>
      <p:sp>
        <p:nvSpPr>
          <p:cNvPr id="7" name="Date Placeholder 6"/>
          <p:cNvSpPr>
            <a:spLocks noGrp="1"/>
          </p:cNvSpPr>
          <p:nvPr>
            <p:ph type="dt" sz="half" idx="10"/>
          </p:nvPr>
        </p:nvSpPr>
        <p:spPr/>
        <p:txBody>
          <a:bodyPr/>
          <a:lstStyle/>
          <a:p>
            <a:r>
              <a:rPr lang="en-US" smtClean="0"/>
              <a:t>November 2012</a:t>
            </a:r>
            <a:endParaRPr lang="en-US" dirty="0"/>
          </a:p>
        </p:txBody>
      </p:sp>
    </p:spTree>
    <p:extLst>
      <p:ext uri="{BB962C8B-B14F-4D97-AF65-F5344CB8AC3E}">
        <p14:creationId xmlns="" xmlns:p14="http://schemas.microsoft.com/office/powerpoint/2010/main" val="1593700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Corporate </a:t>
            </a:r>
            <a:r>
              <a:rPr lang="en-US" dirty="0" smtClean="0"/>
              <a:t>Philosophy 3 </a:t>
            </a:r>
            <a:endParaRPr lang="en-US" dirty="0"/>
          </a:p>
        </p:txBody>
      </p:sp>
      <p:sp>
        <p:nvSpPr>
          <p:cNvPr id="3" name="Content Placeholder 2"/>
          <p:cNvSpPr>
            <a:spLocks noGrp="1"/>
          </p:cNvSpPr>
          <p:nvPr>
            <p:ph idx="1"/>
          </p:nvPr>
        </p:nvSpPr>
        <p:spPr>
          <a:xfrm>
            <a:off x="992004" y="1680426"/>
            <a:ext cx="6777317" cy="3853599"/>
          </a:xfrm>
        </p:spPr>
        <p:txBody>
          <a:bodyPr/>
          <a:lstStyle/>
          <a:p>
            <a:pPr lvl="0"/>
            <a:r>
              <a:rPr lang="en-US" dirty="0"/>
              <a:t>In your organization, who is responsible for quality? </a:t>
            </a:r>
          </a:p>
          <a:p>
            <a:pPr lvl="2"/>
            <a:r>
              <a:rPr lang="en-US" dirty="0" smtClean="0"/>
              <a:t>EVERYONE</a:t>
            </a:r>
            <a:endParaRPr lang="en-US" dirty="0"/>
          </a:p>
          <a:p>
            <a:endParaRPr lang="en-US" dirty="0" smtClean="0"/>
          </a:p>
          <a:p>
            <a:pPr lvl="0"/>
            <a:r>
              <a:rPr lang="en-US" dirty="0"/>
              <a:t>What are some job titles that relate to quality in your company? </a:t>
            </a:r>
            <a:endParaRPr lang="en-US" dirty="0" smtClean="0"/>
          </a:p>
          <a:p>
            <a:pPr lvl="2"/>
            <a:r>
              <a:rPr lang="en-US" dirty="0" smtClean="0"/>
              <a:t>Quality </a:t>
            </a:r>
            <a:r>
              <a:rPr lang="en-US" dirty="0"/>
              <a:t>Assurance </a:t>
            </a:r>
            <a:r>
              <a:rPr lang="en-US" dirty="0" smtClean="0"/>
              <a:t>Director</a:t>
            </a:r>
          </a:p>
          <a:p>
            <a:pPr lvl="2"/>
            <a:r>
              <a:rPr lang="en-US" dirty="0" smtClean="0"/>
              <a:t>Quality Manager </a:t>
            </a:r>
          </a:p>
          <a:p>
            <a:pPr lvl="2"/>
            <a:r>
              <a:rPr lang="en-US" dirty="0" smtClean="0"/>
              <a:t>Quality </a:t>
            </a:r>
            <a:r>
              <a:rPr lang="en-US" dirty="0"/>
              <a:t>Process </a:t>
            </a:r>
            <a:r>
              <a:rPr lang="en-US" dirty="0" smtClean="0"/>
              <a:t>Analyst</a:t>
            </a:r>
            <a:endParaRPr lang="en-US" dirty="0"/>
          </a:p>
        </p:txBody>
      </p:sp>
      <p:sp>
        <p:nvSpPr>
          <p:cNvPr id="4" name="TextBox 3"/>
          <p:cNvSpPr txBox="1"/>
          <p:nvPr/>
        </p:nvSpPr>
        <p:spPr>
          <a:xfrm>
            <a:off x="4811889" y="42333"/>
            <a:ext cx="1191289" cy="369332"/>
          </a:xfrm>
          <a:prstGeom prst="rect">
            <a:avLst/>
          </a:prstGeom>
          <a:noFill/>
        </p:spPr>
        <p:txBody>
          <a:bodyPr wrap="none" rtlCol="0">
            <a:spAutoFit/>
          </a:bodyPr>
          <a:lstStyle/>
          <a:p>
            <a:r>
              <a:rPr lang="en-US" dirty="0" smtClean="0">
                <a:solidFill>
                  <a:schemeClr val="bg1"/>
                </a:solidFill>
              </a:rPr>
              <a:t>Interview </a:t>
            </a:r>
            <a:endParaRPr lang="en-US" dirty="0">
              <a:solidFill>
                <a:schemeClr val="bg1"/>
              </a:solidFill>
            </a:endParaRPr>
          </a:p>
        </p:txBody>
      </p:sp>
      <p:sp>
        <p:nvSpPr>
          <p:cNvPr id="6" name="Footer Placeholder 5"/>
          <p:cNvSpPr>
            <a:spLocks noGrp="1"/>
          </p:cNvSpPr>
          <p:nvPr>
            <p:ph type="ftr" sz="quarter" idx="11"/>
          </p:nvPr>
        </p:nvSpPr>
        <p:spPr/>
        <p:txBody>
          <a:bodyPr/>
          <a:lstStyle/>
          <a:p>
            <a:r>
              <a:rPr lang="en-US" smtClean="0"/>
              <a:t>ISE 428 Quality Interview by Luke Morris</a:t>
            </a:r>
            <a:endParaRPr lang="en-US"/>
          </a:p>
        </p:txBody>
      </p:sp>
      <p:sp>
        <p:nvSpPr>
          <p:cNvPr id="7" name="Date Placeholder 6"/>
          <p:cNvSpPr>
            <a:spLocks noGrp="1"/>
          </p:cNvSpPr>
          <p:nvPr>
            <p:ph type="dt" sz="half" idx="10"/>
          </p:nvPr>
        </p:nvSpPr>
        <p:spPr/>
        <p:txBody>
          <a:bodyPr/>
          <a:lstStyle/>
          <a:p>
            <a:r>
              <a:rPr lang="en-US" smtClean="0"/>
              <a:t>November 2012</a:t>
            </a:r>
            <a:endParaRPr lang="en-US" dirty="0"/>
          </a:p>
        </p:txBody>
      </p:sp>
    </p:spTree>
    <p:extLst>
      <p:ext uri="{BB962C8B-B14F-4D97-AF65-F5344CB8AC3E}">
        <p14:creationId xmlns="" xmlns:p14="http://schemas.microsoft.com/office/powerpoint/2010/main" val="9994425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Austin.thmx</Template>
  <TotalTime>160</TotalTime>
  <Words>997</Words>
  <Application>Microsoft Office PowerPoint</Application>
  <PresentationFormat>On-screen Show (4:3)</PresentationFormat>
  <Paragraphs>178</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Austin</vt:lpstr>
      <vt:lpstr>ISE 428 Quality Professional Interview</vt:lpstr>
      <vt:lpstr>Meet Mrs. Kathleen Betz</vt:lpstr>
      <vt:lpstr>Work Experience 1</vt:lpstr>
      <vt:lpstr>Work Experience 2</vt:lpstr>
      <vt:lpstr>Warner Power 1</vt:lpstr>
      <vt:lpstr>Warner Power 2</vt:lpstr>
      <vt:lpstr>Corporate Philosophy 1 </vt:lpstr>
      <vt:lpstr>Corporate Philosophy 2 </vt:lpstr>
      <vt:lpstr>Corporate Philosophy 3 </vt:lpstr>
      <vt:lpstr>Corporate Philosophy 4 </vt:lpstr>
      <vt:lpstr>Corporate Philosophy 5 </vt:lpstr>
      <vt:lpstr>Corporate Philosophy 6 </vt:lpstr>
      <vt:lpstr>Quality Methodology 1 </vt:lpstr>
      <vt:lpstr>Quality Methodology 2 </vt:lpstr>
      <vt:lpstr>Quality Methodology 3 </vt:lpstr>
      <vt:lpstr>Quality Methodology 4 </vt:lpstr>
      <vt:lpstr>Quality Methodology 5 </vt:lpstr>
      <vt:lpstr>Additional Information/ Permission to Publish</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Quality Professional Interview</dc:title>
  <dc:creator>Luke Morris</dc:creator>
  <cp:lastModifiedBy>Joan Burtner</cp:lastModifiedBy>
  <cp:revision>17</cp:revision>
  <dcterms:created xsi:type="dcterms:W3CDTF">2012-12-05T17:43:02Z</dcterms:created>
  <dcterms:modified xsi:type="dcterms:W3CDTF">2014-02-04T22:21:46Z</dcterms:modified>
</cp:coreProperties>
</file>