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2"/>
  </p:notesMasterIdLst>
  <p:sldIdLst>
    <p:sldId id="256" r:id="rId2"/>
    <p:sldId id="257" r:id="rId3"/>
    <p:sldId id="260" r:id="rId4"/>
    <p:sldId id="258" r:id="rId5"/>
    <p:sldId id="261" r:id="rId6"/>
    <p:sldId id="264" r:id="rId7"/>
    <p:sldId id="262" r:id="rId8"/>
    <p:sldId id="263" r:id="rId9"/>
    <p:sldId id="265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9" autoAdjust="0"/>
    <p:restoredTop sz="96058"/>
  </p:normalViewPr>
  <p:slideViewPr>
    <p:cSldViewPr snapToGrid="0">
      <p:cViewPr>
        <p:scale>
          <a:sx n="73" d="100"/>
          <a:sy n="73" d="100"/>
        </p:scale>
        <p:origin x="17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A0C1F-6A27-45BC-93A2-A7A4ED534030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DF567-3429-4D05-B118-EB053E1F2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DF567-3429-4D05-B118-EB053E1F20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96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8517-3AB2-AD45-93BD-8C544ED223C4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20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030E-E9DD-5C42-A760-BC972C77FBDD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8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7C88-8524-0645-AAC5-029B0E0A320C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6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10C5-03B3-EB45-85AF-7803B2E66C62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4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7EAA-94C0-6546-8FB0-66D77722C1B9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19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434C1-0033-5B4C-A15F-852771253AE3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021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899EC-F962-FC42-A4B1-106829FE335D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6224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23FB-678F-7149-8F49-B5F02689A27D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48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B7D8D-A530-FF4F-B4A4-42A60F2860CB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6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B817AEC-EEFA-7D4D-9322-B99809260FF1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9573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5CC728-B0AC-244F-8561-8112AD70196E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59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6F4C292-A54E-AA45-990D-5416EB58A169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BFAB605-AA76-4C55-9104-BB7ABE54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06327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r>
              <a:rPr lang="en-US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Henry Ford Health System: Customer Focus</a:t>
            </a:r>
            <a:br>
              <a:rPr lang="en-US" dirty="0" smtClean="0">
                <a:latin typeface="Arial" charset="0"/>
                <a:ea typeface="Arial" charset="0"/>
                <a:cs typeface="Arial" charset="0"/>
              </a:rPr>
            </a:b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By: Austin Herrmann and Vijay Patel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>
                <a:latin typeface="Calibri Light" charset="0"/>
                <a:ea typeface="Calibri Light" charset="0"/>
                <a:cs typeface="Calibri Light" charset="0"/>
              </a:rPr>
              <a:t>1</a:t>
            </a:fld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2702-CFFA-3A4E-BF00-78F756CEAA71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3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http://patapsco.nist.gov/Award_Recipients/PDF_Files/2011_Henry_Ford_Health_System_Award_Application_Summary.pdf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4DAC-C355-1240-B3C4-B5C8D48883BF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Voice of the Customer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335954" cy="4351338"/>
          </a:xfrm>
        </p:spPr>
        <p:txBody>
          <a:bodyPr>
            <a:normAutofit/>
          </a:bodyPr>
          <a:lstStyle/>
          <a:p>
            <a:r>
              <a:rPr lang="en-US" b="1" dirty="0" smtClean="0"/>
              <a:t>Current Patients and Stakeholders</a:t>
            </a:r>
          </a:p>
          <a:p>
            <a:pPr lvl="1"/>
            <a:r>
              <a:rPr lang="en-US" dirty="0" smtClean="0"/>
              <a:t>Continuous and integrated process</a:t>
            </a:r>
          </a:p>
          <a:p>
            <a:pPr lvl="1"/>
            <a:r>
              <a:rPr lang="en-US" dirty="0" smtClean="0"/>
              <a:t>Leaders use the information to form Strategic Objectives, Strategic Initiatives and action plans</a:t>
            </a:r>
          </a:p>
          <a:p>
            <a:pPr lvl="1"/>
            <a:r>
              <a:rPr lang="en-US" dirty="0" smtClean="0"/>
              <a:t>Leadership and employees make rounds to assess patient’s well being and satisfaction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9785" y="1825625"/>
            <a:ext cx="5517661" cy="4351338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chemeClr val="tx1"/>
                </a:solidFill>
              </a:rPr>
              <a:t>Potential Patients and Stakeholders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Formally analyze surveys, and monitor demographic and market information and Health Alliance Plan member transfers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Informally review media, press releases and competitor websites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2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47BC-1E8E-B44B-AE90-852D0ABBF349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Voice of the Customer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tretch/>
        </p:blipFill>
        <p:spPr>
          <a:xfrm>
            <a:off x="5941927" y="2007507"/>
            <a:ext cx="5720720" cy="406867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3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3B051-9289-B74C-B7A7-69B9050AE40A}" type="datetime4">
              <a:rPr lang="en-US" smtClean="0"/>
              <a:t>February 17, 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Austin Herrmann and Vijay Patel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97280" y="1779687"/>
            <a:ext cx="51209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BOT-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Board of Trustees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C-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Community Organizations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CC-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Community Care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CHUI-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Consumer Healthcare Utilization Index 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CPM-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Customer Potential Management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ED-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Emergency Department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HAP- 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Health Alliance Plan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HCAB-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Healthcare Advisory Board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IP-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Inpatient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MHA-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Michigan Health and Hospital Association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NRC-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National Research Corporation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Sg2-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Health care membership organization, providing clinical and technology research and consulting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OP-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Outpatient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PI-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Performance Improvement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PT-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Patients and Family Members</a:t>
            </a:r>
          </a:p>
          <a:p>
            <a:r>
              <a:rPr lang="en-US" sz="1600" b="1" dirty="0">
                <a:latin typeface="Calibri" charset="0"/>
                <a:ea typeface="Calibri" charset="0"/>
                <a:cs typeface="Times New Roman" charset="0"/>
              </a:rPr>
              <a:t>PU-</a:t>
            </a:r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 Purchasers</a:t>
            </a:r>
          </a:p>
          <a:p>
            <a:r>
              <a:rPr lang="en-US" sz="1600" dirty="0">
                <a:latin typeface="Calibri" charset="0"/>
                <a:ea typeface="Calibri" charset="0"/>
                <a:cs typeface="Times New Roman" charset="0"/>
              </a:rPr>
              <a:t> </a:t>
            </a:r>
            <a:endParaRPr lang="en-US" sz="1600" dirty="0"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26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Voice of the Customer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21424" cy="4351338"/>
          </a:xfrm>
        </p:spPr>
        <p:txBody>
          <a:bodyPr/>
          <a:lstStyle/>
          <a:p>
            <a:r>
              <a:rPr lang="en-US" b="1" dirty="0" smtClean="0"/>
              <a:t>Satisfaction and Engagement</a:t>
            </a:r>
          </a:p>
          <a:p>
            <a:pPr lvl="1"/>
            <a:r>
              <a:rPr lang="en-US" dirty="0" smtClean="0"/>
              <a:t>Infrastructure around Service Pillar to focus on Customer Engagement</a:t>
            </a:r>
          </a:p>
          <a:p>
            <a:pPr lvl="2"/>
            <a:r>
              <a:rPr lang="en-US" dirty="0" smtClean="0"/>
              <a:t>Tailored surveys for interactions with each department are sent to the patients</a:t>
            </a:r>
          </a:p>
          <a:p>
            <a:pPr lvl="1"/>
            <a:r>
              <a:rPr lang="en-US" dirty="0" smtClean="0"/>
              <a:t>Next day access to results to provide rapid identification of process improvement opportunities 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75649" y="1825625"/>
            <a:ext cx="5578151" cy="4351338"/>
          </a:xfrm>
        </p:spPr>
        <p:txBody>
          <a:bodyPr/>
          <a:lstStyle/>
          <a:p>
            <a:r>
              <a:rPr lang="en-US" b="1" dirty="0" smtClean="0"/>
              <a:t>Satisfaction Relative to Competitors</a:t>
            </a:r>
          </a:p>
          <a:p>
            <a:pPr lvl="1"/>
            <a:r>
              <a:rPr lang="en-US" dirty="0" smtClean="0"/>
              <a:t>Market research and focus groups</a:t>
            </a:r>
          </a:p>
          <a:p>
            <a:pPr lvl="2"/>
            <a:r>
              <a:rPr lang="en-US" dirty="0" smtClean="0"/>
              <a:t>Used to assess satisfaction with competitors, identify new service opportunities, and drive improvement</a:t>
            </a:r>
          </a:p>
          <a:p>
            <a:pPr lvl="1"/>
            <a:r>
              <a:rPr lang="en-US" dirty="0" smtClean="0"/>
              <a:t>Customer surveys</a:t>
            </a:r>
          </a:p>
          <a:p>
            <a:pPr lvl="2"/>
            <a:r>
              <a:rPr lang="en-US" dirty="0" smtClean="0"/>
              <a:t>Press </a:t>
            </a:r>
            <a:r>
              <a:rPr lang="en-US" dirty="0" err="1" smtClean="0"/>
              <a:t>Ganey</a:t>
            </a:r>
            <a:r>
              <a:rPr lang="en-US" dirty="0" smtClean="0"/>
              <a:t> (PG), Hospital Consumer Assessment of Healthcare Providers and Systems (HCAHPS) and Consumer Assessment of Healthcare Providers and Systems (CAHPS) provide competitor surveys for comparison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4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1E44-E136-B24D-913A-6E16877A2D27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4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5079585" cy="4023360"/>
          </a:xfrm>
        </p:spPr>
        <p:txBody>
          <a:bodyPr>
            <a:normAutofit/>
          </a:bodyPr>
          <a:lstStyle/>
          <a:p>
            <a:r>
              <a:rPr lang="en-US" b="1" dirty="0" smtClean="0"/>
              <a:t>Health Care Service Offerings</a:t>
            </a:r>
          </a:p>
          <a:p>
            <a:pPr lvl="1"/>
            <a:r>
              <a:rPr lang="en-US" dirty="0" smtClean="0"/>
              <a:t>Identify new or improved service offerings to attract new patients.</a:t>
            </a:r>
          </a:p>
          <a:p>
            <a:pPr lvl="1"/>
            <a:r>
              <a:rPr lang="en-US" dirty="0" smtClean="0"/>
              <a:t>Prioritize opportunities for expanding relationships with existing patients &amp; stakeholders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10C5-03B3-EB45-85AF-7803B2E66C62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176865" y="1845734"/>
            <a:ext cx="507958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Patient &amp; Stakeholder Support</a:t>
            </a:r>
          </a:p>
          <a:p>
            <a:pPr lvl="1"/>
            <a:r>
              <a:rPr lang="en-US" dirty="0" smtClean="0"/>
              <a:t>Design &amp; improve mechanisms to support use of health care services.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920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Patient &amp; Stakeholder Support Mechanisms</a:t>
            </a:r>
            <a:endParaRPr lang="en-US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10C5-03B3-EB45-85AF-7803B2E66C62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854" y="1963711"/>
            <a:ext cx="6465252" cy="401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8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5113739" cy="4023360"/>
          </a:xfrm>
        </p:spPr>
        <p:txBody>
          <a:bodyPr/>
          <a:lstStyle/>
          <a:p>
            <a:r>
              <a:rPr lang="en-US" b="1" dirty="0"/>
              <a:t>Patient &amp; Stakeholder Segmentation</a:t>
            </a:r>
          </a:p>
          <a:p>
            <a:pPr lvl="1"/>
            <a:r>
              <a:rPr lang="en-US" dirty="0" smtClean="0"/>
              <a:t>Identify market segments</a:t>
            </a:r>
          </a:p>
          <a:p>
            <a:pPr lvl="2"/>
            <a:r>
              <a:rPr lang="en-US" dirty="0" smtClean="0"/>
              <a:t>Analyze patient origin, employer group, service area demographics, and nationwide trends.</a:t>
            </a:r>
          </a:p>
          <a:p>
            <a:pPr lvl="1"/>
            <a:r>
              <a:rPr lang="en-US" dirty="0" smtClean="0"/>
              <a:t>Estimate potential patients in the market.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10C5-03B3-EB45-85AF-7803B2E66C62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7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11019" y="1845734"/>
            <a:ext cx="5113739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Patient &amp; Stakeholder Data Use</a:t>
            </a:r>
            <a:endParaRPr lang="en-US" dirty="0"/>
          </a:p>
          <a:p>
            <a:pPr lvl="1"/>
            <a:r>
              <a:rPr lang="en-US" dirty="0" smtClean="0"/>
              <a:t>Provides data highly correlated with satisfaction to offer focus on service concerns.</a:t>
            </a:r>
            <a:endParaRPr lang="en-US" dirty="0"/>
          </a:p>
          <a:p>
            <a:pPr lvl="1"/>
            <a:r>
              <a:rPr lang="en-US" dirty="0" smtClean="0"/>
              <a:t>Targeted service offerings to patient segments </a:t>
            </a:r>
          </a:p>
        </p:txBody>
      </p:sp>
    </p:spTree>
    <p:extLst>
      <p:ext uri="{BB962C8B-B14F-4D97-AF65-F5344CB8AC3E}">
        <p14:creationId xmlns:p14="http://schemas.microsoft.com/office/powerpoint/2010/main" val="1833501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4941211" cy="4023360"/>
          </a:xfrm>
        </p:spPr>
        <p:txBody>
          <a:bodyPr/>
          <a:lstStyle/>
          <a:p>
            <a:r>
              <a:rPr lang="en-US" b="1" dirty="0"/>
              <a:t>Relationship </a:t>
            </a:r>
            <a:r>
              <a:rPr lang="en-US" b="1" dirty="0" smtClean="0"/>
              <a:t>Management</a:t>
            </a:r>
          </a:p>
          <a:p>
            <a:pPr lvl="1"/>
            <a:r>
              <a:rPr lang="en-US" dirty="0" smtClean="0"/>
              <a:t>Identify key target audiences</a:t>
            </a:r>
          </a:p>
          <a:p>
            <a:pPr lvl="1"/>
            <a:r>
              <a:rPr lang="en-US" dirty="0" smtClean="0"/>
              <a:t>Develop growth &amp; initiatives</a:t>
            </a:r>
          </a:p>
          <a:p>
            <a:pPr lvl="1"/>
            <a:r>
              <a:rPr lang="en-US" dirty="0" smtClean="0"/>
              <a:t>Design marketing plans</a:t>
            </a:r>
          </a:p>
          <a:p>
            <a:pPr lvl="1"/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10C5-03B3-EB45-85AF-7803B2E66C62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129" y="2104536"/>
            <a:ext cx="6269551" cy="3505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54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Engagement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306" y="1971675"/>
            <a:ext cx="4267200" cy="37719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10C5-03B3-EB45-85AF-7803B2E66C62}" type="datetime4">
              <a:rPr lang="en-US" smtClean="0"/>
              <a:t>February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Austin Herrmann and Vijay Patel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AB605-AA76-4C55-9104-BB7ABE54CC19}" type="slidenum">
              <a:rPr lang="en-US" smtClean="0"/>
              <a:t>9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71272" y="1845734"/>
            <a:ext cx="494121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Complaint Management</a:t>
            </a:r>
          </a:p>
          <a:p>
            <a:pPr lvl="1"/>
            <a:r>
              <a:rPr lang="en-US" dirty="0" smtClean="0"/>
              <a:t>Feedback received in person, by phone, letter, e-mail or social media.</a:t>
            </a:r>
          </a:p>
          <a:p>
            <a:pPr lvl="1"/>
            <a:r>
              <a:rPr lang="en-US" dirty="0" smtClean="0"/>
              <a:t>Complaints initially handled at point of service with more severe complaints escalating to higher leadership levels.</a:t>
            </a:r>
          </a:p>
          <a:p>
            <a:pPr lvl="1"/>
            <a:r>
              <a:rPr lang="en-US" dirty="0" smtClean="0"/>
              <a:t>Feedback is aggregated, trended and analyzed</a:t>
            </a:r>
          </a:p>
          <a:p>
            <a:pPr lvl="1"/>
            <a:endParaRPr lang="en-US" b="1" dirty="0"/>
          </a:p>
          <a:p>
            <a:pPr lvl="1"/>
            <a:endParaRPr lang="en-US" b="1" dirty="0" smtClean="0"/>
          </a:p>
          <a:p>
            <a:pPr marL="201168" lvl="1" indent="0">
              <a:buNone/>
            </a:pPr>
            <a:r>
              <a:rPr lang="en-US" b="1" dirty="0" smtClean="0"/>
              <a:t>SE-</a:t>
            </a:r>
            <a:r>
              <a:rPr lang="en-US" dirty="0" smtClean="0"/>
              <a:t> Service Excellence</a:t>
            </a:r>
          </a:p>
          <a:p>
            <a:pPr marL="201168" lvl="1" indent="0">
              <a:buNone/>
            </a:pPr>
            <a:r>
              <a:rPr lang="en-US" b="1" dirty="0" smtClean="0"/>
              <a:t>BU- </a:t>
            </a:r>
            <a:r>
              <a:rPr lang="en-US" dirty="0" smtClean="0"/>
              <a:t>Business Unit</a:t>
            </a:r>
            <a:endParaRPr lang="en-US" b="1" dirty="0" smtClean="0"/>
          </a:p>
          <a:p>
            <a:pPr marL="201168" lvl="1" indent="0">
              <a:buNone/>
            </a:pPr>
            <a:r>
              <a:rPr lang="en-US" b="1" dirty="0" smtClean="0"/>
              <a:t>PC- </a:t>
            </a:r>
            <a:r>
              <a:rPr lang="en-US" dirty="0" smtClean="0"/>
              <a:t>Performance Council</a:t>
            </a:r>
            <a:endParaRPr lang="en-US" b="1" dirty="0"/>
          </a:p>
          <a:p>
            <a:pPr marL="201168" lvl="1" indent="0">
              <a:buNone/>
            </a:pPr>
            <a:endParaRPr lang="en-US" b="1" dirty="0" smtClean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50833040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E3DA18C2-75F1-4980-A5F0-165F6F71DE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642</TotalTime>
  <Words>488</Words>
  <Application>Microsoft Office PowerPoint</Application>
  <PresentationFormat>Custom</PresentationFormat>
  <Paragraphs>101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Retrospect</vt:lpstr>
      <vt:lpstr>           Henry Ford Health System: Customer Focus </vt:lpstr>
      <vt:lpstr>Voice of the Customer</vt:lpstr>
      <vt:lpstr>Voice of the Customer</vt:lpstr>
      <vt:lpstr>Voice of the Customer</vt:lpstr>
      <vt:lpstr>Customer Engagement</vt:lpstr>
      <vt:lpstr>Patient &amp; Stakeholder Support Mechanisms</vt:lpstr>
      <vt:lpstr>Customer Engagement</vt:lpstr>
      <vt:lpstr>Customer Engagement</vt:lpstr>
      <vt:lpstr>Customer Engagement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Henry Ford Health System</dc:title>
  <dc:creator>Emmy Herrmann</dc:creator>
  <cp:lastModifiedBy>Joan Burtner</cp:lastModifiedBy>
  <cp:revision>25</cp:revision>
  <dcterms:created xsi:type="dcterms:W3CDTF">2016-02-16T00:45:12Z</dcterms:created>
  <dcterms:modified xsi:type="dcterms:W3CDTF">2016-02-17T18:00:59Z</dcterms:modified>
</cp:coreProperties>
</file>