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9"/>
  </p:notesMasterIdLst>
  <p:sldIdLst>
    <p:sldId id="256" r:id="rId2"/>
    <p:sldId id="261" r:id="rId3"/>
    <p:sldId id="257" r:id="rId4"/>
    <p:sldId id="258" r:id="rId5"/>
    <p:sldId id="259" r:id="rId6"/>
    <p:sldId id="260"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78"/>
    <p:restoredTop sz="94671"/>
  </p:normalViewPr>
  <p:slideViewPr>
    <p:cSldViewPr snapToGrid="0" snapToObjects="1">
      <p:cViewPr>
        <p:scale>
          <a:sx n="80" d="100"/>
          <a:sy n="80" d="100"/>
        </p:scale>
        <p:origin x="-78" y="-58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8680F8C-2D49-4F51-B4DE-18109A30A13D}" type="datetimeFigureOut">
              <a:rPr lang="en-US" smtClean="0"/>
              <a:t>4/18/2016</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490565C-6205-4539-9E72-97CE5849EA14}" type="slidenum">
              <a:rPr lang="en-US" smtClean="0"/>
              <a:t>‹#›</a:t>
            </a:fld>
            <a:endParaRPr lang="en-US"/>
          </a:p>
        </p:txBody>
      </p:sp>
    </p:spTree>
    <p:extLst>
      <p:ext uri="{BB962C8B-B14F-4D97-AF65-F5344CB8AC3E}">
        <p14:creationId xmlns:p14="http://schemas.microsoft.com/office/powerpoint/2010/main" val="36527424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r>
              <a:rPr lang="en-US" smtClean="0"/>
              <a:t>4/18/2016</a:t>
            </a:r>
            <a:endParaRPr lang="en-US" dirty="0"/>
          </a:p>
        </p:txBody>
      </p:sp>
      <p:sp>
        <p:nvSpPr>
          <p:cNvPr id="5" name="Footer Placeholder 4"/>
          <p:cNvSpPr>
            <a:spLocks noGrp="1"/>
          </p:cNvSpPr>
          <p:nvPr>
            <p:ph type="ftr" sz="quarter" idx="11"/>
          </p:nvPr>
        </p:nvSpPr>
        <p:spPr>
          <a:xfrm>
            <a:off x="5332412" y="5883275"/>
            <a:ext cx="4324044" cy="365125"/>
          </a:xfrm>
        </p:spPr>
        <p:txBody>
          <a:bodyPr/>
          <a:lstStyle/>
          <a:p>
            <a:r>
              <a:rPr lang="en-US" smtClean="0"/>
              <a:t>ISE 288 Spring 2016 Talal Alshugaa Interviews Abdullaziz Al-Angari</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4/18/2016</a:t>
            </a:r>
            <a:endParaRPr lang="en-US" dirty="0"/>
          </a:p>
        </p:txBody>
      </p:sp>
      <p:sp>
        <p:nvSpPr>
          <p:cNvPr id="6" name="Footer Placeholder 5"/>
          <p:cNvSpPr>
            <a:spLocks noGrp="1"/>
          </p:cNvSpPr>
          <p:nvPr>
            <p:ph type="ftr" sz="quarter" idx="11"/>
          </p:nvPr>
        </p:nvSpPr>
        <p:spPr/>
        <p:txBody>
          <a:bodyPr/>
          <a:lstStyle/>
          <a:p>
            <a:r>
              <a:rPr lang="en-US" smtClean="0"/>
              <a:t>ISE 288 Spring 2016 Talal Alshugaa Interviews Abdullaziz Al-Angari</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4/18/2016</a:t>
            </a:r>
            <a:endParaRPr lang="en-US" dirty="0"/>
          </a:p>
        </p:txBody>
      </p:sp>
      <p:sp>
        <p:nvSpPr>
          <p:cNvPr id="5" name="Footer Placeholder 4"/>
          <p:cNvSpPr>
            <a:spLocks noGrp="1"/>
          </p:cNvSpPr>
          <p:nvPr>
            <p:ph type="ftr" sz="quarter" idx="11"/>
          </p:nvPr>
        </p:nvSpPr>
        <p:spPr/>
        <p:txBody>
          <a:bodyPr/>
          <a:lstStyle/>
          <a:p>
            <a:r>
              <a:rPr lang="en-US" smtClean="0"/>
              <a:t>ISE 288 Spring 2016 Talal Alshugaa Interviews Abdullaziz Al-Angari</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4/18/2016</a:t>
            </a:r>
            <a:endParaRPr lang="en-US" dirty="0"/>
          </a:p>
        </p:txBody>
      </p:sp>
      <p:sp>
        <p:nvSpPr>
          <p:cNvPr id="5" name="Footer Placeholder 4"/>
          <p:cNvSpPr>
            <a:spLocks noGrp="1"/>
          </p:cNvSpPr>
          <p:nvPr>
            <p:ph type="ftr" sz="quarter" idx="11"/>
          </p:nvPr>
        </p:nvSpPr>
        <p:spPr/>
        <p:txBody>
          <a:bodyPr/>
          <a:lstStyle/>
          <a:p>
            <a:r>
              <a:rPr lang="en-US" smtClean="0"/>
              <a:t>ISE 288 Spring 2016 Talal Alshugaa Interviews Abdullaziz Al-Angari</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4/18/2016</a:t>
            </a:r>
            <a:endParaRPr lang="en-US" dirty="0"/>
          </a:p>
        </p:txBody>
      </p:sp>
      <p:sp>
        <p:nvSpPr>
          <p:cNvPr id="5" name="Footer Placeholder 4"/>
          <p:cNvSpPr>
            <a:spLocks noGrp="1"/>
          </p:cNvSpPr>
          <p:nvPr>
            <p:ph type="ftr" sz="quarter" idx="11"/>
          </p:nvPr>
        </p:nvSpPr>
        <p:spPr/>
        <p:txBody>
          <a:bodyPr/>
          <a:lstStyle/>
          <a:p>
            <a:r>
              <a:rPr lang="en-US" smtClean="0"/>
              <a:t>ISE 288 Spring 2016 Talal Alshugaa Interviews Abdullaziz Al-Angari</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4/18/2016</a:t>
            </a:r>
            <a:endParaRPr lang="en-US" dirty="0"/>
          </a:p>
        </p:txBody>
      </p:sp>
      <p:sp>
        <p:nvSpPr>
          <p:cNvPr id="5" name="Footer Placeholder 4"/>
          <p:cNvSpPr>
            <a:spLocks noGrp="1"/>
          </p:cNvSpPr>
          <p:nvPr>
            <p:ph type="ftr" sz="quarter" idx="11"/>
          </p:nvPr>
        </p:nvSpPr>
        <p:spPr/>
        <p:txBody>
          <a:bodyPr/>
          <a:lstStyle/>
          <a:p>
            <a:r>
              <a:rPr lang="en-US" smtClean="0"/>
              <a:t>ISE 288 Spring 2016 Talal Alshugaa Interviews Abdullaziz Al-Angari</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4/18/2016</a:t>
            </a:r>
            <a:endParaRPr lang="en-US" dirty="0"/>
          </a:p>
        </p:txBody>
      </p:sp>
      <p:sp>
        <p:nvSpPr>
          <p:cNvPr id="5" name="Footer Placeholder 4"/>
          <p:cNvSpPr>
            <a:spLocks noGrp="1"/>
          </p:cNvSpPr>
          <p:nvPr>
            <p:ph type="ftr" sz="quarter" idx="11"/>
          </p:nvPr>
        </p:nvSpPr>
        <p:spPr/>
        <p:txBody>
          <a:bodyPr/>
          <a:lstStyle/>
          <a:p>
            <a:r>
              <a:rPr lang="en-US" smtClean="0"/>
              <a:t>ISE 288 Spring 2016 Talal Alshugaa Interviews Abdullaziz Al-Angari</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r>
              <a:rPr lang="en-US" smtClean="0"/>
              <a:t>4/18/2016</a:t>
            </a:r>
            <a:endParaRPr lang="en-US" dirty="0"/>
          </a:p>
        </p:txBody>
      </p:sp>
      <p:sp>
        <p:nvSpPr>
          <p:cNvPr id="5" name="Footer Placeholder 4"/>
          <p:cNvSpPr>
            <a:spLocks noGrp="1"/>
          </p:cNvSpPr>
          <p:nvPr>
            <p:ph type="ftr" sz="quarter" idx="11"/>
          </p:nvPr>
        </p:nvSpPr>
        <p:spPr/>
        <p:txBody>
          <a:bodyPr/>
          <a:lstStyle/>
          <a:p>
            <a:r>
              <a:rPr lang="en-US" smtClean="0"/>
              <a:t>ISE 288 Spring 2016 Talal Alshugaa Interviews Abdullaziz Al-Angari</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r>
              <a:rPr lang="en-US" smtClean="0"/>
              <a:t>4/18/2016</a:t>
            </a:r>
            <a:endParaRPr lang="en-US" dirty="0"/>
          </a:p>
        </p:txBody>
      </p:sp>
      <p:sp>
        <p:nvSpPr>
          <p:cNvPr id="5" name="Footer Placeholder 4"/>
          <p:cNvSpPr>
            <a:spLocks noGrp="1"/>
          </p:cNvSpPr>
          <p:nvPr>
            <p:ph type="ftr" sz="quarter" idx="11"/>
          </p:nvPr>
        </p:nvSpPr>
        <p:spPr/>
        <p:txBody>
          <a:bodyPr/>
          <a:lstStyle/>
          <a:p>
            <a:r>
              <a:rPr lang="en-US" smtClean="0"/>
              <a:t>ISE 288 Spring 2016 Talal Alshugaa Interviews Abdullaziz Al-Angari</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9732656" y="6065837"/>
            <a:ext cx="1143000" cy="365125"/>
          </a:xfrm>
        </p:spPr>
        <p:txBody>
          <a:bodyPr/>
          <a:lstStyle/>
          <a:p>
            <a:r>
              <a:rPr lang="en-US" smtClean="0"/>
              <a:t>4/18/2016</a:t>
            </a:r>
            <a:endParaRPr lang="en-US" dirty="0"/>
          </a:p>
        </p:txBody>
      </p:sp>
      <p:sp>
        <p:nvSpPr>
          <p:cNvPr id="5" name="Footer Placeholder 4"/>
          <p:cNvSpPr>
            <a:spLocks noGrp="1"/>
          </p:cNvSpPr>
          <p:nvPr>
            <p:ph type="ftr" sz="quarter" idx="11"/>
          </p:nvPr>
        </p:nvSpPr>
        <p:spPr>
          <a:xfrm>
            <a:off x="2572279" y="6065837"/>
            <a:ext cx="7084177" cy="365125"/>
          </a:xfrm>
        </p:spPr>
        <p:txBody>
          <a:bodyPr/>
          <a:lstStyle/>
          <a:p>
            <a:r>
              <a:rPr lang="en-US" smtClean="0"/>
              <a:t>ISE 288 Spring 2016 Talal Alshugaa Interviews Abdullaziz Al-Angari</a:t>
            </a:r>
            <a:endParaRPr lang="en-US" dirty="0"/>
          </a:p>
        </p:txBody>
      </p:sp>
      <p:sp>
        <p:nvSpPr>
          <p:cNvPr id="6" name="Slide Number Placeholder 5"/>
          <p:cNvSpPr>
            <a:spLocks noGrp="1"/>
          </p:cNvSpPr>
          <p:nvPr>
            <p:ph type="sldNum" sz="quarter" idx="12"/>
          </p:nvPr>
        </p:nvSpPr>
        <p:spPr>
          <a:xfrm>
            <a:off x="10951857" y="6065837"/>
            <a:ext cx="5511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4/18/2016</a:t>
            </a:r>
            <a:endParaRPr lang="en-US" dirty="0"/>
          </a:p>
        </p:txBody>
      </p:sp>
      <p:sp>
        <p:nvSpPr>
          <p:cNvPr id="5" name="Footer Placeholder 4"/>
          <p:cNvSpPr>
            <a:spLocks noGrp="1"/>
          </p:cNvSpPr>
          <p:nvPr>
            <p:ph type="ftr" sz="quarter" idx="11"/>
          </p:nvPr>
        </p:nvSpPr>
        <p:spPr/>
        <p:txBody>
          <a:bodyPr/>
          <a:lstStyle/>
          <a:p>
            <a:r>
              <a:rPr lang="en-US" smtClean="0"/>
              <a:t>ISE 288 Spring 2016 Talal Alshugaa Interviews Abdullaziz Al-Angari</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r>
              <a:rPr lang="en-US" smtClean="0"/>
              <a:t>4/18/2016</a:t>
            </a:r>
            <a:endParaRPr lang="en-US" dirty="0"/>
          </a:p>
        </p:txBody>
      </p:sp>
      <p:sp>
        <p:nvSpPr>
          <p:cNvPr id="6" name="Footer Placeholder 5"/>
          <p:cNvSpPr>
            <a:spLocks noGrp="1"/>
          </p:cNvSpPr>
          <p:nvPr>
            <p:ph type="ftr" sz="quarter" idx="11"/>
          </p:nvPr>
        </p:nvSpPr>
        <p:spPr/>
        <p:txBody>
          <a:bodyPr/>
          <a:lstStyle/>
          <a:p>
            <a:r>
              <a:rPr lang="en-US" smtClean="0"/>
              <a:t>ISE 288 Spring 2016 Talal Alshugaa Interviews Abdullaziz Al-Angari</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r>
              <a:rPr lang="en-US" smtClean="0"/>
              <a:t>4/18/2016</a:t>
            </a:r>
            <a:endParaRPr lang="en-US" dirty="0"/>
          </a:p>
        </p:txBody>
      </p:sp>
      <p:sp>
        <p:nvSpPr>
          <p:cNvPr id="8" name="Footer Placeholder 7"/>
          <p:cNvSpPr>
            <a:spLocks noGrp="1"/>
          </p:cNvSpPr>
          <p:nvPr>
            <p:ph type="ftr" sz="quarter" idx="11"/>
          </p:nvPr>
        </p:nvSpPr>
        <p:spPr/>
        <p:txBody>
          <a:bodyPr/>
          <a:lstStyle/>
          <a:p>
            <a:r>
              <a:rPr lang="en-US" smtClean="0"/>
              <a:t>ISE 288 Spring 2016 Talal Alshugaa Interviews Abdullaziz Al-Angari</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r>
              <a:rPr lang="en-US" smtClean="0"/>
              <a:t>4/18/2016</a:t>
            </a:r>
            <a:endParaRPr lang="en-US" dirty="0"/>
          </a:p>
        </p:txBody>
      </p:sp>
      <p:sp>
        <p:nvSpPr>
          <p:cNvPr id="4" name="Footer Placeholder 3"/>
          <p:cNvSpPr>
            <a:spLocks noGrp="1"/>
          </p:cNvSpPr>
          <p:nvPr>
            <p:ph type="ftr" sz="quarter" idx="11"/>
          </p:nvPr>
        </p:nvSpPr>
        <p:spPr/>
        <p:txBody>
          <a:bodyPr/>
          <a:lstStyle/>
          <a:p>
            <a:r>
              <a:rPr lang="en-US" smtClean="0"/>
              <a:t>ISE 288 Spring 2016 Talal Alshugaa Interviews Abdullaziz Al-Angari</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4/18/2016</a:t>
            </a:r>
            <a:endParaRPr lang="en-US" dirty="0"/>
          </a:p>
        </p:txBody>
      </p:sp>
      <p:sp>
        <p:nvSpPr>
          <p:cNvPr id="3" name="Footer Placeholder 2"/>
          <p:cNvSpPr>
            <a:spLocks noGrp="1"/>
          </p:cNvSpPr>
          <p:nvPr>
            <p:ph type="ftr" sz="quarter" idx="11"/>
          </p:nvPr>
        </p:nvSpPr>
        <p:spPr/>
        <p:txBody>
          <a:bodyPr/>
          <a:lstStyle/>
          <a:p>
            <a:r>
              <a:rPr lang="en-US" smtClean="0"/>
              <a:t>ISE 288 Spring 2016 Talal Alshugaa Interviews Abdullaziz Al-Angari</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4/18/2016</a:t>
            </a:r>
            <a:endParaRPr lang="en-US" dirty="0"/>
          </a:p>
        </p:txBody>
      </p:sp>
      <p:sp>
        <p:nvSpPr>
          <p:cNvPr id="6" name="Footer Placeholder 5"/>
          <p:cNvSpPr>
            <a:spLocks noGrp="1"/>
          </p:cNvSpPr>
          <p:nvPr>
            <p:ph type="ftr" sz="quarter" idx="11"/>
          </p:nvPr>
        </p:nvSpPr>
        <p:spPr/>
        <p:txBody>
          <a:bodyPr/>
          <a:lstStyle/>
          <a:p>
            <a:r>
              <a:rPr lang="en-US" smtClean="0"/>
              <a:t>ISE 288 Spring 2016 Talal Alshugaa Interviews Abdullaziz Al-Angari</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4/18/2016</a:t>
            </a:r>
            <a:endParaRPr lang="en-US" dirty="0"/>
          </a:p>
        </p:txBody>
      </p:sp>
      <p:sp>
        <p:nvSpPr>
          <p:cNvPr id="6" name="Footer Placeholder 5"/>
          <p:cNvSpPr>
            <a:spLocks noGrp="1"/>
          </p:cNvSpPr>
          <p:nvPr>
            <p:ph type="ftr" sz="quarter" idx="11"/>
          </p:nvPr>
        </p:nvSpPr>
        <p:spPr/>
        <p:txBody>
          <a:bodyPr/>
          <a:lstStyle/>
          <a:p>
            <a:r>
              <a:rPr lang="en-US" smtClean="0"/>
              <a:t>ISE 288 Spring 2016 Talal Alshugaa Interviews Abdullaziz Al-Angari</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r>
              <a:rPr lang="en-US" smtClean="0"/>
              <a:t>4/18/2016</a:t>
            </a:r>
            <a:endParaRPr lang="en-US"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r>
              <a:rPr lang="en-US" smtClean="0"/>
              <a:t>ISE 288 Spring 2016 Talal Alshugaa Interviews Abdullaziz Al-Angari</a:t>
            </a:r>
            <a:endParaRPr lang="en-US"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6" r:id="rId14"/>
    <p:sldLayoutId id="2147483667" r:id="rId15"/>
    <p:sldLayoutId id="2147483658" r:id="rId16"/>
    <p:sldLayoutId id="2147483659" r:id="rId17"/>
  </p:sldLayoutIdLst>
  <p:hf hdr="0"/>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58346" y="481914"/>
            <a:ext cx="11833654" cy="1631091"/>
          </a:xfrm>
        </p:spPr>
        <p:txBody>
          <a:bodyPr>
            <a:normAutofit/>
          </a:bodyPr>
          <a:lstStyle/>
          <a:p>
            <a:r>
              <a:rPr lang="en-US" sz="3600" dirty="0"/>
              <a:t>Interviewee Eng. </a:t>
            </a:r>
            <a:r>
              <a:rPr lang="en-US" sz="3600" dirty="0" err="1" smtClean="0"/>
              <a:t>Abdullaziz</a:t>
            </a:r>
            <a:r>
              <a:rPr lang="en-US" sz="3600" dirty="0" smtClean="0"/>
              <a:t> Al-</a:t>
            </a:r>
            <a:r>
              <a:rPr lang="en-US" sz="3600" dirty="0" err="1" smtClean="0"/>
              <a:t>Angari</a:t>
            </a:r>
            <a:r>
              <a:rPr lang="en-US" sz="3600" dirty="0" smtClean="0"/>
              <a:t> </a:t>
            </a:r>
            <a:endParaRPr lang="en-US" sz="3600" dirty="0"/>
          </a:p>
        </p:txBody>
      </p:sp>
      <p:sp>
        <p:nvSpPr>
          <p:cNvPr id="3" name="Subtitle 2"/>
          <p:cNvSpPr>
            <a:spLocks noGrp="1"/>
          </p:cNvSpPr>
          <p:nvPr>
            <p:ph type="subTitle" idx="1"/>
          </p:nvPr>
        </p:nvSpPr>
        <p:spPr/>
        <p:txBody>
          <a:bodyPr/>
          <a:lstStyle/>
          <a:p>
            <a:r>
              <a:rPr lang="en-US" dirty="0" err="1" smtClean="0"/>
              <a:t>Talal</a:t>
            </a:r>
            <a:r>
              <a:rPr lang="en-US" dirty="0" smtClean="0"/>
              <a:t> </a:t>
            </a:r>
            <a:r>
              <a:rPr lang="en-US" dirty="0" err="1" smtClean="0"/>
              <a:t>Alshugaa</a:t>
            </a:r>
            <a:r>
              <a:rPr lang="en-US" dirty="0" smtClean="0"/>
              <a:t> </a:t>
            </a:r>
          </a:p>
          <a:p>
            <a:endParaRPr lang="en-US" dirty="0"/>
          </a:p>
        </p:txBody>
      </p:sp>
    </p:spTree>
    <p:extLst>
      <p:ext uri="{BB962C8B-B14F-4D97-AF65-F5344CB8AC3E}">
        <p14:creationId xmlns:p14="http://schemas.microsoft.com/office/powerpoint/2010/main" val="981624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a:t>Current Career Information and Authorizations</a:t>
            </a:r>
            <a:r>
              <a:rPr lang="en-US" dirty="0"/>
              <a:t/>
            </a:r>
            <a:br>
              <a:rPr lang="en-US" dirty="0"/>
            </a:br>
            <a:endParaRPr lang="en-US" dirty="0"/>
          </a:p>
        </p:txBody>
      </p:sp>
      <p:sp>
        <p:nvSpPr>
          <p:cNvPr id="3" name="Content Placeholder 2"/>
          <p:cNvSpPr>
            <a:spLocks noGrp="1"/>
          </p:cNvSpPr>
          <p:nvPr>
            <p:ph idx="1"/>
          </p:nvPr>
        </p:nvSpPr>
        <p:spPr/>
        <p:txBody>
          <a:bodyPr/>
          <a:lstStyle/>
          <a:p>
            <a:r>
              <a:rPr lang="en-US" dirty="0">
                <a:solidFill>
                  <a:srgbClr val="FF0000"/>
                </a:solidFill>
              </a:rPr>
              <a:t>Where do you work?</a:t>
            </a:r>
          </a:p>
          <a:p>
            <a:pPr marL="0" indent="0">
              <a:buNone/>
            </a:pPr>
            <a:r>
              <a:rPr lang="en-US" dirty="0" smtClean="0"/>
              <a:t>      I </a:t>
            </a:r>
            <a:r>
              <a:rPr lang="en-US" dirty="0"/>
              <a:t>work in a private company. </a:t>
            </a:r>
          </a:p>
          <a:p>
            <a:r>
              <a:rPr lang="en-US" dirty="0">
                <a:solidFill>
                  <a:srgbClr val="FF0000"/>
                </a:solidFill>
              </a:rPr>
              <a:t>What is your current job title?</a:t>
            </a:r>
          </a:p>
          <a:p>
            <a:pPr marL="0" indent="0">
              <a:buNone/>
            </a:pPr>
            <a:r>
              <a:rPr lang="en-US" dirty="0" smtClean="0"/>
              <a:t>     Managing </a:t>
            </a:r>
            <a:r>
              <a:rPr lang="en-US" dirty="0"/>
              <a:t>Director</a:t>
            </a:r>
          </a:p>
          <a:p>
            <a:endParaRPr lang="en-US" dirty="0"/>
          </a:p>
        </p:txBody>
      </p:sp>
      <p:sp>
        <p:nvSpPr>
          <p:cNvPr id="4" name="Date Placeholder 3"/>
          <p:cNvSpPr>
            <a:spLocks noGrp="1"/>
          </p:cNvSpPr>
          <p:nvPr>
            <p:ph type="dt" sz="half" idx="10"/>
          </p:nvPr>
        </p:nvSpPr>
        <p:spPr/>
        <p:txBody>
          <a:bodyPr/>
          <a:lstStyle/>
          <a:p>
            <a:r>
              <a:rPr lang="en-US" smtClean="0"/>
              <a:t>4/18/2016</a:t>
            </a:r>
            <a:endParaRPr lang="en-US" dirty="0"/>
          </a:p>
        </p:txBody>
      </p:sp>
      <p:sp>
        <p:nvSpPr>
          <p:cNvPr id="5" name="Footer Placeholder 4"/>
          <p:cNvSpPr>
            <a:spLocks noGrp="1"/>
          </p:cNvSpPr>
          <p:nvPr>
            <p:ph type="ftr" sz="quarter" idx="11"/>
          </p:nvPr>
        </p:nvSpPr>
        <p:spPr/>
        <p:txBody>
          <a:bodyPr/>
          <a:lstStyle/>
          <a:p>
            <a:r>
              <a:rPr lang="en-US" smtClean="0"/>
              <a:t>ISE 288 Spring 2016 Talal Alshugaa Interviews Abdullaziz Al-Angari</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16144545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a:t>Educational Information</a:t>
            </a:r>
            <a:r>
              <a:rPr lang="en-US" dirty="0"/>
              <a:t> </a:t>
            </a:r>
          </a:p>
        </p:txBody>
      </p:sp>
      <p:sp>
        <p:nvSpPr>
          <p:cNvPr id="3" name="Content Placeholder 2"/>
          <p:cNvSpPr>
            <a:spLocks noGrp="1"/>
          </p:cNvSpPr>
          <p:nvPr>
            <p:ph idx="1"/>
          </p:nvPr>
        </p:nvSpPr>
        <p:spPr/>
        <p:txBody>
          <a:bodyPr>
            <a:normAutofit fontScale="85000" lnSpcReduction="20000"/>
          </a:bodyPr>
          <a:lstStyle/>
          <a:p>
            <a:r>
              <a:rPr lang="en-US" sz="1800" dirty="0"/>
              <a:t>graduated from King Saud University in Riyadh, Saudi Arabia in end of </a:t>
            </a:r>
            <a:r>
              <a:rPr lang="en-US" sz="1800" dirty="0" smtClean="0"/>
              <a:t>2004.</a:t>
            </a:r>
          </a:p>
          <a:p>
            <a:r>
              <a:rPr lang="en-US" sz="1800" dirty="0" smtClean="0">
                <a:solidFill>
                  <a:srgbClr val="FF0000"/>
                </a:solidFill>
              </a:rPr>
              <a:t>What </a:t>
            </a:r>
            <a:r>
              <a:rPr lang="en-US" sz="1800" dirty="0">
                <a:solidFill>
                  <a:srgbClr val="FF0000"/>
                </a:solidFill>
              </a:rPr>
              <a:t>degree did you earn?</a:t>
            </a:r>
          </a:p>
          <a:p>
            <a:pPr marL="0" indent="0">
              <a:buNone/>
            </a:pPr>
            <a:r>
              <a:rPr lang="en-US" sz="1800" dirty="0" smtClean="0"/>
              <a:t>        Bachelor </a:t>
            </a:r>
            <a:r>
              <a:rPr lang="en-US" sz="1800" dirty="0"/>
              <a:t>in Industrial </a:t>
            </a:r>
            <a:r>
              <a:rPr lang="en-US" sz="1800" dirty="0" smtClean="0"/>
              <a:t>Engineering.</a:t>
            </a:r>
            <a:endParaRPr lang="en-US" sz="1800" dirty="0"/>
          </a:p>
          <a:p>
            <a:pPr marL="0" indent="0">
              <a:buNone/>
            </a:pPr>
            <a:r>
              <a:rPr lang="en-US" sz="1800" dirty="0" smtClean="0"/>
              <a:t>        Two Masters </a:t>
            </a:r>
            <a:r>
              <a:rPr lang="en-US" sz="1800" dirty="0"/>
              <a:t>in Business </a:t>
            </a:r>
            <a:r>
              <a:rPr lang="en-US" sz="1800" dirty="0" smtClean="0"/>
              <a:t> Administration</a:t>
            </a:r>
            <a:r>
              <a:rPr lang="en-US" sz="1800" dirty="0"/>
              <a:t> </a:t>
            </a:r>
            <a:r>
              <a:rPr lang="en-US" sz="1800" dirty="0" smtClean="0"/>
              <a:t>and </a:t>
            </a:r>
            <a:r>
              <a:rPr lang="en-US" sz="1800" dirty="0"/>
              <a:t>Human Resource </a:t>
            </a:r>
            <a:endParaRPr lang="en-US" sz="1800" dirty="0" smtClean="0"/>
          </a:p>
          <a:p>
            <a:r>
              <a:rPr lang="en-US" sz="1800" dirty="0">
                <a:solidFill>
                  <a:srgbClr val="FF0000"/>
                </a:solidFill>
              </a:rPr>
              <a:t>Have you earned any licenses/certifications such as Professional Engineer, Black Belt, Certified Quality Engineer, etc.? </a:t>
            </a:r>
          </a:p>
          <a:p>
            <a:pPr marL="0" indent="0">
              <a:buNone/>
            </a:pPr>
            <a:r>
              <a:rPr lang="en-US" sz="1800" dirty="0" smtClean="0"/>
              <a:t>         Yes </a:t>
            </a:r>
            <a:r>
              <a:rPr lang="en-US" sz="1800" dirty="0"/>
              <a:t>I had earned a Lead Auditor License for ISO 9001:2008, Assessor License for EFQM Excellence Model and Quality Manager Certificate from ILO. In addition to several certificates in Performance evaluation and measurement (i.e. Balanced Scorecard) and others. </a:t>
            </a:r>
            <a:endParaRPr lang="en-US" sz="1800" dirty="0" smtClean="0"/>
          </a:p>
          <a:p>
            <a:r>
              <a:rPr lang="en-US" sz="1800" dirty="0">
                <a:solidFill>
                  <a:srgbClr val="FF0000"/>
                </a:solidFill>
              </a:rPr>
              <a:t>Did you have any internships or co-ops while you were at </a:t>
            </a:r>
            <a:r>
              <a:rPr lang="en-US" sz="1800" dirty="0" smtClean="0">
                <a:solidFill>
                  <a:srgbClr val="FF0000"/>
                </a:solidFill>
              </a:rPr>
              <a:t>university? </a:t>
            </a:r>
            <a:r>
              <a:rPr lang="en-US" sz="1800" dirty="0">
                <a:solidFill>
                  <a:srgbClr val="FF0000"/>
                </a:solidFill>
              </a:rPr>
              <a:t>If so, where did you intern and what were your duties?</a:t>
            </a:r>
          </a:p>
          <a:p>
            <a:pPr marL="0" indent="0">
              <a:buNone/>
            </a:pPr>
            <a:r>
              <a:rPr lang="en-US" sz="1800" dirty="0" smtClean="0"/>
              <a:t>        No</a:t>
            </a:r>
            <a:r>
              <a:rPr lang="en-US" sz="1800" u="sng" dirty="0"/>
              <a:t>.</a:t>
            </a:r>
            <a:r>
              <a:rPr lang="en-US" sz="1800" dirty="0"/>
              <a:t> </a:t>
            </a:r>
          </a:p>
        </p:txBody>
      </p:sp>
      <p:sp>
        <p:nvSpPr>
          <p:cNvPr id="4" name="Date Placeholder 3"/>
          <p:cNvSpPr>
            <a:spLocks noGrp="1"/>
          </p:cNvSpPr>
          <p:nvPr>
            <p:ph type="dt" sz="half" idx="10"/>
          </p:nvPr>
        </p:nvSpPr>
        <p:spPr/>
        <p:txBody>
          <a:bodyPr/>
          <a:lstStyle/>
          <a:p>
            <a:r>
              <a:rPr lang="en-US" smtClean="0"/>
              <a:t>4/18/2016</a:t>
            </a:r>
            <a:endParaRPr lang="en-US" dirty="0"/>
          </a:p>
        </p:txBody>
      </p:sp>
      <p:sp>
        <p:nvSpPr>
          <p:cNvPr id="5" name="Footer Placeholder 4"/>
          <p:cNvSpPr>
            <a:spLocks noGrp="1"/>
          </p:cNvSpPr>
          <p:nvPr>
            <p:ph type="ftr" sz="quarter" idx="11"/>
          </p:nvPr>
        </p:nvSpPr>
        <p:spPr/>
        <p:txBody>
          <a:bodyPr/>
          <a:lstStyle/>
          <a:p>
            <a:r>
              <a:rPr lang="en-US" smtClean="0"/>
              <a:t>ISE 288 Spring 2016 Talal Alshugaa Interviews Abdullaziz Al-Angari</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3</a:t>
            </a:fld>
            <a:endParaRPr lang="en-US" dirty="0"/>
          </a:p>
        </p:txBody>
      </p:sp>
    </p:spTree>
    <p:extLst>
      <p:ext uri="{BB962C8B-B14F-4D97-AF65-F5344CB8AC3E}">
        <p14:creationId xmlns:p14="http://schemas.microsoft.com/office/powerpoint/2010/main" val="14672723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0" y="212125"/>
            <a:ext cx="10018713" cy="1752599"/>
          </a:xfrm>
        </p:spPr>
        <p:txBody>
          <a:bodyPr/>
          <a:lstStyle/>
          <a:p>
            <a:r>
              <a:rPr lang="en-US" u="sng" dirty="0"/>
              <a:t>Work Environment</a:t>
            </a:r>
            <a:r>
              <a:rPr lang="en-US" dirty="0"/>
              <a:t> </a:t>
            </a:r>
          </a:p>
        </p:txBody>
      </p:sp>
      <p:sp>
        <p:nvSpPr>
          <p:cNvPr id="3" name="Content Placeholder 2"/>
          <p:cNvSpPr>
            <a:spLocks noGrp="1"/>
          </p:cNvSpPr>
          <p:nvPr>
            <p:ph idx="1"/>
          </p:nvPr>
        </p:nvSpPr>
        <p:spPr>
          <a:xfrm>
            <a:off x="1484309" y="1365663"/>
            <a:ext cx="10018713" cy="5043158"/>
          </a:xfrm>
        </p:spPr>
        <p:txBody>
          <a:bodyPr>
            <a:normAutofit fontScale="62500" lnSpcReduction="20000"/>
          </a:bodyPr>
          <a:lstStyle/>
          <a:p>
            <a:r>
              <a:rPr lang="en-US" dirty="0">
                <a:solidFill>
                  <a:srgbClr val="FF0000"/>
                </a:solidFill>
              </a:rPr>
              <a:t>Are your benefits and compensation competitive with those in similar industries or jobs?</a:t>
            </a:r>
          </a:p>
          <a:p>
            <a:pPr marL="0" indent="0">
              <a:buNone/>
            </a:pPr>
            <a:r>
              <a:rPr lang="en-US" dirty="0" smtClean="0"/>
              <a:t>      Yes of </a:t>
            </a:r>
            <a:r>
              <a:rPr lang="en-US" dirty="0"/>
              <a:t>course. Before I joined our family business I was working in a government body concern for Quality in </a:t>
            </a:r>
            <a:r>
              <a:rPr lang="en-US" dirty="0" smtClean="0"/>
              <a:t>      technical </a:t>
            </a:r>
            <a:r>
              <a:rPr lang="en-US" dirty="0"/>
              <a:t>education. I had tremendous benefits gained from working in that organization and I thought the </a:t>
            </a:r>
            <a:r>
              <a:rPr lang="en-US" dirty="0" smtClean="0"/>
              <a:t>    skills </a:t>
            </a:r>
            <a:r>
              <a:rPr lang="en-US" dirty="0"/>
              <a:t>were I used there are similar with what I using right now in our private company. </a:t>
            </a:r>
            <a:r>
              <a:rPr lang="en-US" dirty="0" smtClean="0"/>
              <a:t>   </a:t>
            </a:r>
            <a:endParaRPr lang="en-US" dirty="0"/>
          </a:p>
          <a:p>
            <a:pPr>
              <a:buFont typeface="Arial" charset="0"/>
              <a:buChar char="•"/>
            </a:pPr>
            <a:r>
              <a:rPr lang="en-US" dirty="0">
                <a:solidFill>
                  <a:srgbClr val="FF0000"/>
                </a:solidFill>
              </a:rPr>
              <a:t>How many hours on average do you work a week?  </a:t>
            </a:r>
          </a:p>
          <a:p>
            <a:pPr marL="0" indent="0">
              <a:buNone/>
            </a:pPr>
            <a:r>
              <a:rPr lang="en-US" dirty="0" smtClean="0"/>
              <a:t>      50 </a:t>
            </a:r>
            <a:r>
              <a:rPr lang="en-US" dirty="0"/>
              <a:t>Hours</a:t>
            </a:r>
            <a:r>
              <a:rPr lang="en-US" dirty="0" smtClean="0"/>
              <a:t>.</a:t>
            </a:r>
            <a:endParaRPr lang="en-US" dirty="0"/>
          </a:p>
          <a:p>
            <a:r>
              <a:rPr lang="en-US" dirty="0">
                <a:solidFill>
                  <a:srgbClr val="FF0000"/>
                </a:solidFill>
              </a:rPr>
              <a:t>How much free time do you have when you leave work? Do you usually work on weekends?</a:t>
            </a:r>
          </a:p>
          <a:p>
            <a:pPr marL="0" indent="0">
              <a:buNone/>
            </a:pPr>
            <a:r>
              <a:rPr lang="en-US" dirty="0" smtClean="0"/>
              <a:t>       I </a:t>
            </a:r>
            <a:r>
              <a:rPr lang="en-US" dirty="0"/>
              <a:t>have 14 Hours on an average. Yes I working in weekend most of time.   </a:t>
            </a:r>
          </a:p>
          <a:p>
            <a:r>
              <a:rPr lang="en-US" dirty="0">
                <a:solidFill>
                  <a:srgbClr val="FF0000"/>
                </a:solidFill>
              </a:rPr>
              <a:t>How often do you interact with people outside of the engineering world? </a:t>
            </a:r>
          </a:p>
          <a:p>
            <a:pPr marL="0" indent="0">
              <a:buNone/>
            </a:pPr>
            <a:r>
              <a:rPr lang="en-US" dirty="0" smtClean="0"/>
              <a:t>       Yes </a:t>
            </a:r>
            <a:r>
              <a:rPr lang="en-US" dirty="0"/>
              <a:t>I do continuously.  </a:t>
            </a:r>
          </a:p>
          <a:p>
            <a:r>
              <a:rPr lang="en-US" dirty="0">
                <a:solidFill>
                  <a:srgbClr val="FF0000"/>
                </a:solidFill>
              </a:rPr>
              <a:t>Are you required to make presentations and write reports as part of your job? </a:t>
            </a:r>
          </a:p>
          <a:p>
            <a:pPr marL="0" indent="0">
              <a:buNone/>
            </a:pPr>
            <a:r>
              <a:rPr lang="en-US" dirty="0" smtClean="0"/>
              <a:t>       Yes </a:t>
            </a:r>
            <a:r>
              <a:rPr lang="en-US" dirty="0"/>
              <a:t>I do. </a:t>
            </a:r>
            <a:endParaRPr lang="en-US" dirty="0" smtClean="0"/>
          </a:p>
          <a:p>
            <a:r>
              <a:rPr lang="en-US" dirty="0">
                <a:solidFill>
                  <a:srgbClr val="FF0000"/>
                </a:solidFill>
              </a:rPr>
              <a:t>Do you usually work in groups or alone?</a:t>
            </a:r>
          </a:p>
          <a:p>
            <a:pPr marL="0" indent="0">
              <a:buNone/>
            </a:pPr>
            <a:r>
              <a:rPr lang="en-US" dirty="0" smtClean="0"/>
              <a:t>          I </a:t>
            </a:r>
            <a:r>
              <a:rPr lang="en-US" dirty="0"/>
              <a:t>prefer to work in group but sometime I work alone </a:t>
            </a:r>
            <a:endParaRPr lang="en-US" dirty="0" smtClean="0"/>
          </a:p>
          <a:p>
            <a:r>
              <a:rPr lang="en-US" dirty="0">
                <a:solidFill>
                  <a:srgbClr val="FF0000"/>
                </a:solidFill>
              </a:rPr>
              <a:t>Is traveling a requirement of the position you hold and if so how often do you travel and where? </a:t>
            </a:r>
          </a:p>
          <a:p>
            <a:pPr marL="0" indent="0">
              <a:buNone/>
            </a:pPr>
            <a:r>
              <a:rPr lang="en-US" dirty="0" smtClean="0"/>
              <a:t>      Yes</a:t>
            </a:r>
            <a:r>
              <a:rPr lang="en-US" dirty="0"/>
              <a:t>, I travel twice in a week, one domestically to one of our branches in Saudi Arabia and other one I go to our branch in </a:t>
            </a:r>
            <a:r>
              <a:rPr lang="en-US" dirty="0" smtClean="0"/>
              <a:t>  Dubai </a:t>
            </a:r>
            <a:r>
              <a:rPr lang="en-US" dirty="0"/>
              <a:t>UAE </a:t>
            </a:r>
          </a:p>
          <a:p>
            <a:endParaRPr lang="en-US" dirty="0"/>
          </a:p>
        </p:txBody>
      </p:sp>
      <p:sp>
        <p:nvSpPr>
          <p:cNvPr id="4" name="Date Placeholder 3"/>
          <p:cNvSpPr>
            <a:spLocks noGrp="1"/>
          </p:cNvSpPr>
          <p:nvPr>
            <p:ph type="dt" sz="half" idx="10"/>
          </p:nvPr>
        </p:nvSpPr>
        <p:spPr/>
        <p:txBody>
          <a:bodyPr/>
          <a:lstStyle/>
          <a:p>
            <a:r>
              <a:rPr lang="en-US" smtClean="0"/>
              <a:t>4/18/2016</a:t>
            </a:r>
            <a:endParaRPr lang="en-US" dirty="0"/>
          </a:p>
        </p:txBody>
      </p:sp>
      <p:sp>
        <p:nvSpPr>
          <p:cNvPr id="5" name="Footer Placeholder 4"/>
          <p:cNvSpPr>
            <a:spLocks noGrp="1"/>
          </p:cNvSpPr>
          <p:nvPr>
            <p:ph type="ftr" sz="quarter" idx="11"/>
          </p:nvPr>
        </p:nvSpPr>
        <p:spPr/>
        <p:txBody>
          <a:bodyPr/>
          <a:lstStyle/>
          <a:p>
            <a:r>
              <a:rPr lang="en-US" smtClean="0"/>
              <a:t>ISE 288 Spring 2016 Talal Alshugaa Interviews Abdullaziz Al-Angari</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4</a:t>
            </a:fld>
            <a:endParaRPr lang="en-US" dirty="0"/>
          </a:p>
        </p:txBody>
      </p:sp>
    </p:spTree>
    <p:extLst>
      <p:ext uri="{BB962C8B-B14F-4D97-AF65-F5344CB8AC3E}">
        <p14:creationId xmlns:p14="http://schemas.microsoft.com/office/powerpoint/2010/main" val="2170657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a:t> Education Experience</a:t>
            </a:r>
            <a:r>
              <a:rPr lang="en-US" dirty="0"/>
              <a:t/>
            </a:r>
            <a:br>
              <a:rPr lang="en-US" dirty="0"/>
            </a:br>
            <a:endParaRPr lang="en-US" dirty="0"/>
          </a:p>
        </p:txBody>
      </p:sp>
      <p:sp>
        <p:nvSpPr>
          <p:cNvPr id="3" name="Content Placeholder 2"/>
          <p:cNvSpPr>
            <a:spLocks noGrp="1"/>
          </p:cNvSpPr>
          <p:nvPr>
            <p:ph idx="1"/>
          </p:nvPr>
        </p:nvSpPr>
        <p:spPr/>
        <p:txBody>
          <a:bodyPr>
            <a:normAutofit fontScale="92500" lnSpcReduction="10000"/>
          </a:bodyPr>
          <a:lstStyle/>
          <a:p>
            <a:r>
              <a:rPr lang="en-US" dirty="0">
                <a:solidFill>
                  <a:srgbClr val="FF0000"/>
                </a:solidFill>
              </a:rPr>
              <a:t>How well did your education prepare you for your career?</a:t>
            </a:r>
          </a:p>
          <a:p>
            <a:pPr marL="0" indent="0">
              <a:buNone/>
            </a:pPr>
            <a:r>
              <a:rPr lang="en-US" dirty="0"/>
              <a:t>Indeed it is help me a lot and I feel that I choose the right specialization which support me and guide me for successful. </a:t>
            </a:r>
          </a:p>
          <a:p>
            <a:r>
              <a:rPr lang="en-US" dirty="0">
                <a:solidFill>
                  <a:srgbClr val="FF0000"/>
                </a:solidFill>
              </a:rPr>
              <a:t>Which classes that you took in college do you find to be most helpful on your job?</a:t>
            </a:r>
          </a:p>
          <a:p>
            <a:pPr marL="0" indent="0">
              <a:buNone/>
            </a:pPr>
            <a:r>
              <a:rPr lang="en-US" dirty="0"/>
              <a:t>Operation research and simulation models </a:t>
            </a:r>
            <a:endParaRPr lang="en-US" dirty="0" smtClean="0"/>
          </a:p>
          <a:p>
            <a:r>
              <a:rPr lang="en-US" dirty="0">
                <a:solidFill>
                  <a:srgbClr val="FF0000"/>
                </a:solidFill>
              </a:rPr>
              <a:t>Which classes were least helpful?  </a:t>
            </a:r>
          </a:p>
          <a:p>
            <a:pPr marL="0" indent="0">
              <a:buNone/>
            </a:pPr>
            <a:r>
              <a:rPr lang="en-US" dirty="0"/>
              <a:t>All classes are added to me and I benefit from them all </a:t>
            </a:r>
          </a:p>
        </p:txBody>
      </p:sp>
      <p:sp>
        <p:nvSpPr>
          <p:cNvPr id="4" name="Date Placeholder 3"/>
          <p:cNvSpPr>
            <a:spLocks noGrp="1"/>
          </p:cNvSpPr>
          <p:nvPr>
            <p:ph type="dt" sz="half" idx="10"/>
          </p:nvPr>
        </p:nvSpPr>
        <p:spPr/>
        <p:txBody>
          <a:bodyPr/>
          <a:lstStyle/>
          <a:p>
            <a:r>
              <a:rPr lang="en-US" smtClean="0"/>
              <a:t>4/18/2016</a:t>
            </a:r>
            <a:endParaRPr lang="en-US" dirty="0"/>
          </a:p>
        </p:txBody>
      </p:sp>
      <p:sp>
        <p:nvSpPr>
          <p:cNvPr id="5" name="Footer Placeholder 4"/>
          <p:cNvSpPr>
            <a:spLocks noGrp="1"/>
          </p:cNvSpPr>
          <p:nvPr>
            <p:ph type="ftr" sz="quarter" idx="11"/>
          </p:nvPr>
        </p:nvSpPr>
        <p:spPr/>
        <p:txBody>
          <a:bodyPr/>
          <a:lstStyle/>
          <a:p>
            <a:r>
              <a:rPr lang="en-US" smtClean="0"/>
              <a:t>ISE 288 Spring 2016 Talal Alshugaa Interviews Abdullaziz Al-Angari</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5</a:t>
            </a:fld>
            <a:endParaRPr lang="en-US" dirty="0"/>
          </a:p>
        </p:txBody>
      </p:sp>
    </p:spTree>
    <p:extLst>
      <p:ext uri="{BB962C8B-B14F-4D97-AF65-F5344CB8AC3E}">
        <p14:creationId xmlns:p14="http://schemas.microsoft.com/office/powerpoint/2010/main" val="8566978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0" y="0"/>
            <a:ext cx="10018713" cy="1618735"/>
          </a:xfrm>
        </p:spPr>
        <p:txBody>
          <a:bodyPr/>
          <a:lstStyle/>
          <a:p>
            <a:r>
              <a:rPr lang="en-US" u="sng" dirty="0"/>
              <a:t>Career Choice/Career Path</a:t>
            </a:r>
            <a:r>
              <a:rPr lang="en-US" dirty="0"/>
              <a:t/>
            </a:r>
            <a:br>
              <a:rPr lang="en-US" dirty="0"/>
            </a:br>
            <a:endParaRPr lang="en-US" dirty="0"/>
          </a:p>
        </p:txBody>
      </p:sp>
      <p:sp>
        <p:nvSpPr>
          <p:cNvPr id="3" name="Content Placeholder 2"/>
          <p:cNvSpPr>
            <a:spLocks noGrp="1"/>
          </p:cNvSpPr>
          <p:nvPr>
            <p:ph idx="1"/>
          </p:nvPr>
        </p:nvSpPr>
        <p:spPr>
          <a:xfrm>
            <a:off x="1336029" y="998837"/>
            <a:ext cx="10018713" cy="5080687"/>
          </a:xfrm>
        </p:spPr>
        <p:txBody>
          <a:bodyPr>
            <a:normAutofit fontScale="70000" lnSpcReduction="20000"/>
          </a:bodyPr>
          <a:lstStyle/>
          <a:p>
            <a:r>
              <a:rPr lang="en-US" dirty="0">
                <a:solidFill>
                  <a:srgbClr val="FF0000"/>
                </a:solidFill>
              </a:rPr>
              <a:t>What has been your career path since graduation? </a:t>
            </a:r>
          </a:p>
          <a:p>
            <a:pPr marL="0" indent="0">
              <a:buNone/>
            </a:pPr>
            <a:r>
              <a:rPr lang="en-US" dirty="0" smtClean="0"/>
              <a:t>       I </a:t>
            </a:r>
            <a:r>
              <a:rPr lang="en-US" dirty="0"/>
              <a:t>worked as Industrial Engineer in Riyadh Technical College. Then I moved to Quality Department at General Organization for Technical Education and Training (Government body) and working as Quality Engineer. Therefore, I promoted and become Quality Manager until I resigned on 2014. </a:t>
            </a:r>
            <a:r>
              <a:rPr lang="en-US" dirty="0" smtClean="0"/>
              <a:t>    </a:t>
            </a:r>
            <a:endParaRPr lang="en-US" dirty="0"/>
          </a:p>
          <a:p>
            <a:r>
              <a:rPr lang="en-US" dirty="0">
                <a:solidFill>
                  <a:srgbClr val="FF0000"/>
                </a:solidFill>
              </a:rPr>
              <a:t>Has your family life (marriage, children, parents, </a:t>
            </a:r>
            <a:r>
              <a:rPr lang="en-US" dirty="0" err="1">
                <a:solidFill>
                  <a:srgbClr val="FF0000"/>
                </a:solidFill>
              </a:rPr>
              <a:t>etc</a:t>
            </a:r>
            <a:r>
              <a:rPr lang="en-US" dirty="0">
                <a:solidFill>
                  <a:srgbClr val="FF0000"/>
                </a:solidFill>
              </a:rPr>
              <a:t>) influenced your career path? </a:t>
            </a:r>
          </a:p>
          <a:p>
            <a:pPr marL="0" indent="0">
              <a:buNone/>
            </a:pPr>
            <a:r>
              <a:rPr lang="en-US" dirty="0" smtClean="0"/>
              <a:t>         No.</a:t>
            </a:r>
            <a:r>
              <a:rPr lang="en-US" dirty="0"/>
              <a:t> </a:t>
            </a:r>
          </a:p>
          <a:p>
            <a:r>
              <a:rPr lang="en-US" dirty="0">
                <a:solidFill>
                  <a:srgbClr val="FF0000"/>
                </a:solidFill>
              </a:rPr>
              <a:t>What made you choose your specialty in the engineering field?</a:t>
            </a:r>
          </a:p>
          <a:p>
            <a:pPr marL="0" indent="0">
              <a:buNone/>
            </a:pPr>
            <a:r>
              <a:rPr lang="en-US" dirty="0" smtClean="0"/>
              <a:t>         The </a:t>
            </a:r>
            <a:r>
              <a:rPr lang="en-US" dirty="0"/>
              <a:t>integration between technology and people.  </a:t>
            </a:r>
          </a:p>
          <a:p>
            <a:r>
              <a:rPr lang="en-US" dirty="0">
                <a:solidFill>
                  <a:srgbClr val="FF0000"/>
                </a:solidFill>
              </a:rPr>
              <a:t>If given the opportunity, would you could go back in time and change your major or specialization? Why or why not?</a:t>
            </a:r>
          </a:p>
          <a:p>
            <a:pPr marL="0" indent="0">
              <a:buNone/>
            </a:pPr>
            <a:r>
              <a:rPr lang="en-US" dirty="0" smtClean="0"/>
              <a:t>       No</a:t>
            </a:r>
            <a:r>
              <a:rPr lang="en-US" dirty="0"/>
              <a:t>. There are two basic factors for any work in the life: Time and motion and industrial engineering concern </a:t>
            </a:r>
            <a:r>
              <a:rPr lang="en-US" dirty="0" smtClean="0"/>
              <a:t>  for </a:t>
            </a:r>
            <a:r>
              <a:rPr lang="en-US" dirty="0"/>
              <a:t>these factors and gives several techniques and methods to deal with these factors appropriately. Industrial engineering is an access for the advancement in all fields. Industrial engineer can make vast changes in any organization that he/she joined in. </a:t>
            </a:r>
          </a:p>
          <a:p>
            <a:r>
              <a:rPr lang="en-US" dirty="0">
                <a:solidFill>
                  <a:srgbClr val="FF0000"/>
                </a:solidFill>
              </a:rPr>
              <a:t>Where do you see yourself 5 to 10 years from now?</a:t>
            </a:r>
          </a:p>
          <a:p>
            <a:pPr marL="0" indent="0">
              <a:buNone/>
            </a:pPr>
            <a:r>
              <a:rPr lang="en-US" dirty="0" smtClean="0"/>
              <a:t>       Make </a:t>
            </a:r>
            <a:r>
              <a:rPr lang="en-US" dirty="0"/>
              <a:t>my company the most efficient company in the region and world </a:t>
            </a:r>
          </a:p>
        </p:txBody>
      </p:sp>
      <p:sp>
        <p:nvSpPr>
          <p:cNvPr id="4" name="Date Placeholder 3"/>
          <p:cNvSpPr>
            <a:spLocks noGrp="1"/>
          </p:cNvSpPr>
          <p:nvPr>
            <p:ph type="dt" sz="half" idx="10"/>
          </p:nvPr>
        </p:nvSpPr>
        <p:spPr/>
        <p:txBody>
          <a:bodyPr/>
          <a:lstStyle/>
          <a:p>
            <a:r>
              <a:rPr lang="en-US" smtClean="0"/>
              <a:t>4/18/2016</a:t>
            </a:r>
            <a:endParaRPr lang="en-US" dirty="0"/>
          </a:p>
        </p:txBody>
      </p:sp>
      <p:sp>
        <p:nvSpPr>
          <p:cNvPr id="5" name="Footer Placeholder 4"/>
          <p:cNvSpPr>
            <a:spLocks noGrp="1"/>
          </p:cNvSpPr>
          <p:nvPr>
            <p:ph type="ftr" sz="quarter" idx="11"/>
          </p:nvPr>
        </p:nvSpPr>
        <p:spPr/>
        <p:txBody>
          <a:bodyPr/>
          <a:lstStyle/>
          <a:p>
            <a:r>
              <a:rPr lang="en-US" smtClean="0"/>
              <a:t>ISE 288 Spring 2016 Talal Alshugaa Interviews Abdullaziz Al-Angari</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6</a:t>
            </a:fld>
            <a:endParaRPr lang="en-US" dirty="0"/>
          </a:p>
        </p:txBody>
      </p:sp>
    </p:spTree>
    <p:extLst>
      <p:ext uri="{BB962C8B-B14F-4D97-AF65-F5344CB8AC3E}">
        <p14:creationId xmlns:p14="http://schemas.microsoft.com/office/powerpoint/2010/main" val="10849414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i="1" u="sng" dirty="0"/>
              <a:t>permission </a:t>
            </a:r>
            <a:endParaRPr lang="en-US" sz="4800" u="sng" dirty="0"/>
          </a:p>
        </p:txBody>
      </p:sp>
      <p:sp>
        <p:nvSpPr>
          <p:cNvPr id="3" name="Content Placeholder 2"/>
          <p:cNvSpPr>
            <a:spLocks noGrp="1"/>
          </p:cNvSpPr>
          <p:nvPr>
            <p:ph idx="1"/>
          </p:nvPr>
        </p:nvSpPr>
        <p:spPr/>
        <p:txBody>
          <a:bodyPr/>
          <a:lstStyle/>
          <a:p>
            <a:r>
              <a:rPr lang="en-US" i="1" dirty="0">
                <a:solidFill>
                  <a:srgbClr val="FF0000"/>
                </a:solidFill>
              </a:rPr>
              <a:t>Do you give us your permission to publish your contact information on Dr. </a:t>
            </a:r>
            <a:r>
              <a:rPr lang="en-US" i="1" dirty="0" err="1">
                <a:solidFill>
                  <a:srgbClr val="FF0000"/>
                </a:solidFill>
              </a:rPr>
              <a:t>Burtner’s</a:t>
            </a:r>
            <a:r>
              <a:rPr lang="en-US" i="1" dirty="0">
                <a:solidFill>
                  <a:srgbClr val="FF0000"/>
                </a:solidFill>
              </a:rPr>
              <a:t> website?</a:t>
            </a:r>
            <a:endParaRPr lang="en-US" dirty="0">
              <a:solidFill>
                <a:srgbClr val="FF0000"/>
              </a:solidFill>
            </a:endParaRPr>
          </a:p>
          <a:p>
            <a:pPr marL="0" indent="0">
              <a:buNone/>
            </a:pPr>
            <a:r>
              <a:rPr lang="en-US" i="1" dirty="0" smtClean="0"/>
              <a:t>      Yes </a:t>
            </a:r>
            <a:endParaRPr lang="en-US" dirty="0"/>
          </a:p>
          <a:p>
            <a:r>
              <a:rPr lang="en-US" i="1" dirty="0">
                <a:solidFill>
                  <a:srgbClr val="FF0000"/>
                </a:solidFill>
              </a:rPr>
              <a:t>Do you give us your permission to publish your interview responses on Dr. </a:t>
            </a:r>
            <a:r>
              <a:rPr lang="en-US" i="1" dirty="0" err="1">
                <a:solidFill>
                  <a:srgbClr val="FF0000"/>
                </a:solidFill>
              </a:rPr>
              <a:t>Burtner’s</a:t>
            </a:r>
            <a:r>
              <a:rPr lang="en-US" i="1" dirty="0">
                <a:solidFill>
                  <a:srgbClr val="FF0000"/>
                </a:solidFill>
              </a:rPr>
              <a:t> website?</a:t>
            </a:r>
            <a:endParaRPr lang="en-US" dirty="0">
              <a:solidFill>
                <a:srgbClr val="FF0000"/>
              </a:solidFill>
            </a:endParaRPr>
          </a:p>
          <a:p>
            <a:pPr marL="0" indent="0">
              <a:buNone/>
            </a:pPr>
            <a:r>
              <a:rPr lang="en-US" i="1" dirty="0" smtClean="0"/>
              <a:t>       Yes </a:t>
            </a:r>
            <a:endParaRPr lang="en-US" dirty="0"/>
          </a:p>
          <a:p>
            <a:endParaRPr lang="en-US" dirty="0"/>
          </a:p>
        </p:txBody>
      </p:sp>
      <p:sp>
        <p:nvSpPr>
          <p:cNvPr id="4" name="Date Placeholder 3"/>
          <p:cNvSpPr>
            <a:spLocks noGrp="1"/>
          </p:cNvSpPr>
          <p:nvPr>
            <p:ph type="dt" sz="half" idx="10"/>
          </p:nvPr>
        </p:nvSpPr>
        <p:spPr/>
        <p:txBody>
          <a:bodyPr/>
          <a:lstStyle/>
          <a:p>
            <a:r>
              <a:rPr lang="en-US" smtClean="0"/>
              <a:t>4/18/2016</a:t>
            </a:r>
            <a:endParaRPr lang="en-US" dirty="0"/>
          </a:p>
        </p:txBody>
      </p:sp>
      <p:sp>
        <p:nvSpPr>
          <p:cNvPr id="5" name="Footer Placeholder 4"/>
          <p:cNvSpPr>
            <a:spLocks noGrp="1"/>
          </p:cNvSpPr>
          <p:nvPr>
            <p:ph type="ftr" sz="quarter" idx="11"/>
          </p:nvPr>
        </p:nvSpPr>
        <p:spPr/>
        <p:txBody>
          <a:bodyPr/>
          <a:lstStyle/>
          <a:p>
            <a:r>
              <a:rPr lang="en-US" smtClean="0"/>
              <a:t>ISE 288 Spring 2016 Talal Alshugaa Interviews Abdullaziz Al-Angari</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7</a:t>
            </a:fld>
            <a:endParaRPr lang="en-US" dirty="0"/>
          </a:p>
        </p:txBody>
      </p:sp>
    </p:spTree>
    <p:extLst>
      <p:ext uri="{BB962C8B-B14F-4D97-AF65-F5344CB8AC3E}">
        <p14:creationId xmlns:p14="http://schemas.microsoft.com/office/powerpoint/2010/main" val="198751125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xmlns=""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Parallax</Template>
  <TotalTime>51</TotalTime>
  <Words>558</Words>
  <Application>Microsoft Office PowerPoint</Application>
  <PresentationFormat>Custom</PresentationFormat>
  <Paragraphs>72</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Parallax</vt:lpstr>
      <vt:lpstr>Interviewee Eng. Abdullaziz Al-Angari </vt:lpstr>
      <vt:lpstr>Current Career Information and Authorizations </vt:lpstr>
      <vt:lpstr>Educational Information </vt:lpstr>
      <vt:lpstr>Work Environment </vt:lpstr>
      <vt:lpstr> Education Experience </vt:lpstr>
      <vt:lpstr>Career Choice/Career Path </vt:lpstr>
      <vt:lpstr>permission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Joan Burtner</cp:lastModifiedBy>
  <cp:revision>6</cp:revision>
  <dcterms:created xsi:type="dcterms:W3CDTF">2016-04-17T22:34:51Z</dcterms:created>
  <dcterms:modified xsi:type="dcterms:W3CDTF">2016-04-18T17:14:14Z</dcterms:modified>
</cp:coreProperties>
</file>