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9" r:id="rId3"/>
    <p:sldId id="260" r:id="rId4"/>
    <p:sldId id="261" r:id="rId5"/>
    <p:sldId id="262" r:id="rId6"/>
    <p:sldId id="257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84ACE11-1FF0-43B1-BD54-35A1F5E0CD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09283DB-A62B-434A-A0AB-766F17E4A61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IDM 355 F2009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Joan Burtner - FMEA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 </a:t>
            </a:r>
            <a:fld id="{0884017F-1186-4672-9E3B-2582B7C780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IDM 355 F2009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Joan Burtner - FMEA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 </a:t>
            </a:r>
            <a:fld id="{57306DB6-8275-4E5A-ABF6-17DDF8EF8B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IDM 355 F2009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Joan Burtner - FMEA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 </a:t>
            </a:r>
            <a:fld id="{7566A205-0614-4D3D-AE72-10E7E039F0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IDM 355 F2009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Dr. Joan Burtner - FMEA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Slide  </a:t>
            </a:r>
            <a:fld id="{8BF634E2-6749-4DFE-A269-D42058CE57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IDM 355 F2009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Joan Burtner - FMEA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 </a:t>
            </a:r>
            <a:fld id="{A0FE0C56-E109-4413-9678-5B8DDFD0AD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IDM 355 F2009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Joan Burtner - FMEA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 </a:t>
            </a:r>
            <a:fld id="{2B149FB3-F143-475E-84D8-48127C765C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IDM 355 F2009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Joan Burtner - FMEA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 </a:t>
            </a:r>
            <a:fld id="{882292DA-D4EE-4583-B683-F53BCE4463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IDM 355 F2009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Joan Burtner - FMEA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 </a:t>
            </a:r>
            <a:fld id="{E1BD4A64-886F-4E8F-BBDB-72F2AE018F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IDM 355 F2009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Joan Burtner - FMEA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 </a:t>
            </a:r>
            <a:fld id="{524168F8-0646-40BF-9C24-FDA83C048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IDM 355 F2009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Joan Burtner - FMEA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 </a:t>
            </a:r>
            <a:fld id="{6DC59159-5F23-40ED-9BF2-9E7A4993D8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IDM 355 F2009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Joan Burtner - FMEA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 </a:t>
            </a:r>
            <a:fld id="{270A933B-7F1E-444E-9B0A-0EA5A538DE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IDM 355 F2009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Joan Burtner - FMEA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 </a:t>
            </a:r>
            <a:fld id="{46423D1E-6537-49B0-A31C-87DBF890E5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smtClean="0"/>
              <a:t>IDM 355 F2009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Dr. Joan Burtner - FMEA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r>
              <a:rPr lang="en-US"/>
              <a:t>Slide  </a:t>
            </a:r>
            <a:fld id="{2293E0CA-4D14-42AF-9D2E-4AE7A67C68A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IDM 355 F2009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Joan Burtner - FMEA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 </a:t>
            </a:r>
            <a:fld id="{8313A5D7-C1A1-43CE-8669-4407D4453AE5}" type="slidenum">
              <a:rPr lang="en-US"/>
              <a:pPr/>
              <a:t>1</a:t>
            </a:fld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r>
              <a:rPr lang="en-US" sz="4000" dirty="0"/>
              <a:t>An Introduction to Failure Modes and Effects Analysis (</a:t>
            </a:r>
            <a:r>
              <a:rPr lang="en-US" sz="4000" dirty="0" err="1"/>
              <a:t>FMEA</a:t>
            </a:r>
            <a:r>
              <a:rPr lang="en-US" sz="4000" dirty="0" smtClean="0"/>
              <a:t>) Implementation at a Middle Georgia Manufacturing Facility </a:t>
            </a:r>
            <a:endParaRPr lang="en-US" sz="4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219200"/>
          </a:xfrm>
        </p:spPr>
        <p:txBody>
          <a:bodyPr/>
          <a:lstStyle/>
          <a:p>
            <a:r>
              <a:rPr lang="en-US" dirty="0"/>
              <a:t>Dr. Joan Burtner</a:t>
            </a:r>
          </a:p>
          <a:p>
            <a:r>
              <a:rPr lang="en-US" dirty="0"/>
              <a:t>Fall </a:t>
            </a:r>
            <a:r>
              <a:rPr lang="en-US" dirty="0" smtClean="0"/>
              <a:t>2009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IDM 355 F2009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Joan Burtner - FMEA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 </a:t>
            </a:r>
            <a:fld id="{5DDF32D0-2B2D-4263-84B6-331E3B033457}" type="slidenum">
              <a:rPr lang="en-US"/>
              <a:pPr/>
              <a:t>2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Failure Modes and Effects Analysis – Severity Ratings </a:t>
            </a:r>
            <a:endParaRPr lang="en-US" sz="36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848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cs typeface="Times New Roman" pitchFamily="18" charset="0"/>
              </a:rPr>
              <a:t>Severity of Effect   (10-1)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cs typeface="Times New Roman" pitchFamily="18" charset="0"/>
              </a:rPr>
              <a:t>Hazardous without warning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cs typeface="Times New Roman" pitchFamily="18" charset="0"/>
              </a:rPr>
              <a:t>Hazardous with warning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cs typeface="Times New Roman" pitchFamily="18" charset="0"/>
              </a:rPr>
              <a:t>Loss of primary function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cs typeface="Times New Roman" pitchFamily="18" charset="0"/>
              </a:rPr>
              <a:t>Reduced primary function performance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cs typeface="Times New Roman" pitchFamily="18" charset="0"/>
              </a:rPr>
              <a:t>Loss of secondary function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cs typeface="Times New Roman" pitchFamily="18" charset="0"/>
              </a:rPr>
              <a:t>Reduced secondary function performance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cs typeface="Times New Roman" pitchFamily="18" charset="0"/>
              </a:rPr>
              <a:t>Minor defect noticed by most customers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cs typeface="Times New Roman" pitchFamily="18" charset="0"/>
              </a:rPr>
              <a:t>Minor defect noticed by some customers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cs typeface="Times New Roman" pitchFamily="18" charset="0"/>
              </a:rPr>
              <a:t>Minor defect noticed by discriminating customers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cs typeface="Times New Roman" pitchFamily="18" charset="0"/>
              </a:rPr>
              <a:t>No effect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IDM 355 F2009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Joan Burtner - FMEA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 </a:t>
            </a:r>
            <a:fld id="{B2ADAE85-E472-481A-A7B7-84F23C73A8AF}" type="slidenum">
              <a:rPr lang="en-US"/>
              <a:pPr/>
              <a:t>3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Failure Modes and Effects Analysis </a:t>
            </a:r>
            <a:r>
              <a:rPr lang="en-US" sz="3600" dirty="0" smtClean="0"/>
              <a:t>– Occurrence Ratings </a:t>
            </a:r>
            <a:endParaRPr lang="en-US" sz="36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286000"/>
            <a:ext cx="7772400" cy="3246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cs typeface="Times New Roman" pitchFamily="18" charset="0"/>
              </a:rPr>
              <a:t>Likelihood of Occurrence</a:t>
            </a:r>
          </a:p>
          <a:p>
            <a:pPr lvl="1"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9 Very High: Almost inevitable</a:t>
            </a:r>
          </a:p>
          <a:p>
            <a:pPr lvl="1"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7 High: repeated failures</a:t>
            </a:r>
          </a:p>
          <a:p>
            <a:pPr lvl="1"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4 Moderate: Occasional failures</a:t>
            </a:r>
          </a:p>
          <a:p>
            <a:pPr lvl="1"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2 Low: Relatively few failures</a:t>
            </a:r>
          </a:p>
          <a:p>
            <a:pPr lvl="1"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1 Remote: Failure is unlikely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IDM 355 F2009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Joan Burtner - FMEA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 </a:t>
            </a:r>
            <a:fld id="{E7514DFD-A10C-4EC0-A303-9AE65C59CA54}" type="slidenum">
              <a:rPr lang="en-US"/>
              <a:pPr/>
              <a:t>4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Failure Modes and Effects Analysis </a:t>
            </a:r>
            <a:r>
              <a:rPr lang="en-US" sz="3600" dirty="0" smtClean="0"/>
              <a:t>– Detection Ratings </a:t>
            </a:r>
            <a:endParaRPr lang="en-US" sz="36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848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cs typeface="Times New Roman" pitchFamily="18" charset="0"/>
              </a:rPr>
              <a:t>Ability to Detect   (10-1)</a:t>
            </a:r>
          </a:p>
          <a:p>
            <a:pPr lvl="1"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Cannot detect</a:t>
            </a:r>
          </a:p>
          <a:p>
            <a:pPr lvl="1"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Very remote chance of detection</a:t>
            </a:r>
          </a:p>
          <a:p>
            <a:pPr lvl="1"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Remote chance of detection</a:t>
            </a:r>
          </a:p>
          <a:p>
            <a:pPr lvl="1"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Very low chance of detection</a:t>
            </a:r>
          </a:p>
          <a:p>
            <a:pPr lvl="1"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Low chance of detection</a:t>
            </a:r>
          </a:p>
          <a:p>
            <a:pPr lvl="1"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Moderately high chance of detection</a:t>
            </a:r>
          </a:p>
          <a:p>
            <a:pPr lvl="1"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High chance of detection</a:t>
            </a:r>
          </a:p>
          <a:p>
            <a:pPr lvl="1"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Very high chance of detection</a:t>
            </a:r>
          </a:p>
          <a:p>
            <a:pPr lvl="1"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Almost certain detection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IDM 355 F2009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Joan Burtner - FMEA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 </a:t>
            </a:r>
            <a:fld id="{EA8A7AF5-91AC-4A60-972A-97FA6D2AF40B}" type="slidenum">
              <a:rPr lang="en-US"/>
              <a:pPr/>
              <a:t>5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Risk Priority Number </a:t>
            </a:r>
            <a:r>
              <a:rPr lang="en-US" sz="3600" dirty="0" smtClean="0"/>
              <a:t> </a:t>
            </a:r>
            <a:r>
              <a:rPr lang="en-US" sz="3600" dirty="0"/>
              <a:t>Calculations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371600"/>
            <a:ext cx="79248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cs typeface="Times New Roman" pitchFamily="18" charset="0"/>
              </a:rPr>
              <a:t>Paint Material  – accident or transport failure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cs typeface="Times New Roman" pitchFamily="18" charset="0"/>
              </a:rPr>
              <a:t>Potential Failure Effect</a:t>
            </a:r>
          </a:p>
          <a:p>
            <a:pPr lvl="2">
              <a:lnSpc>
                <a:spcPct val="90000"/>
              </a:lnSpc>
            </a:pPr>
            <a:r>
              <a:rPr lang="en-US" sz="2000" dirty="0">
                <a:cs typeface="Times New Roman" pitchFamily="18" charset="0"/>
              </a:rPr>
              <a:t>Lack of paint consistency</a:t>
            </a:r>
          </a:p>
          <a:p>
            <a:pPr lvl="2">
              <a:lnSpc>
                <a:spcPct val="90000"/>
              </a:lnSpc>
            </a:pPr>
            <a:r>
              <a:rPr lang="en-US" sz="2000" dirty="0">
                <a:cs typeface="Times New Roman" pitchFamily="18" charset="0"/>
              </a:rPr>
              <a:t>Severity of Effect rating 4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cs typeface="Times New Roman" pitchFamily="18" charset="0"/>
              </a:rPr>
              <a:t>Potential Cause</a:t>
            </a:r>
          </a:p>
          <a:p>
            <a:pPr lvl="2">
              <a:lnSpc>
                <a:spcPct val="90000"/>
              </a:lnSpc>
            </a:pPr>
            <a:r>
              <a:rPr lang="en-US" sz="2000" dirty="0">
                <a:cs typeface="Times New Roman" pitchFamily="18" charset="0"/>
              </a:rPr>
              <a:t>Dropped powder</a:t>
            </a:r>
          </a:p>
          <a:p>
            <a:pPr lvl="2">
              <a:lnSpc>
                <a:spcPct val="90000"/>
              </a:lnSpc>
            </a:pPr>
            <a:r>
              <a:rPr lang="en-US" sz="2000" dirty="0">
                <a:cs typeface="Times New Roman" pitchFamily="18" charset="0"/>
              </a:rPr>
              <a:t>Likelihood of Occurrence rating 3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cs typeface="Times New Roman" pitchFamily="18" charset="0"/>
              </a:rPr>
              <a:t>Current Control</a:t>
            </a:r>
          </a:p>
          <a:p>
            <a:pPr lvl="2">
              <a:lnSpc>
                <a:spcPct val="90000"/>
              </a:lnSpc>
            </a:pPr>
            <a:r>
              <a:rPr lang="en-US" sz="2000" dirty="0">
                <a:cs typeface="Times New Roman" pitchFamily="18" charset="0"/>
              </a:rPr>
              <a:t>Lifting procedures</a:t>
            </a:r>
          </a:p>
          <a:p>
            <a:pPr lvl="2">
              <a:lnSpc>
                <a:spcPct val="90000"/>
              </a:lnSpc>
            </a:pPr>
            <a:r>
              <a:rPr lang="en-US" sz="2000" dirty="0">
                <a:cs typeface="Times New Roman" pitchFamily="18" charset="0"/>
              </a:rPr>
              <a:t>Ability to Detect rating 3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cs typeface="Times New Roman" pitchFamily="18" charset="0"/>
              </a:rPr>
              <a:t>Severity*Likelihood*Detection  =  36 = </a:t>
            </a:r>
            <a:r>
              <a:rPr lang="en-US" sz="2800" dirty="0" err="1" smtClean="0">
                <a:cs typeface="Times New Roman" pitchFamily="18" charset="0"/>
              </a:rPr>
              <a:t>RPN</a:t>
            </a:r>
            <a:endParaRPr lang="en-US" sz="28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buNone/>
            </a:pPr>
            <a:endParaRPr lang="en-US" sz="2800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IDM 355 F2009</a:t>
            </a:r>
            <a:endParaRPr lang="en-US"/>
          </a:p>
        </p:txBody>
      </p:sp>
      <p:sp>
        <p:nvSpPr>
          <p:cNvPr id="8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Joan Burtner - FMEA</a:t>
            </a:r>
          </a:p>
        </p:txBody>
      </p:sp>
      <p:sp>
        <p:nvSpPr>
          <p:cNvPr id="8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 </a:t>
            </a:r>
            <a:fld id="{E4A3C0A5-A8F0-4FD6-870E-C9D83FD67B7B}" type="slidenum">
              <a:rPr lang="en-US"/>
              <a:pPr/>
              <a:t>6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FMEA Example</a:t>
            </a:r>
          </a:p>
        </p:txBody>
      </p:sp>
      <p:graphicFrame>
        <p:nvGraphicFramePr>
          <p:cNvPr id="3075" name="Group 3"/>
          <p:cNvGraphicFramePr>
            <a:graphicFrameLocks noGrp="1"/>
          </p:cNvGraphicFramePr>
          <p:nvPr>
            <p:ph idx="1"/>
          </p:nvPr>
        </p:nvGraphicFramePr>
        <p:xfrm>
          <a:off x="455613" y="1600200"/>
          <a:ext cx="8226425" cy="4572001"/>
        </p:xfrm>
        <a:graphic>
          <a:graphicData uri="http://schemas.openxmlformats.org/drawingml/2006/table">
            <a:tbl>
              <a:tblPr/>
              <a:tblGrid>
                <a:gridCol w="1296987"/>
                <a:gridCol w="1355725"/>
                <a:gridCol w="1069975"/>
                <a:gridCol w="666750"/>
                <a:gridCol w="946150"/>
                <a:gridCol w="638175"/>
                <a:gridCol w="962025"/>
                <a:gridCol w="685800"/>
                <a:gridCol w="604838"/>
              </a:tblGrid>
              <a:tr h="8747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Process Step/Part Number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Potential Failure Mode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Potential Failure Effects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SEV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Potential Causes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OCC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Current Controls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DET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RPN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MATERIAL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Power Outage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Plant Down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216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397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MACHINE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Air Compressor Failure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Plant Down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210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MATERIAL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Out of Paint Raw Material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Fab Down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MACHINE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Mill water pump goes down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Plant Down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144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EMPLOYEE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People not on the floor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Plant Down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MACHINE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Boiler Down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Fab Down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365</Words>
  <Application>Microsoft Office PowerPoint</Application>
  <PresentationFormat>On-screen Show (4:3)</PresentationFormat>
  <Paragraphs>127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Default Design</vt:lpstr>
      <vt:lpstr>An Introduction to Failure Modes and Effects Analysis (FMEA) Implementation at a Middle Georgia Manufacturing Facility </vt:lpstr>
      <vt:lpstr>Failure Modes and Effects Analysis – Severity Ratings </vt:lpstr>
      <vt:lpstr>Failure Modes and Effects Analysis – Occurrence Ratings </vt:lpstr>
      <vt:lpstr>Failure Modes and Effects Analysis – Detection Ratings </vt:lpstr>
      <vt:lpstr>Risk Priority Number  Calculations</vt:lpstr>
      <vt:lpstr>FMEA Example</vt:lpstr>
    </vt:vector>
  </TitlesOfParts>
  <Company>Mercer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Joan Burtner</dc:creator>
  <cp:lastModifiedBy>Joan Burtner</cp:lastModifiedBy>
  <cp:revision>5</cp:revision>
  <dcterms:created xsi:type="dcterms:W3CDTF">2007-11-29T19:18:59Z</dcterms:created>
  <dcterms:modified xsi:type="dcterms:W3CDTF">2009-12-08T21:45:17Z</dcterms:modified>
</cp:coreProperties>
</file>