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Proxima Nova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718236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29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991475"/>
            <a:ext cx="8520599" cy="19178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14000" b="1"/>
            </a:lvl1pPr>
            <a:lvl2pPr lvl="1" algn="ctr">
              <a:spcBef>
                <a:spcPts val="0"/>
              </a:spcBef>
              <a:buSzPct val="100000"/>
              <a:defRPr sz="14000" b="1"/>
            </a:lvl2pPr>
            <a:lvl3pPr lvl="2" algn="ctr">
              <a:spcBef>
                <a:spcPts val="0"/>
              </a:spcBef>
              <a:buSzPct val="100000"/>
              <a:defRPr sz="14000" b="1"/>
            </a:lvl3pPr>
            <a:lvl4pPr lvl="3" algn="ctr">
              <a:spcBef>
                <a:spcPts val="0"/>
              </a:spcBef>
              <a:buSzPct val="100000"/>
              <a:defRPr sz="14000" b="1"/>
            </a:lvl4pPr>
            <a:lvl5pPr lvl="4" algn="ctr">
              <a:spcBef>
                <a:spcPts val="0"/>
              </a:spcBef>
              <a:buSzPct val="100000"/>
              <a:defRPr sz="14000" b="1"/>
            </a:lvl5pPr>
            <a:lvl6pPr lvl="5" algn="ctr">
              <a:spcBef>
                <a:spcPts val="0"/>
              </a:spcBef>
              <a:buSzPct val="100000"/>
              <a:defRPr sz="14000" b="1"/>
            </a:lvl6pPr>
            <a:lvl7pPr lvl="6" algn="ctr">
              <a:spcBef>
                <a:spcPts val="0"/>
              </a:spcBef>
              <a:buSzPct val="100000"/>
              <a:defRPr sz="14000" b="1"/>
            </a:lvl7pPr>
            <a:lvl8pPr lvl="7" algn="ctr">
              <a:spcBef>
                <a:spcPts val="0"/>
              </a:spcBef>
              <a:buSzPct val="100000"/>
              <a:defRPr sz="14000" b="1"/>
            </a:lvl8pPr>
            <a:lvl9pPr lvl="8" algn="ctr">
              <a:spcBef>
                <a:spcPts val="0"/>
              </a:spcBef>
              <a:buSzPct val="100000"/>
              <a:defRPr sz="14000" b="1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599" cy="901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199" cy="1509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  <a:endParaRPr lang="en" sz="1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Henry Ford Health System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29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Leadership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By: Isabella Connor, Marvin Davis and Kate Thomas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Senior Leadership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Vision and Values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Vision Subteam (2010)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Leadership System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Promoting Legal and Ethical Behavior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Environment that fosters ethical behavior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CEO led ethical processes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Vendor Compliance Policy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Creating a Sustainable Organization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System and pillar teams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Organizational and workforce learning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Patient safety culture</a:t>
            </a:r>
          </a:p>
          <a:p>
            <a:pPr marL="457200" lvl="0" indent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 sz="1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9325" y="1325498"/>
            <a:ext cx="3051749" cy="249250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/>
          <p:nvPr/>
        </p:nvSpPr>
        <p:spPr>
          <a:xfrm>
            <a:off x="0" y="4650825"/>
            <a:ext cx="4832999" cy="49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Isabella Connor, Marvin Davis and Kate Thomas 2/8/16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Senior Leadership (cont.)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Communication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Two-way exchange: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Face-to-face, print and email communications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Blogs and vodcasts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Key Decisions: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Consistent messages are integrated into all of the workforce segments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Role in recognition: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Recognition and personal thank-yous for outstanding communication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measured by the Employee Engagement Survey and leade 360° feedback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Focus on Action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Action plans milestones and targets are cascaded from managers to the workforce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Performance measures are monitored and altered if measures are not met</a:t>
            </a:r>
          </a:p>
          <a:p>
            <a:pPr lvl="0" rtl="0">
              <a:spcBef>
                <a:spcPts val="0"/>
              </a:spcBef>
              <a:buNone/>
            </a:pPr>
            <a:endParaRPr sz="1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 txBox="1"/>
          <p:nvPr/>
        </p:nvSpPr>
        <p:spPr>
          <a:xfrm>
            <a:off x="0" y="4650825"/>
            <a:ext cx="4832999" cy="49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Isabella Connor, Marvin Davis and Kate Thomas 2/8/16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Governance and Societal Responsibilities 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Governance and Societal Responsibilities: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The BOT provides oversight to the HFHS by the following ways: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Accountability for management's actions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 Fiscal accountability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Transparency in operations</a:t>
            </a:r>
          </a:p>
          <a:p>
            <a:pPr marL="1371600" lvl="2" indent="-228600" rtl="0">
              <a:spcBef>
                <a:spcPts val="0"/>
              </a:spcBef>
              <a:buChar char="-"/>
            </a:pPr>
            <a:r>
              <a:rPr lang="en"/>
              <a:t>Independence of internal and external audits </a:t>
            </a:r>
          </a:p>
          <a:p>
            <a:pPr marL="1371600" lvl="2" indent="-228600" rtl="0">
              <a:lnSpc>
                <a:spcPct val="100000"/>
              </a:lnSpc>
              <a:spcBef>
                <a:spcPts val="0"/>
              </a:spcBef>
              <a:buChar char="-"/>
            </a:pPr>
            <a:r>
              <a:rPr lang="en"/>
              <a:t>Protection of stakeholder interests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har char="-"/>
            </a:pPr>
            <a:r>
              <a:rPr lang="en"/>
              <a:t>Performance Evaluation:</a:t>
            </a:r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har char="-"/>
            </a:pPr>
            <a:r>
              <a:rPr lang="en"/>
              <a:t>All employees are evaluated based on team member standards.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har char="-"/>
            </a:pPr>
            <a:r>
              <a:rPr lang="en"/>
              <a:t>Legal Behavior, Regulatory Behavior, and Accreditation</a:t>
            </a:r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har char="-"/>
            </a:pPr>
            <a:r>
              <a:rPr lang="en"/>
              <a:t>HFHS addresses potential societal, legal, regulatory and environmental impacts from its services and operations.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/>
          <p:nvPr/>
        </p:nvSpPr>
        <p:spPr>
          <a:xfrm>
            <a:off x="0" y="4650825"/>
            <a:ext cx="4832999" cy="49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Isabella Connor, Marvin Davis and Kate Thomas 2/8/16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Governance and Societal Responsibilities (cont.)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Ethical Behavior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Code and Conflicts of Interest (COI) Disclosure Process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Education at employee orientation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Mechanism for the workforce to share concerns and ask questions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Proactively addressing regulatory and legal requirements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Societal Well-Being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Looks for gaps in services, demographic, market and technology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Economic Engine that contributes to employees and families well-being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Training healthcare staff and funding research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Community Support 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Strengthen community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Community Pillar Team (CPT)</a:t>
            </a:r>
          </a:p>
          <a:p>
            <a:pPr marL="914400" lvl="1" indent="-228600" rtl="0">
              <a:spcBef>
                <a:spcPts val="0"/>
              </a:spcBef>
              <a:buChar char="-"/>
            </a:pPr>
            <a:r>
              <a:rPr lang="en"/>
              <a:t>Insurance assistance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 txBox="1"/>
          <p:nvPr/>
        </p:nvSpPr>
        <p:spPr>
          <a:xfrm>
            <a:off x="0" y="4650825"/>
            <a:ext cx="4832999" cy="49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Isabella Connor, Marvin Davis and Kate Thomas 2/8/16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Conclusion 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Predominantly value based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Leadership and Ethics are inherent throughout the entire company.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Immense focus on communication and action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Focus on responsibility and accountability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Helps and strengthens the community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 txBox="1"/>
          <p:nvPr/>
        </p:nvSpPr>
        <p:spPr>
          <a:xfrm>
            <a:off x="0" y="4650825"/>
            <a:ext cx="4832999" cy="49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Isabella Connor, Marvin Davis and Kate Thomas 2/8/16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On-screen Show (16:9)</PresentationFormat>
  <Paragraphs>67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Proxima Nova</vt:lpstr>
      <vt:lpstr>spearmint</vt:lpstr>
      <vt:lpstr>Henry Ford Health System</vt:lpstr>
      <vt:lpstr>Senior Leadership</vt:lpstr>
      <vt:lpstr>Senior Leadership (cont.)</vt:lpstr>
      <vt:lpstr>Governance and Societal Responsibilities </vt:lpstr>
      <vt:lpstr>Governance and Societal Responsibilities (cont.)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Henry Ford Health System</dc:title>
  <dc:creator>Joan Burtner</dc:creator>
  <cp:lastModifiedBy>Joan Burtner</cp:lastModifiedBy>
  <cp:revision>1</cp:revision>
  <dcterms:modified xsi:type="dcterms:W3CDTF">2016-02-10T17:29:06Z</dcterms:modified>
</cp:coreProperties>
</file>