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6" r:id="rId2"/>
    <p:sldId id="257" r:id="rId3"/>
    <p:sldId id="264"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55" d="100"/>
          <a:sy n="55" d="100"/>
        </p:scale>
        <p:origin x="-102" y="-4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FB8413-3BD3-40C8-B9AB-076EC7936692}" type="datetimeFigureOut">
              <a:rPr lang="en-US" smtClean="0"/>
              <a:t>2/10/2016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D0A4B0-16A9-4FBE-A280-3CEFE24C1ACE}" type="slidenum">
              <a:rPr lang="en-US" smtClean="0"/>
              <a:t>‹#›</a:t>
            </a:fld>
            <a:endParaRPr lang="en-US"/>
          </a:p>
        </p:txBody>
      </p:sp>
    </p:spTree>
    <p:extLst>
      <p:ext uri="{BB962C8B-B14F-4D97-AF65-F5344CB8AC3E}">
        <p14:creationId xmlns:p14="http://schemas.microsoft.com/office/powerpoint/2010/main" val="1598750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D0A4B0-16A9-4FBE-A280-3CEFE24C1ACE}" type="slidenum">
              <a:rPr lang="en-US" smtClean="0"/>
              <a:t>1</a:t>
            </a:fld>
            <a:endParaRPr lang="en-US"/>
          </a:p>
        </p:txBody>
      </p:sp>
    </p:spTree>
    <p:extLst>
      <p:ext uri="{BB962C8B-B14F-4D97-AF65-F5344CB8AC3E}">
        <p14:creationId xmlns:p14="http://schemas.microsoft.com/office/powerpoint/2010/main" val="1771754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a:xfrm>
            <a:off x="5332412" y="5883275"/>
            <a:ext cx="4324044" cy="365125"/>
          </a:xfrm>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1255279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2/8/2016</a:t>
            </a:r>
            <a:endParaRPr lang="en-US"/>
          </a:p>
        </p:txBody>
      </p:sp>
      <p:sp>
        <p:nvSpPr>
          <p:cNvPr id="6" name="Footer Placeholder 5"/>
          <p:cNvSpPr>
            <a:spLocks noGrp="1"/>
          </p:cNvSpPr>
          <p:nvPr>
            <p:ph type="ftr" sz="quarter" idx="11"/>
          </p:nvPr>
        </p:nvSpPr>
        <p:spPr/>
        <p:txBody>
          <a:bodyPr/>
          <a:lstStyle/>
          <a:p>
            <a:r>
              <a:rPr lang="en-US" smtClean="0"/>
              <a:t>Alesia Ginn, D'Vante Penamon, Dillen Thomas</a:t>
            </a:r>
            <a:endParaRPr lang="en-US"/>
          </a:p>
        </p:txBody>
      </p:sp>
      <p:sp>
        <p:nvSpPr>
          <p:cNvPr id="7" name="Slide Number Placeholder 6"/>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178712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3477054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2676926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2123423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227265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20890959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16336801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1497949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334887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3752565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2/8/2016</a:t>
            </a:r>
            <a:endParaRPr lang="en-US"/>
          </a:p>
        </p:txBody>
      </p:sp>
      <p:sp>
        <p:nvSpPr>
          <p:cNvPr id="6" name="Footer Placeholder 5"/>
          <p:cNvSpPr>
            <a:spLocks noGrp="1"/>
          </p:cNvSpPr>
          <p:nvPr>
            <p:ph type="ftr" sz="quarter" idx="11"/>
          </p:nvPr>
        </p:nvSpPr>
        <p:spPr/>
        <p:txBody>
          <a:bodyPr/>
          <a:lstStyle/>
          <a:p>
            <a:r>
              <a:rPr lang="en-US" smtClean="0"/>
              <a:t>Alesia Ginn, D'Vante Penamon, Dillen Thomas</a:t>
            </a:r>
            <a:endParaRPr lang="en-US"/>
          </a:p>
        </p:txBody>
      </p:sp>
      <p:sp>
        <p:nvSpPr>
          <p:cNvPr id="7" name="Slide Number Placeholder 6"/>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1353702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2/8/2016</a:t>
            </a:r>
            <a:endParaRPr lang="en-US"/>
          </a:p>
        </p:txBody>
      </p:sp>
      <p:sp>
        <p:nvSpPr>
          <p:cNvPr id="8" name="Footer Placeholder 7"/>
          <p:cNvSpPr>
            <a:spLocks noGrp="1"/>
          </p:cNvSpPr>
          <p:nvPr>
            <p:ph type="ftr" sz="quarter" idx="11"/>
          </p:nvPr>
        </p:nvSpPr>
        <p:spPr/>
        <p:txBody>
          <a:bodyPr/>
          <a:lstStyle/>
          <a:p>
            <a:r>
              <a:rPr lang="en-US" smtClean="0"/>
              <a:t>Alesia Ginn, D'Vante Penamon, Dillen Thomas</a:t>
            </a:r>
            <a:endParaRPr lang="en-US"/>
          </a:p>
        </p:txBody>
      </p:sp>
      <p:sp>
        <p:nvSpPr>
          <p:cNvPr id="9" name="Slide Number Placeholder 8"/>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37355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2/8/2016</a:t>
            </a:r>
            <a:endParaRPr lang="en-US"/>
          </a:p>
        </p:txBody>
      </p:sp>
      <p:sp>
        <p:nvSpPr>
          <p:cNvPr id="4" name="Footer Placeholder 3"/>
          <p:cNvSpPr>
            <a:spLocks noGrp="1"/>
          </p:cNvSpPr>
          <p:nvPr>
            <p:ph type="ftr" sz="quarter" idx="11"/>
          </p:nvPr>
        </p:nvSpPr>
        <p:spPr/>
        <p:txBody>
          <a:bodyPr/>
          <a:lstStyle/>
          <a:p>
            <a:r>
              <a:rPr lang="en-US" smtClean="0"/>
              <a:t>Alesia Ginn, D'Vante Penamon, Dillen Thomas</a:t>
            </a:r>
            <a:endParaRPr lang="en-US"/>
          </a:p>
        </p:txBody>
      </p:sp>
      <p:sp>
        <p:nvSpPr>
          <p:cNvPr id="5" name="Slide Number Placeholder 4"/>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3157852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2/8/2016</a:t>
            </a:r>
            <a:endParaRPr lang="en-US"/>
          </a:p>
        </p:txBody>
      </p:sp>
      <p:sp>
        <p:nvSpPr>
          <p:cNvPr id="3" name="Footer Placeholder 2"/>
          <p:cNvSpPr>
            <a:spLocks noGrp="1"/>
          </p:cNvSpPr>
          <p:nvPr>
            <p:ph type="ftr" sz="quarter" idx="11"/>
          </p:nvPr>
        </p:nvSpPr>
        <p:spPr/>
        <p:txBody>
          <a:bodyPr/>
          <a:lstStyle/>
          <a:p>
            <a:r>
              <a:rPr lang="en-US" smtClean="0"/>
              <a:t>Alesia Ginn, D'Vante Penamon, Dillen Thomas</a:t>
            </a:r>
            <a:endParaRPr lang="en-US"/>
          </a:p>
        </p:txBody>
      </p:sp>
      <p:sp>
        <p:nvSpPr>
          <p:cNvPr id="4" name="Slide Number Placeholder 3"/>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578511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2/8/2016</a:t>
            </a:r>
            <a:endParaRPr lang="en-US"/>
          </a:p>
        </p:txBody>
      </p:sp>
      <p:sp>
        <p:nvSpPr>
          <p:cNvPr id="6" name="Footer Placeholder 5"/>
          <p:cNvSpPr>
            <a:spLocks noGrp="1"/>
          </p:cNvSpPr>
          <p:nvPr>
            <p:ph type="ftr" sz="quarter" idx="11"/>
          </p:nvPr>
        </p:nvSpPr>
        <p:spPr/>
        <p:txBody>
          <a:bodyPr/>
          <a:lstStyle/>
          <a:p>
            <a:r>
              <a:rPr lang="en-US" smtClean="0"/>
              <a:t>Alesia Ginn, D'Vante Penamon, Dillen Thomas</a:t>
            </a:r>
            <a:endParaRPr lang="en-US"/>
          </a:p>
        </p:txBody>
      </p:sp>
      <p:sp>
        <p:nvSpPr>
          <p:cNvPr id="7" name="Slide Number Placeholder 6"/>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2996879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2/8/2016</a:t>
            </a:r>
            <a:endParaRPr lang="en-US"/>
          </a:p>
        </p:txBody>
      </p:sp>
      <p:sp>
        <p:nvSpPr>
          <p:cNvPr id="6" name="Footer Placeholder 5"/>
          <p:cNvSpPr>
            <a:spLocks noGrp="1"/>
          </p:cNvSpPr>
          <p:nvPr>
            <p:ph type="ftr" sz="quarter" idx="11"/>
          </p:nvPr>
        </p:nvSpPr>
        <p:spPr/>
        <p:txBody>
          <a:bodyPr/>
          <a:lstStyle/>
          <a:p>
            <a:r>
              <a:rPr lang="en-US" smtClean="0"/>
              <a:t>Alesia Ginn, D'Vante Penamon, Dillen Thomas</a:t>
            </a:r>
            <a:endParaRPr lang="en-US"/>
          </a:p>
        </p:txBody>
      </p:sp>
      <p:sp>
        <p:nvSpPr>
          <p:cNvPr id="7" name="Slide Number Placeholder 6"/>
          <p:cNvSpPr>
            <a:spLocks noGrp="1"/>
          </p:cNvSpPr>
          <p:nvPr>
            <p:ph type="sldNum" sz="quarter" idx="12"/>
          </p:nvPr>
        </p:nvSpPr>
        <p:spPr/>
        <p:txBody>
          <a:bodyPr/>
          <a:lstStyle/>
          <a:p>
            <a:fld id="{6228FBAB-9072-418D-BE11-E1BD49AE6A79}" type="slidenum">
              <a:rPr lang="en-US" smtClean="0"/>
              <a:t>‹#›</a:t>
            </a:fld>
            <a:endParaRPr lang="en-US"/>
          </a:p>
        </p:txBody>
      </p:sp>
    </p:spTree>
    <p:extLst>
      <p:ext uri="{BB962C8B-B14F-4D97-AF65-F5344CB8AC3E}">
        <p14:creationId xmlns:p14="http://schemas.microsoft.com/office/powerpoint/2010/main" val="1878769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r>
              <a:rPr lang="en-US" smtClean="0"/>
              <a:t>2/8/2016</a:t>
            </a:r>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smtClean="0"/>
              <a:t>Alesia Ginn, D'Vante Penamon, Dillen Thomas</a:t>
            </a:r>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228FBAB-9072-418D-BE11-E1BD49AE6A79}" type="slidenum">
              <a:rPr lang="en-US" smtClean="0"/>
              <a:t>‹#›</a:t>
            </a:fld>
            <a:endParaRPr lang="en-US"/>
          </a:p>
        </p:txBody>
      </p:sp>
    </p:spTree>
    <p:extLst>
      <p:ext uri="{BB962C8B-B14F-4D97-AF65-F5344CB8AC3E}">
        <p14:creationId xmlns:p14="http://schemas.microsoft.com/office/powerpoint/2010/main" val="243209287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www.henryford.com/documents/Web/HFHS%20Application%20March%202012.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8400" y="1748368"/>
            <a:ext cx="8574622" cy="2616199"/>
          </a:xfrm>
        </p:spPr>
        <p:txBody>
          <a:bodyPr/>
          <a:lstStyle/>
          <a:p>
            <a:r>
              <a:rPr lang="en-US" dirty="0" smtClean="0"/>
              <a:t>Henry Ford Health System Application Preface</a:t>
            </a:r>
            <a:endParaRPr lang="en-US" dirty="0"/>
          </a:p>
        </p:txBody>
      </p:sp>
      <p:sp>
        <p:nvSpPr>
          <p:cNvPr id="5" name="Date Placeholder 4"/>
          <p:cNvSpPr>
            <a:spLocks noGrp="1"/>
          </p:cNvSpPr>
          <p:nvPr>
            <p:ph type="dt" sz="half" idx="10"/>
          </p:nvPr>
        </p:nvSpPr>
        <p:spPr>
          <a:xfrm>
            <a:off x="9436100" y="5740401"/>
            <a:ext cx="1439556" cy="507999"/>
          </a:xfrm>
        </p:spPr>
        <p:txBody>
          <a:bodyPr/>
          <a:lstStyle/>
          <a:p>
            <a:r>
              <a:rPr lang="en-US" sz="1400" dirty="0" smtClean="0"/>
              <a:t>2/8/2016</a:t>
            </a:r>
            <a:endParaRPr lang="en-US" sz="1400" dirty="0"/>
          </a:p>
        </p:txBody>
      </p:sp>
      <p:sp>
        <p:nvSpPr>
          <p:cNvPr id="6" name="Footer Placeholder 5"/>
          <p:cNvSpPr>
            <a:spLocks noGrp="1"/>
          </p:cNvSpPr>
          <p:nvPr>
            <p:ph type="ftr" sz="quarter" idx="11"/>
          </p:nvPr>
        </p:nvSpPr>
        <p:spPr>
          <a:xfrm>
            <a:off x="5422900" y="5740401"/>
            <a:ext cx="4893956" cy="508000"/>
          </a:xfrm>
        </p:spPr>
        <p:txBody>
          <a:bodyPr/>
          <a:lstStyle/>
          <a:p>
            <a:r>
              <a:rPr lang="en-US" sz="1400" dirty="0" err="1" smtClean="0"/>
              <a:t>Alesia</a:t>
            </a:r>
            <a:r>
              <a:rPr lang="en-US" sz="1400" dirty="0" smtClean="0"/>
              <a:t> </a:t>
            </a:r>
            <a:r>
              <a:rPr lang="en-US" sz="1400" dirty="0" err="1" smtClean="0"/>
              <a:t>Ginn</a:t>
            </a:r>
            <a:r>
              <a:rPr lang="en-US" sz="1400" dirty="0" smtClean="0"/>
              <a:t>, </a:t>
            </a:r>
            <a:r>
              <a:rPr lang="en-US" sz="1400" dirty="0" err="1" smtClean="0"/>
              <a:t>D'Vante</a:t>
            </a:r>
            <a:r>
              <a:rPr lang="en-US" sz="1400" dirty="0" smtClean="0"/>
              <a:t> </a:t>
            </a:r>
            <a:r>
              <a:rPr lang="en-US" sz="1400" dirty="0" err="1" smtClean="0"/>
              <a:t>Penamon</a:t>
            </a:r>
            <a:r>
              <a:rPr lang="en-US" sz="1400" dirty="0" smtClean="0"/>
              <a:t>, </a:t>
            </a:r>
            <a:r>
              <a:rPr lang="en-US" sz="1400" dirty="0" err="1" smtClean="0"/>
              <a:t>Dillen</a:t>
            </a:r>
            <a:r>
              <a:rPr lang="en-US" sz="1400" dirty="0" smtClean="0"/>
              <a:t> Thomas</a:t>
            </a:r>
            <a:endParaRPr lang="en-US" sz="1400" dirty="0"/>
          </a:p>
        </p:txBody>
      </p:sp>
      <p:sp>
        <p:nvSpPr>
          <p:cNvPr id="7" name="Slide Number Placeholder 6"/>
          <p:cNvSpPr>
            <a:spLocks noGrp="1"/>
          </p:cNvSpPr>
          <p:nvPr>
            <p:ph type="sldNum" sz="quarter" idx="12"/>
          </p:nvPr>
        </p:nvSpPr>
        <p:spPr>
          <a:xfrm>
            <a:off x="10875656" y="5740401"/>
            <a:ext cx="627367" cy="507999"/>
          </a:xfrm>
        </p:spPr>
        <p:txBody>
          <a:bodyPr/>
          <a:lstStyle/>
          <a:p>
            <a:fld id="{6228FBAB-9072-418D-BE11-E1BD49AE6A79}" type="slidenum">
              <a:rPr lang="en-US" sz="1400" smtClean="0"/>
              <a:t>1</a:t>
            </a:fld>
            <a:endParaRPr lang="en-US" sz="1400" dirty="0"/>
          </a:p>
        </p:txBody>
      </p:sp>
    </p:spTree>
    <p:extLst>
      <p:ext uri="{BB962C8B-B14F-4D97-AF65-F5344CB8AC3E}">
        <p14:creationId xmlns:p14="http://schemas.microsoft.com/office/powerpoint/2010/main" val="34248665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Preface: Organizational Profile</a:t>
            </a:r>
          </a:p>
        </p:txBody>
      </p:sp>
      <p:sp>
        <p:nvSpPr>
          <p:cNvPr id="11" name="Text Placeholder 10"/>
          <p:cNvSpPr>
            <a:spLocks noGrp="1"/>
          </p:cNvSpPr>
          <p:nvPr>
            <p:ph type="body" idx="1"/>
          </p:nvPr>
        </p:nvSpPr>
        <p:spPr>
          <a:xfrm>
            <a:off x="1878805" y="2084388"/>
            <a:ext cx="4607188" cy="588960"/>
          </a:xfrm>
        </p:spPr>
        <p:txBody>
          <a:bodyPr/>
          <a:lstStyle/>
          <a:p>
            <a:r>
              <a:rPr lang="en-US" sz="2400" dirty="0" smtClean="0"/>
              <a:t>Organizational Description</a:t>
            </a:r>
            <a:endParaRPr lang="en-US" sz="2400" dirty="0"/>
          </a:p>
        </p:txBody>
      </p:sp>
      <p:sp>
        <p:nvSpPr>
          <p:cNvPr id="12" name="Content Placeholder 11"/>
          <p:cNvSpPr>
            <a:spLocks noGrp="1"/>
          </p:cNvSpPr>
          <p:nvPr>
            <p:ph sz="half" idx="2"/>
          </p:nvPr>
        </p:nvSpPr>
        <p:spPr>
          <a:xfrm>
            <a:off x="1484311" y="2710654"/>
            <a:ext cx="4895056" cy="2722563"/>
          </a:xfrm>
        </p:spPr>
        <p:txBody>
          <a:bodyPr>
            <a:normAutofit/>
          </a:bodyPr>
          <a:lstStyle/>
          <a:p>
            <a:r>
              <a:rPr lang="en-US" dirty="0"/>
              <a:t>Henry Ford saw the need for healthcare and started the Henry Ford Hospital and Henry Ford Medical Group a century ago.</a:t>
            </a:r>
          </a:p>
          <a:p>
            <a:r>
              <a:rPr lang="en-US" dirty="0"/>
              <a:t>Had opportunities to leave Detroit but committed, they created partnerships by adding ambulatory services in the suburbs.</a:t>
            </a:r>
          </a:p>
          <a:p>
            <a:r>
              <a:rPr lang="en-US" dirty="0"/>
              <a:t>Ranked in the top 6% of institutions granted funding by the National Institutes of Health.</a:t>
            </a:r>
          </a:p>
          <a:p>
            <a:endParaRPr lang="en-US" dirty="0"/>
          </a:p>
        </p:txBody>
      </p:sp>
      <p:sp>
        <p:nvSpPr>
          <p:cNvPr id="13" name="Text Placeholder 12"/>
          <p:cNvSpPr>
            <a:spLocks noGrp="1"/>
          </p:cNvSpPr>
          <p:nvPr>
            <p:ph type="body" sz="quarter" idx="3"/>
          </p:nvPr>
        </p:nvSpPr>
        <p:spPr>
          <a:xfrm>
            <a:off x="6880486" y="2090737"/>
            <a:ext cx="4622537" cy="576262"/>
          </a:xfrm>
        </p:spPr>
        <p:txBody>
          <a:bodyPr/>
          <a:lstStyle/>
          <a:p>
            <a:r>
              <a:rPr lang="en-US" sz="2400" dirty="0" smtClean="0"/>
              <a:t>Service Offerings</a:t>
            </a:r>
            <a:endParaRPr lang="en-US" sz="2400" dirty="0"/>
          </a:p>
        </p:txBody>
      </p:sp>
      <p:sp>
        <p:nvSpPr>
          <p:cNvPr id="14" name="Content Placeholder 13"/>
          <p:cNvSpPr>
            <a:spLocks noGrp="1"/>
          </p:cNvSpPr>
          <p:nvPr>
            <p:ph sz="quarter" idx="4"/>
          </p:nvPr>
        </p:nvSpPr>
        <p:spPr>
          <a:xfrm>
            <a:off x="6607967" y="2710654"/>
            <a:ext cx="4895056" cy="3166271"/>
          </a:xfrm>
        </p:spPr>
        <p:txBody>
          <a:bodyPr>
            <a:normAutofit fontScale="92500" lnSpcReduction="20000"/>
          </a:bodyPr>
          <a:lstStyle/>
          <a:p>
            <a:r>
              <a:rPr lang="en-US" dirty="0"/>
              <a:t>Henry Ford Health Systems is a not-for-profit integrated health care delivery and insurance system.</a:t>
            </a:r>
          </a:p>
          <a:p>
            <a:r>
              <a:rPr lang="en-US" dirty="0"/>
              <a:t>9 business units including Henry Ford Hospital, Henry Ford Medical Group, and Health Alliance Plan (HAP).</a:t>
            </a:r>
          </a:p>
          <a:p>
            <a:r>
              <a:rPr lang="en-US" dirty="0"/>
              <a:t>Services are delivered for:</a:t>
            </a:r>
          </a:p>
          <a:p>
            <a:pPr lvl="1"/>
            <a:r>
              <a:rPr lang="en-US" dirty="0"/>
              <a:t>Patients – through direct collaboration</a:t>
            </a:r>
          </a:p>
          <a:p>
            <a:pPr lvl="1"/>
            <a:r>
              <a:rPr lang="en-US" dirty="0"/>
              <a:t>Community – through interactions through facility, website, media etc.</a:t>
            </a:r>
          </a:p>
          <a:p>
            <a:pPr lvl="1"/>
            <a:r>
              <a:rPr lang="en-US" dirty="0"/>
              <a:t>Purchasers – through HAP’s insurance products</a:t>
            </a:r>
          </a:p>
          <a:p>
            <a:endParaRPr lang="en-US" dirty="0"/>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2</a:t>
            </a:fld>
            <a:endParaRPr lang="en-US"/>
          </a:p>
        </p:txBody>
      </p:sp>
    </p:spTree>
    <p:extLst>
      <p:ext uri="{BB962C8B-B14F-4D97-AF65-F5344CB8AC3E}">
        <p14:creationId xmlns:p14="http://schemas.microsoft.com/office/powerpoint/2010/main" val="4029033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Preface: Organizational Profile</a:t>
            </a:r>
            <a:endParaRPr lang="en-US" dirty="0"/>
          </a:p>
        </p:txBody>
      </p:sp>
      <p:sp>
        <p:nvSpPr>
          <p:cNvPr id="3" name="Text Placeholder 2"/>
          <p:cNvSpPr>
            <a:spLocks noGrp="1"/>
          </p:cNvSpPr>
          <p:nvPr>
            <p:ph type="body" idx="1"/>
          </p:nvPr>
        </p:nvSpPr>
        <p:spPr/>
        <p:txBody>
          <a:bodyPr/>
          <a:lstStyle/>
          <a:p>
            <a:r>
              <a:rPr lang="en-US" dirty="0" smtClean="0"/>
              <a:t>P.1a(2) Vision and Values</a:t>
            </a:r>
            <a:endParaRPr lang="en-US" dirty="0"/>
          </a:p>
        </p:txBody>
      </p:sp>
      <p:sp>
        <p:nvSpPr>
          <p:cNvPr id="4" name="Content Placeholder 3"/>
          <p:cNvSpPr>
            <a:spLocks noGrp="1"/>
          </p:cNvSpPr>
          <p:nvPr>
            <p:ph sz="half" idx="2"/>
          </p:nvPr>
        </p:nvSpPr>
        <p:spPr/>
        <p:txBody>
          <a:bodyPr>
            <a:normAutofit fontScale="70000" lnSpcReduction="20000"/>
          </a:bodyPr>
          <a:lstStyle/>
          <a:p>
            <a:r>
              <a:rPr lang="en-US" dirty="0"/>
              <a:t>Mission – to improve human life through excellence in the science and art of health care and healing.</a:t>
            </a:r>
          </a:p>
          <a:p>
            <a:r>
              <a:rPr lang="en-US" dirty="0"/>
              <a:t>Vision – transforming lives and communities through health and wellness – one person at a time.</a:t>
            </a:r>
          </a:p>
          <a:p>
            <a:r>
              <a:rPr lang="en-US" dirty="0"/>
              <a:t>Values – we serve our patients and our community through our actions that always demonstrate: Each Patient First, Respect for People, High Performance, Learning and Continuous Improvement, and a Social Conscience.</a:t>
            </a:r>
          </a:p>
          <a:p>
            <a:r>
              <a:rPr lang="en-US" dirty="0"/>
              <a:t>They developed the HFHS Team Member Standards</a:t>
            </a:r>
          </a:p>
          <a:p>
            <a:r>
              <a:rPr lang="en-US" dirty="0"/>
              <a:t>Core Competencies:  Innovation, Care Coordination, and Collaboration/Partnering</a:t>
            </a:r>
          </a:p>
          <a:p>
            <a:endParaRPr lang="en-US" dirty="0"/>
          </a:p>
        </p:txBody>
      </p:sp>
      <p:sp>
        <p:nvSpPr>
          <p:cNvPr id="5" name="Text Placeholder 4"/>
          <p:cNvSpPr>
            <a:spLocks noGrp="1"/>
          </p:cNvSpPr>
          <p:nvPr>
            <p:ph type="body" sz="quarter" idx="3"/>
          </p:nvPr>
        </p:nvSpPr>
        <p:spPr/>
        <p:txBody>
          <a:bodyPr/>
          <a:lstStyle/>
          <a:p>
            <a:r>
              <a:rPr lang="en-US" dirty="0" smtClean="0"/>
              <a:t>P.1a(3) Workforce Profile</a:t>
            </a:r>
            <a:endParaRPr lang="en-US" dirty="0"/>
          </a:p>
        </p:txBody>
      </p:sp>
      <p:sp>
        <p:nvSpPr>
          <p:cNvPr id="6" name="Content Placeholder 5"/>
          <p:cNvSpPr>
            <a:spLocks noGrp="1"/>
          </p:cNvSpPr>
          <p:nvPr>
            <p:ph sz="quarter" idx="4"/>
          </p:nvPr>
        </p:nvSpPr>
        <p:spPr/>
        <p:txBody>
          <a:bodyPr>
            <a:normAutofit fontScale="77500" lnSpcReduction="20000"/>
          </a:bodyPr>
          <a:lstStyle/>
          <a:p>
            <a:r>
              <a:rPr lang="en-US" dirty="0"/>
              <a:t>More than 31,000 with 76% HFHS employees.</a:t>
            </a:r>
          </a:p>
          <a:p>
            <a:r>
              <a:rPr lang="en-US" dirty="0"/>
              <a:t>Incredibly diverse</a:t>
            </a:r>
          </a:p>
          <a:p>
            <a:r>
              <a:rPr lang="en-US" dirty="0"/>
              <a:t>More than 1,350 salaried HFMG physicians staff HFH and 30 ambulatory centers.</a:t>
            </a:r>
          </a:p>
          <a:p>
            <a:r>
              <a:rPr lang="en-US" dirty="0"/>
              <a:t>More than 2,200 private practice physicians.</a:t>
            </a:r>
          </a:p>
          <a:p>
            <a:r>
              <a:rPr lang="en-US" dirty="0"/>
              <a:t>1,500 physicians training annually</a:t>
            </a:r>
          </a:p>
          <a:p>
            <a:r>
              <a:rPr lang="en-US" dirty="0"/>
              <a:t>2,000 volunteers, about 6% of workforce handle customer service or admin tasks</a:t>
            </a:r>
          </a:p>
          <a:p>
            <a:r>
              <a:rPr lang="en-US" dirty="0"/>
              <a:t>Education ranges from High school to doctoral levels</a:t>
            </a:r>
          </a:p>
          <a:p>
            <a:endParaRPr lang="en-US" dirty="0"/>
          </a:p>
        </p:txBody>
      </p:sp>
      <p:sp>
        <p:nvSpPr>
          <p:cNvPr id="7" name="Date Placeholder 6"/>
          <p:cNvSpPr>
            <a:spLocks noGrp="1"/>
          </p:cNvSpPr>
          <p:nvPr>
            <p:ph type="dt" sz="half" idx="10"/>
          </p:nvPr>
        </p:nvSpPr>
        <p:spPr/>
        <p:txBody>
          <a:bodyPr/>
          <a:lstStyle/>
          <a:p>
            <a:r>
              <a:rPr lang="en-US" smtClean="0"/>
              <a:t>2/8/2016</a:t>
            </a:r>
            <a:endParaRPr lang="en-US"/>
          </a:p>
        </p:txBody>
      </p:sp>
      <p:sp>
        <p:nvSpPr>
          <p:cNvPr id="8" name="Footer Placeholder 7"/>
          <p:cNvSpPr>
            <a:spLocks noGrp="1"/>
          </p:cNvSpPr>
          <p:nvPr>
            <p:ph type="ftr" sz="quarter" idx="11"/>
          </p:nvPr>
        </p:nvSpPr>
        <p:spPr/>
        <p:txBody>
          <a:bodyPr/>
          <a:lstStyle/>
          <a:p>
            <a:r>
              <a:rPr lang="en-US" smtClean="0"/>
              <a:t>Alesia Ginn, D'Vante Penamon, Dillen Thomas</a:t>
            </a:r>
            <a:endParaRPr lang="en-US"/>
          </a:p>
        </p:txBody>
      </p:sp>
      <p:sp>
        <p:nvSpPr>
          <p:cNvPr id="9" name="Slide Number Placeholder 8"/>
          <p:cNvSpPr>
            <a:spLocks noGrp="1"/>
          </p:cNvSpPr>
          <p:nvPr>
            <p:ph type="sldNum" sz="quarter" idx="12"/>
          </p:nvPr>
        </p:nvSpPr>
        <p:spPr/>
        <p:txBody>
          <a:bodyPr/>
          <a:lstStyle/>
          <a:p>
            <a:fld id="{6228FBAB-9072-418D-BE11-E1BD49AE6A79}" type="slidenum">
              <a:rPr lang="en-US" smtClean="0"/>
              <a:t>3</a:t>
            </a:fld>
            <a:endParaRPr lang="en-US"/>
          </a:p>
        </p:txBody>
      </p:sp>
    </p:spTree>
    <p:extLst>
      <p:ext uri="{BB962C8B-B14F-4D97-AF65-F5344CB8AC3E}">
        <p14:creationId xmlns:p14="http://schemas.microsoft.com/office/powerpoint/2010/main" val="1210224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smtClean="0"/>
              <a:t>Alesia Ginn, D'Vante Penamon, Dillen Thomas</a:t>
            </a:r>
            <a:endParaRPr lang="en-US"/>
          </a:p>
        </p:txBody>
      </p:sp>
      <p:sp>
        <p:nvSpPr>
          <p:cNvPr id="6" name="Slide Number Placeholder 5"/>
          <p:cNvSpPr>
            <a:spLocks noGrp="1"/>
          </p:cNvSpPr>
          <p:nvPr>
            <p:ph type="sldNum" sz="quarter" idx="12"/>
          </p:nvPr>
        </p:nvSpPr>
        <p:spPr/>
        <p:txBody>
          <a:bodyPr/>
          <a:lstStyle/>
          <a:p>
            <a:fld id="{6228FBAB-9072-418D-BE11-E1BD49AE6A79}" type="slidenum">
              <a:rPr lang="en-US" smtClean="0"/>
              <a:t>4</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1656" y="88899"/>
            <a:ext cx="9144000" cy="5794376"/>
          </a:xfrm>
          <a:prstGeom prst="rect">
            <a:avLst/>
          </a:prstGeom>
        </p:spPr>
      </p:pic>
    </p:spTree>
    <p:extLst>
      <p:ext uri="{BB962C8B-B14F-4D97-AF65-F5344CB8AC3E}">
        <p14:creationId xmlns:p14="http://schemas.microsoft.com/office/powerpoint/2010/main" val="1348410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 and Regulatory Requirements</a:t>
            </a:r>
            <a:endParaRPr lang="en-US" dirty="0"/>
          </a:p>
        </p:txBody>
      </p:sp>
      <p:sp>
        <p:nvSpPr>
          <p:cNvPr id="3" name="Content Placeholder 2"/>
          <p:cNvSpPr>
            <a:spLocks noGrp="1"/>
          </p:cNvSpPr>
          <p:nvPr>
            <p:ph sz="half" idx="1"/>
          </p:nvPr>
        </p:nvSpPr>
        <p:spPr>
          <a:xfrm>
            <a:off x="1484312" y="2438399"/>
            <a:ext cx="4895055" cy="3352802"/>
          </a:xfrm>
        </p:spPr>
        <p:txBody>
          <a:bodyPr>
            <a:noAutofit/>
          </a:bodyPr>
          <a:lstStyle/>
          <a:p>
            <a:pPr marL="0" indent="0">
              <a:buNone/>
            </a:pPr>
            <a:r>
              <a:rPr lang="en-US" sz="2100" dirty="0" smtClean="0"/>
              <a:t>Henry Ford Health System’s </a:t>
            </a:r>
            <a:r>
              <a:rPr lang="en-US" sz="2100" dirty="0"/>
              <a:t>Center for Simulation, Education, and Research, with computers and mannequins simulating hundreds of clinical scenarios, has enabled more than 12,000 participants </a:t>
            </a:r>
            <a:r>
              <a:rPr lang="en-US" sz="2100" dirty="0" smtClean="0"/>
              <a:t>to </a:t>
            </a:r>
            <a:r>
              <a:rPr lang="en-US" sz="2100" dirty="0"/>
              <a:t>develop skills and try out new approaches in a risk-free </a:t>
            </a:r>
            <a:r>
              <a:rPr lang="en-US" sz="2100" dirty="0" smtClean="0"/>
              <a:t>environment.</a:t>
            </a:r>
          </a:p>
          <a:p>
            <a:pPr marL="0" indent="0">
              <a:buNone/>
            </a:pPr>
            <a:r>
              <a:rPr lang="en-US" sz="2100" dirty="0"/>
              <a:t>Clinical information is linked across all our facilities through </a:t>
            </a:r>
            <a:r>
              <a:rPr lang="en-US" sz="2100" dirty="0" err="1"/>
              <a:t>CarePlus</a:t>
            </a:r>
            <a:r>
              <a:rPr lang="en-US" sz="2100" dirty="0"/>
              <a:t> Next Generation (CPNG</a:t>
            </a:r>
            <a:r>
              <a:rPr lang="en-US" sz="2100" dirty="0" smtClean="0"/>
              <a:t>).</a:t>
            </a:r>
            <a:endParaRPr lang="en-US" sz="2100" dirty="0"/>
          </a:p>
        </p:txBody>
      </p:sp>
      <p:sp>
        <p:nvSpPr>
          <p:cNvPr id="7" name="Content Placeholder 6"/>
          <p:cNvSpPr>
            <a:spLocks noGrp="1"/>
          </p:cNvSpPr>
          <p:nvPr>
            <p:ph sz="half" idx="2"/>
          </p:nvPr>
        </p:nvSpPr>
        <p:spPr>
          <a:xfrm>
            <a:off x="6607967" y="2438399"/>
            <a:ext cx="4895056" cy="3352801"/>
          </a:xfrm>
        </p:spPr>
        <p:txBody>
          <a:bodyPr>
            <a:normAutofit/>
          </a:bodyPr>
          <a:lstStyle/>
          <a:p>
            <a:pPr marL="0" indent="0">
              <a:buNone/>
            </a:pPr>
            <a:r>
              <a:rPr lang="en-US" sz="2400" dirty="0"/>
              <a:t>Michigan is a Certificate of Need state; capital expenditures exceeding $2.9 million and changes in hospital beds and other specified clinical services require state </a:t>
            </a:r>
            <a:r>
              <a:rPr lang="en-US" sz="2400" dirty="0" smtClean="0"/>
              <a:t>approval.</a:t>
            </a:r>
            <a:endParaRPr lang="en-US" sz="2400" dirty="0"/>
          </a:p>
        </p:txBody>
      </p:sp>
      <p:sp>
        <p:nvSpPr>
          <p:cNvPr id="4" name="Date Placeholder 3"/>
          <p:cNvSpPr>
            <a:spLocks noGrp="1"/>
          </p:cNvSpPr>
          <p:nvPr>
            <p:ph type="dt" sz="half" idx="10"/>
          </p:nvPr>
        </p:nvSpPr>
        <p:spPr/>
        <p:txBody>
          <a:bodyPr/>
          <a:lstStyle/>
          <a:p>
            <a:r>
              <a:rPr lang="en-US" smtClean="0"/>
              <a:t>2/8/2016</a:t>
            </a:r>
            <a:endParaRPr lang="en-US"/>
          </a:p>
        </p:txBody>
      </p:sp>
      <p:sp>
        <p:nvSpPr>
          <p:cNvPr id="5" name="Footer Placeholder 4"/>
          <p:cNvSpPr>
            <a:spLocks noGrp="1"/>
          </p:cNvSpPr>
          <p:nvPr>
            <p:ph type="ftr" sz="quarter" idx="11"/>
          </p:nvPr>
        </p:nvSpPr>
        <p:spPr/>
        <p:txBody>
          <a:bodyPr/>
          <a:lstStyle/>
          <a:p>
            <a:r>
              <a:rPr lang="en-US" dirty="0" err="1" smtClean="0"/>
              <a:t>Alesia</a:t>
            </a:r>
            <a:r>
              <a:rPr lang="en-US" dirty="0" smtClean="0"/>
              <a:t> </a:t>
            </a:r>
            <a:r>
              <a:rPr lang="en-US" dirty="0" err="1" smtClean="0"/>
              <a:t>Ginn</a:t>
            </a:r>
            <a:r>
              <a:rPr lang="en-US" dirty="0" smtClean="0"/>
              <a:t>, </a:t>
            </a:r>
            <a:r>
              <a:rPr lang="en-US" dirty="0" err="1" smtClean="0"/>
              <a:t>D'Vante</a:t>
            </a:r>
            <a:r>
              <a:rPr lang="en-US" dirty="0" smtClean="0"/>
              <a:t> </a:t>
            </a:r>
            <a:r>
              <a:rPr lang="en-US" dirty="0" err="1" smtClean="0"/>
              <a:t>Penamon</a:t>
            </a:r>
            <a:r>
              <a:rPr lang="en-US" dirty="0" smtClean="0"/>
              <a:t>, </a:t>
            </a:r>
            <a:r>
              <a:rPr lang="en-US" dirty="0" err="1" smtClean="0"/>
              <a:t>Dillen</a:t>
            </a:r>
            <a:r>
              <a:rPr lang="en-US" dirty="0" smtClean="0"/>
              <a:t> Thomas</a:t>
            </a:r>
            <a:endParaRPr lang="en-US" dirty="0"/>
          </a:p>
        </p:txBody>
      </p:sp>
      <p:sp>
        <p:nvSpPr>
          <p:cNvPr id="6" name="Slide Number Placeholder 5"/>
          <p:cNvSpPr>
            <a:spLocks noGrp="1"/>
          </p:cNvSpPr>
          <p:nvPr>
            <p:ph type="sldNum" sz="quarter" idx="12"/>
          </p:nvPr>
        </p:nvSpPr>
        <p:spPr/>
        <p:txBody>
          <a:bodyPr/>
          <a:lstStyle/>
          <a:p>
            <a:fld id="{6228FBAB-9072-418D-BE11-E1BD49AE6A79}" type="slidenum">
              <a:rPr lang="en-US" smtClean="0"/>
              <a:t>5</a:t>
            </a:fld>
            <a:endParaRPr lang="en-US"/>
          </a:p>
        </p:txBody>
      </p:sp>
    </p:spTree>
    <p:extLst>
      <p:ext uri="{BB962C8B-B14F-4D97-AF65-F5344CB8AC3E}">
        <p14:creationId xmlns:p14="http://schemas.microsoft.com/office/powerpoint/2010/main" val="377766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Structure, Customers and Stakeholders, and Suppliers and Partners</a:t>
            </a:r>
            <a:endParaRPr lang="en-US" dirty="0"/>
          </a:p>
        </p:txBody>
      </p:sp>
      <p:sp>
        <p:nvSpPr>
          <p:cNvPr id="3" name="Content Placeholder 2"/>
          <p:cNvSpPr>
            <a:spLocks noGrp="1"/>
          </p:cNvSpPr>
          <p:nvPr>
            <p:ph sz="half" idx="2"/>
          </p:nvPr>
        </p:nvSpPr>
        <p:spPr>
          <a:xfrm>
            <a:off x="1233751" y="2667000"/>
            <a:ext cx="4895056" cy="2455862"/>
          </a:xfrm>
        </p:spPr>
        <p:txBody>
          <a:bodyPr>
            <a:normAutofit fontScale="85000" lnSpcReduction="10000"/>
          </a:bodyPr>
          <a:lstStyle/>
          <a:p>
            <a:r>
              <a:rPr lang="en-US" sz="1600" dirty="0"/>
              <a:t>The PC is responsible for strategy development and implementation, organizational performance review (OPR), and oversight for HFHS’s performance improvement (PI).</a:t>
            </a:r>
          </a:p>
          <a:p>
            <a:r>
              <a:rPr lang="en-US" sz="1600" dirty="0" smtClean="0"/>
              <a:t>To </a:t>
            </a:r>
            <a:r>
              <a:rPr lang="en-US" sz="1600" dirty="0"/>
              <a:t>better understand and address their requirements, Henry Ford Health System involves patients and stakeholders in their design and improvement/innovation processes.</a:t>
            </a:r>
          </a:p>
          <a:p>
            <a:r>
              <a:rPr lang="en-US" sz="1600" dirty="0" smtClean="0"/>
              <a:t>Their most </a:t>
            </a:r>
            <a:r>
              <a:rPr lang="en-US" sz="1600" dirty="0"/>
              <a:t>important supply chain requirements are value, safety, availability/timeliness, reliability, and innovation. In addition, </a:t>
            </a:r>
            <a:r>
              <a:rPr lang="en-US" sz="1600" dirty="0" smtClean="0"/>
              <a:t>they </a:t>
            </a:r>
            <a:r>
              <a:rPr lang="en-US" sz="1600" dirty="0"/>
              <a:t>are committed to supplier </a:t>
            </a:r>
            <a:r>
              <a:rPr lang="en-US" sz="1600" dirty="0" smtClean="0"/>
              <a:t>diversity.</a:t>
            </a:r>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6128807" y="2184399"/>
            <a:ext cx="5542493" cy="3698875"/>
          </a:xfrm>
        </p:spPr>
      </p:pic>
      <p:sp>
        <p:nvSpPr>
          <p:cNvPr id="8" name="Date Placeholder 7"/>
          <p:cNvSpPr>
            <a:spLocks noGrp="1"/>
          </p:cNvSpPr>
          <p:nvPr>
            <p:ph type="dt" sz="half" idx="10"/>
          </p:nvPr>
        </p:nvSpPr>
        <p:spPr/>
        <p:txBody>
          <a:bodyPr/>
          <a:lstStyle/>
          <a:p>
            <a:r>
              <a:rPr lang="en-US" smtClean="0"/>
              <a:t>2/8/2016</a:t>
            </a:r>
            <a:endParaRPr lang="en-US"/>
          </a:p>
        </p:txBody>
      </p:sp>
      <p:sp>
        <p:nvSpPr>
          <p:cNvPr id="9" name="Footer Placeholder 8"/>
          <p:cNvSpPr>
            <a:spLocks noGrp="1"/>
          </p:cNvSpPr>
          <p:nvPr>
            <p:ph type="ftr" sz="quarter" idx="11"/>
          </p:nvPr>
        </p:nvSpPr>
        <p:spPr/>
        <p:txBody>
          <a:bodyPr/>
          <a:lstStyle/>
          <a:p>
            <a:r>
              <a:rPr lang="en-US" smtClean="0"/>
              <a:t>Alesia Ginn, D'Vante Penamon, Dillen Thomas</a:t>
            </a:r>
            <a:endParaRPr lang="en-US"/>
          </a:p>
        </p:txBody>
      </p:sp>
      <p:sp>
        <p:nvSpPr>
          <p:cNvPr id="10" name="Slide Number Placeholder 9"/>
          <p:cNvSpPr>
            <a:spLocks noGrp="1"/>
          </p:cNvSpPr>
          <p:nvPr>
            <p:ph type="sldNum" sz="quarter" idx="12"/>
          </p:nvPr>
        </p:nvSpPr>
        <p:spPr/>
        <p:txBody>
          <a:bodyPr/>
          <a:lstStyle/>
          <a:p>
            <a:fld id="{6228FBAB-9072-418D-BE11-E1BD49AE6A79}" type="slidenum">
              <a:rPr lang="en-US" smtClean="0"/>
              <a:t>6</a:t>
            </a:fld>
            <a:endParaRPr lang="en-US"/>
          </a:p>
        </p:txBody>
      </p:sp>
    </p:spTree>
    <p:extLst>
      <p:ext uri="{BB962C8B-B14F-4D97-AF65-F5344CB8AC3E}">
        <p14:creationId xmlns:p14="http://schemas.microsoft.com/office/powerpoint/2010/main" val="1747683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Organizational Situation</a:t>
            </a:r>
            <a:endParaRPr lang="en-US" b="1" dirty="0"/>
          </a:p>
        </p:txBody>
      </p:sp>
      <p:sp>
        <p:nvSpPr>
          <p:cNvPr id="11" name="Content Placeholder 10"/>
          <p:cNvSpPr>
            <a:spLocks noGrp="1"/>
          </p:cNvSpPr>
          <p:nvPr>
            <p:ph idx="1"/>
          </p:nvPr>
        </p:nvSpPr>
        <p:spPr/>
        <p:txBody>
          <a:bodyPr>
            <a:normAutofit fontScale="85000" lnSpcReduction="20000"/>
          </a:bodyPr>
          <a:lstStyle/>
          <a:p>
            <a:r>
              <a:rPr lang="en-US" dirty="0"/>
              <a:t>Competitive Position. HFHS competes in many services across the continuum of care with large health systems and smaller, independent hospitals and health providers</a:t>
            </a:r>
          </a:p>
          <a:p>
            <a:r>
              <a:rPr lang="en-US" dirty="0"/>
              <a:t>Competitiveness Changes. The SEM economy, national health care reform, and the entrance of for-profit ownership are key competitive changes that create challenges and opportunities for HFHS. With our “can-do spirit” </a:t>
            </a:r>
          </a:p>
          <a:p>
            <a:r>
              <a:rPr lang="en-US" dirty="0"/>
              <a:t>Performance Improvement System. Through the Henry Ford Leadership System , leaders set the direction for performance excellence and model how to achieve it. They set visionary goals, with bold performance targets; communicate expectations and engage the workforce; monitor performance and analyze results to learn; recognize and reward high performance; and take action to drive improvement and spread best practices.</a:t>
            </a:r>
          </a:p>
          <a:p>
            <a:endParaRPr lang="en-US" dirty="0"/>
          </a:p>
        </p:txBody>
      </p:sp>
      <p:sp>
        <p:nvSpPr>
          <p:cNvPr id="7" name="Date Placeholder 6"/>
          <p:cNvSpPr>
            <a:spLocks noGrp="1"/>
          </p:cNvSpPr>
          <p:nvPr>
            <p:ph type="dt" sz="half" idx="10"/>
          </p:nvPr>
        </p:nvSpPr>
        <p:spPr/>
        <p:txBody>
          <a:bodyPr/>
          <a:lstStyle/>
          <a:p>
            <a:r>
              <a:rPr lang="en-US" smtClean="0"/>
              <a:t>2/8/2016</a:t>
            </a:r>
            <a:endParaRPr lang="en-US"/>
          </a:p>
        </p:txBody>
      </p:sp>
      <p:sp>
        <p:nvSpPr>
          <p:cNvPr id="8" name="Footer Placeholder 7"/>
          <p:cNvSpPr>
            <a:spLocks noGrp="1"/>
          </p:cNvSpPr>
          <p:nvPr>
            <p:ph type="ftr" sz="quarter" idx="11"/>
          </p:nvPr>
        </p:nvSpPr>
        <p:spPr/>
        <p:txBody>
          <a:bodyPr/>
          <a:lstStyle/>
          <a:p>
            <a:r>
              <a:rPr lang="en-US" smtClean="0"/>
              <a:t>Alesia Ginn, D'Vante Penamon, Dillen Thomas</a:t>
            </a:r>
            <a:endParaRPr lang="en-US"/>
          </a:p>
        </p:txBody>
      </p:sp>
      <p:sp>
        <p:nvSpPr>
          <p:cNvPr id="9" name="Slide Number Placeholder 8"/>
          <p:cNvSpPr>
            <a:spLocks noGrp="1"/>
          </p:cNvSpPr>
          <p:nvPr>
            <p:ph type="sldNum" sz="quarter" idx="12"/>
          </p:nvPr>
        </p:nvSpPr>
        <p:spPr/>
        <p:txBody>
          <a:bodyPr/>
          <a:lstStyle/>
          <a:p>
            <a:fld id="{6228FBAB-9072-418D-BE11-E1BD49AE6A79}" type="slidenum">
              <a:rPr lang="en-US" smtClean="0"/>
              <a:t>7</a:t>
            </a:fld>
            <a:endParaRPr lang="en-US"/>
          </a:p>
        </p:txBody>
      </p:sp>
    </p:spTree>
    <p:extLst>
      <p:ext uri="{BB962C8B-B14F-4D97-AF65-F5344CB8AC3E}">
        <p14:creationId xmlns:p14="http://schemas.microsoft.com/office/powerpoint/2010/main" val="365965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635617" y="180304"/>
            <a:ext cx="5157541" cy="5469228"/>
          </a:xfrm>
        </p:spPr>
      </p:pic>
      <p:sp>
        <p:nvSpPr>
          <p:cNvPr id="12" name="Content Placeholder 11"/>
          <p:cNvSpPr>
            <a:spLocks noGrp="1"/>
          </p:cNvSpPr>
          <p:nvPr>
            <p:ph sz="half" idx="2"/>
          </p:nvPr>
        </p:nvSpPr>
        <p:spPr>
          <a:xfrm>
            <a:off x="6942817" y="386366"/>
            <a:ext cx="4895056" cy="5288924"/>
          </a:xfrm>
        </p:spPr>
        <p:txBody>
          <a:bodyPr>
            <a:normAutofit fontScale="92500" lnSpcReduction="20000"/>
          </a:bodyPr>
          <a:lstStyle/>
          <a:p>
            <a:pPr marL="0" indent="0" algn="ctr">
              <a:buNone/>
            </a:pPr>
            <a:r>
              <a:rPr lang="en-US" dirty="0"/>
              <a:t>Use a 7-pillar framework (Fig. P.2-2) to organize and evaluate performance. The 7 pillars represent the areas most important to our success: People, Service, Quality &amp; Safety, Growth, Research &amp; Education, Community, and Finance. The framework aligns System SOs, SIs, and related performance measures and targets for the System and within BUs, from the top of the organization to the individual employee. System pillar teams evaluate and address progress within each pillar, while the PC sets priorities, evaluates progress, and coordinates improvement action across pillars Use a 7-pillar framework (Fig. P.2-2) to organize and evaluate performance. The 7 pillars </a:t>
            </a:r>
            <a:r>
              <a:rPr lang="en-US" dirty="0" smtClean="0"/>
              <a:t>represent </a:t>
            </a:r>
            <a:r>
              <a:rPr lang="en-US" dirty="0"/>
              <a:t>the areas most important to our success: People, Service, Quality &amp; Safety, Growth, Research &amp; Education, Community, and Finance. The framework aligns System SOs, SIs, and related performance measures and targets for the System and within BUs, from the top of the organization to the individual employee. System pillar teams evaluate and address progress within each pillar, while the PC sets priorities, evaluates progress, and coordinates improvement action across </a:t>
            </a:r>
            <a:r>
              <a:rPr lang="en-US" dirty="0" smtClean="0"/>
              <a:t>pillars.</a:t>
            </a:r>
            <a:endParaRPr lang="en-US" dirty="0"/>
          </a:p>
        </p:txBody>
      </p:sp>
      <p:sp>
        <p:nvSpPr>
          <p:cNvPr id="7" name="Date Placeholder 6"/>
          <p:cNvSpPr>
            <a:spLocks noGrp="1"/>
          </p:cNvSpPr>
          <p:nvPr>
            <p:ph type="dt" sz="half" idx="10"/>
          </p:nvPr>
        </p:nvSpPr>
        <p:spPr/>
        <p:txBody>
          <a:bodyPr/>
          <a:lstStyle/>
          <a:p>
            <a:r>
              <a:rPr lang="en-US" smtClean="0"/>
              <a:t>2/8/2016</a:t>
            </a:r>
            <a:endParaRPr lang="en-US"/>
          </a:p>
        </p:txBody>
      </p:sp>
      <p:sp>
        <p:nvSpPr>
          <p:cNvPr id="8" name="Footer Placeholder 7"/>
          <p:cNvSpPr>
            <a:spLocks noGrp="1"/>
          </p:cNvSpPr>
          <p:nvPr>
            <p:ph type="ftr" sz="quarter" idx="11"/>
          </p:nvPr>
        </p:nvSpPr>
        <p:spPr/>
        <p:txBody>
          <a:bodyPr/>
          <a:lstStyle/>
          <a:p>
            <a:r>
              <a:rPr lang="en-US" dirty="0" smtClean="0"/>
              <a:t>Alesia Ginn, </a:t>
            </a:r>
            <a:r>
              <a:rPr lang="en-US" dirty="0" err="1" smtClean="0"/>
              <a:t>D'Vante</a:t>
            </a:r>
            <a:r>
              <a:rPr lang="en-US" dirty="0" smtClean="0"/>
              <a:t> </a:t>
            </a:r>
            <a:r>
              <a:rPr lang="en-US" dirty="0" err="1" smtClean="0"/>
              <a:t>Penamon</a:t>
            </a:r>
            <a:r>
              <a:rPr lang="en-US" dirty="0" smtClean="0"/>
              <a:t>, Dillen Thomas</a:t>
            </a:r>
            <a:endParaRPr lang="en-US" dirty="0"/>
          </a:p>
        </p:txBody>
      </p:sp>
      <p:sp>
        <p:nvSpPr>
          <p:cNvPr id="9" name="Slide Number Placeholder 8"/>
          <p:cNvSpPr>
            <a:spLocks noGrp="1"/>
          </p:cNvSpPr>
          <p:nvPr>
            <p:ph type="sldNum" sz="quarter" idx="12"/>
          </p:nvPr>
        </p:nvSpPr>
        <p:spPr/>
        <p:txBody>
          <a:bodyPr/>
          <a:lstStyle/>
          <a:p>
            <a:fld id="{6228FBAB-9072-418D-BE11-E1BD49AE6A79}" type="slidenum">
              <a:rPr lang="en-US" smtClean="0"/>
              <a:t>8</a:t>
            </a:fld>
            <a:endParaRPr lang="en-US"/>
          </a:p>
        </p:txBody>
      </p:sp>
    </p:spTree>
    <p:extLst>
      <p:ext uri="{BB962C8B-B14F-4D97-AF65-F5344CB8AC3E}">
        <p14:creationId xmlns:p14="http://schemas.microsoft.com/office/powerpoint/2010/main" val="3832377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Reference</a:t>
            </a:r>
            <a:endParaRPr lang="en-US" dirty="0"/>
          </a:p>
        </p:txBody>
      </p:sp>
      <p:sp>
        <p:nvSpPr>
          <p:cNvPr id="9" name="Content Placeholder 8"/>
          <p:cNvSpPr>
            <a:spLocks noGrp="1"/>
          </p:cNvSpPr>
          <p:nvPr>
            <p:ph idx="1"/>
          </p:nvPr>
        </p:nvSpPr>
        <p:spPr/>
        <p:txBody>
          <a:bodyPr/>
          <a:lstStyle/>
          <a:p>
            <a:r>
              <a:rPr lang="en-US" dirty="0">
                <a:hlinkClick r:id="rId2"/>
              </a:rPr>
              <a:t>http://</a:t>
            </a:r>
            <a:r>
              <a:rPr lang="en-US" dirty="0" smtClean="0">
                <a:hlinkClick r:id="rId2"/>
              </a:rPr>
              <a:t>www.henryford.com/documents/Web/HFHS%20Application%20March%202012.pdf</a:t>
            </a:r>
            <a:r>
              <a:rPr lang="en-US" dirty="0" smtClean="0"/>
              <a:t> </a:t>
            </a:r>
            <a:endParaRPr lang="en-US" dirty="0"/>
          </a:p>
        </p:txBody>
      </p:sp>
      <p:sp>
        <p:nvSpPr>
          <p:cNvPr id="5" name="Date Placeholder 4"/>
          <p:cNvSpPr>
            <a:spLocks noGrp="1"/>
          </p:cNvSpPr>
          <p:nvPr>
            <p:ph type="dt" sz="half" idx="10"/>
          </p:nvPr>
        </p:nvSpPr>
        <p:spPr/>
        <p:txBody>
          <a:bodyPr/>
          <a:lstStyle/>
          <a:p>
            <a:r>
              <a:rPr lang="en-US" smtClean="0"/>
              <a:t>2/8/2016</a:t>
            </a:r>
            <a:endParaRPr lang="en-US"/>
          </a:p>
        </p:txBody>
      </p:sp>
      <p:sp>
        <p:nvSpPr>
          <p:cNvPr id="6" name="Footer Placeholder 5"/>
          <p:cNvSpPr>
            <a:spLocks noGrp="1"/>
          </p:cNvSpPr>
          <p:nvPr>
            <p:ph type="ftr" sz="quarter" idx="11"/>
          </p:nvPr>
        </p:nvSpPr>
        <p:spPr/>
        <p:txBody>
          <a:bodyPr/>
          <a:lstStyle/>
          <a:p>
            <a:r>
              <a:rPr lang="en-US" smtClean="0"/>
              <a:t>Alesia Ginn, D'Vante Penamon, Dillen Thomas</a:t>
            </a:r>
            <a:endParaRPr lang="en-US"/>
          </a:p>
        </p:txBody>
      </p:sp>
      <p:sp>
        <p:nvSpPr>
          <p:cNvPr id="7" name="Slide Number Placeholder 6"/>
          <p:cNvSpPr>
            <a:spLocks noGrp="1"/>
          </p:cNvSpPr>
          <p:nvPr>
            <p:ph type="sldNum" sz="quarter" idx="12"/>
          </p:nvPr>
        </p:nvSpPr>
        <p:spPr/>
        <p:txBody>
          <a:bodyPr/>
          <a:lstStyle/>
          <a:p>
            <a:fld id="{6228FBAB-9072-418D-BE11-E1BD49AE6A79}" type="slidenum">
              <a:rPr lang="en-US" smtClean="0"/>
              <a:t>9</a:t>
            </a:fld>
            <a:endParaRPr lang="en-US"/>
          </a:p>
        </p:txBody>
      </p:sp>
    </p:spTree>
    <p:extLst>
      <p:ext uri="{BB962C8B-B14F-4D97-AF65-F5344CB8AC3E}">
        <p14:creationId xmlns:p14="http://schemas.microsoft.com/office/powerpoint/2010/main" val="42324812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91</TotalTime>
  <Words>905</Words>
  <Application>Microsoft Office PowerPoint</Application>
  <PresentationFormat>Custom</PresentationFormat>
  <Paragraphs>71</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Parallax</vt:lpstr>
      <vt:lpstr>Henry Ford Health System Application Preface</vt:lpstr>
      <vt:lpstr>Preface: Organizational Profile</vt:lpstr>
      <vt:lpstr>Preface: Organizational Profile</vt:lpstr>
      <vt:lpstr>PowerPoint Presentation</vt:lpstr>
      <vt:lpstr>Assets and Regulatory Requirements</vt:lpstr>
      <vt:lpstr>Organizational Structure, Customers and Stakeholders, and Suppliers and Partners</vt:lpstr>
      <vt:lpstr>Organizational Situation</vt:lpstr>
      <vt:lpstr>PowerPoint Presentation</vt:lpstr>
      <vt:lpstr>Reference</vt:lpstr>
    </vt:vector>
  </TitlesOfParts>
  <Company>Mercer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Henry Ford Health System Application Preface</dc:title>
  <dc:creator>Engineering Lab. Account</dc:creator>
  <cp:lastModifiedBy>Joan Burtner</cp:lastModifiedBy>
  <cp:revision>12</cp:revision>
  <dcterms:created xsi:type="dcterms:W3CDTF">2016-02-08T20:43:28Z</dcterms:created>
  <dcterms:modified xsi:type="dcterms:W3CDTF">2016-02-10T17:50:25Z</dcterms:modified>
</cp:coreProperties>
</file>