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970" autoAdjust="0"/>
  </p:normalViewPr>
  <p:slideViewPr>
    <p:cSldViewPr snapToGrid="0" snapToObjects="1">
      <p:cViewPr>
        <p:scale>
          <a:sx n="91" d="100"/>
          <a:sy n="91" d="100"/>
        </p:scale>
        <p:origin x="-456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710403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Replication of these studies should be adaptive to whatever microsystem is studied -- pediatric cardio is not the same as those failures expected in adult cardio </a:t>
            </a:r>
          </a:p>
          <a:p>
            <a:pPr marL="457200" lvl="0" indent="-3175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future studies are necessary to demonstrate the feasibility and relative importance to mitigating the events 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5875079"/>
            <a:ext cx="8229600" cy="69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sp>
        <p:nvSpPr>
          <p:cNvPr id="8" name="Shape 8"/>
          <p:cNvSpPr txBox="1"/>
          <p:nvPr/>
        </p:nvSpPr>
        <p:spPr>
          <a:xfrm>
            <a:off x="3229300" y="6418400"/>
            <a:ext cx="5611199" cy="439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1300">
                <a:solidFill>
                  <a:schemeClr val="dk1"/>
                </a:solidFill>
              </a:rPr>
              <a:t>Ryan Stapleton, Emma Grose, Kristina Hanson, Ryan Jones.  ETM 568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ctrTitle"/>
          </p:nvPr>
        </p:nvSpPr>
        <p:spPr>
          <a:xfrm>
            <a:off x="685800" y="1600200"/>
            <a:ext cx="7772400" cy="2057423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600" dirty="0"/>
              <a:t>Applying the “Black Box Principle” to Pediatric Cardiac Surgery</a:t>
            </a:r>
          </a:p>
        </p:txBody>
      </p:sp>
      <p:sp>
        <p:nvSpPr>
          <p:cNvPr id="32" name="Shape 32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1400" dirty="0">
                <a:solidFill>
                  <a:schemeClr val="dk1"/>
                </a:solidFill>
              </a:rPr>
              <a:t>Bowermaster, Rebecca, MS, Megan Miller, PA-C, Traci Ashcraft, PA-C, Michael Boyd, BS, Anoop Brar, PhD, Peter Manning, MD,FACS, and Pirooz Eghtesady, MD,PhD,FACS. "The American College of Surgeons." </a:t>
            </a:r>
            <a:r>
              <a:rPr lang="en" sz="1400" i="1" dirty="0">
                <a:solidFill>
                  <a:schemeClr val="dk1"/>
                </a:solidFill>
              </a:rPr>
              <a:t>Journal of the American College of Surgeons</a:t>
            </a:r>
            <a:r>
              <a:rPr lang="en" sz="1400" dirty="0">
                <a:solidFill>
                  <a:schemeClr val="dk1"/>
                </a:solidFill>
              </a:rPr>
              <a:t> 220.2 (2014): 149-55. Web. 8 Feb. 2015.</a:t>
            </a:r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878084" y="6333200"/>
            <a:ext cx="294900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1</a:t>
            </a:fld>
            <a:endParaRPr lang="en"/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Discussion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Implementation of systematic approach to recording events and failures yields an increase in event rate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More data allows for a greater opportunity for more comprehensive analysis and insight on the issues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Determine links between event categories </a:t>
            </a:r>
          </a:p>
          <a:p>
            <a:pPr marL="457200" lvl="0" indent="-4191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Most findings were expected, but there were many surprising results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10</a:t>
            </a:fld>
            <a:endParaRPr lang="en"/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Discussion (cont.)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Recurrent and predictable patterns of failures reflecting the OR “microenvironment”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Initially unaware of these 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Patterns of failures were similar for both open-heart and closed-heart procedures 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Equipment related more frequent with open-heart because of the use of extracorporeal circuitry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High occurrence of equipment during closed heart surgery as well, but more likely from genesis of the system together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11</a:t>
            </a:fld>
            <a:endParaRPr lang="en"/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389499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Communication with Risk Mgmt and Supply Chain Mgmt about transducer failures in isolated events 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Implement quality check 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Reduce dependence on a single manufacturer 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Detailed tracking information on failures; contact FDA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High association between events: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Patient Instability and Injury to Patient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Each 3x more likely if the other is present</a:t>
            </a:r>
          </a:p>
          <a:p>
            <a:pPr marL="914400" lvl="1" indent="-3810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Increase anticipation and impact plan 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12</a:t>
            </a:fld>
            <a:endParaRPr lang="en"/>
          </a:p>
        </p:txBody>
      </p:sp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Discussion (cont.)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Questions?</a:t>
            </a:r>
          </a:p>
        </p:txBody>
      </p:sp>
      <p:sp>
        <p:nvSpPr>
          <p:cNvPr id="117" name="Shape 117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Thank you!</a:t>
            </a:r>
          </a:p>
        </p:txBody>
      </p:sp>
      <p:sp>
        <p:nvSpPr>
          <p:cNvPr id="118" name="Shape 118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13</a:t>
            </a:fld>
            <a:endParaRPr lang="en"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/>
              <a:t>Introduction, or “What is the Black Box Principle?”</a:t>
            </a:r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6195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100"/>
              <a:t>In aviation, the black box records everything that happens in the cockpit.  In the event of an accident, or near-accident, this data can be reviewed afterwards to determine the causes.  </a:t>
            </a:r>
          </a:p>
          <a:p>
            <a:pPr marL="457200" lvl="0" indent="-36195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100"/>
              <a:t>This study applies the same principle to the operating room in what the authors called the “Intraoperative Improvement Initiative”, or I³.</a:t>
            </a:r>
          </a:p>
          <a:p>
            <a:pPr marL="457200" lvl="0" indent="-36195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100"/>
              <a:t>Unlike previous studies, this study captures information on all failures, including ones other studies would have considered insignificant because they were inconsequential.    </a:t>
            </a:r>
          </a:p>
          <a:p>
            <a:pPr marL="457200" lvl="0" indent="-36195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100"/>
              <a:t>Also unlike previous studies, this study did not used trained observers to report failures, instead a nurse already on the surgical team was asked to record all failures in real time on a index card.  </a:t>
            </a:r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2</a:t>
            </a:fld>
            <a:endParaRPr lang="en"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Methods</a:t>
            </a:r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064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800"/>
              <a:t>Before a procedure, an email would be sent to the surgeon describing the plan to record data.</a:t>
            </a:r>
          </a:p>
          <a:p>
            <a:pPr marL="457200" lvl="0" indent="-4064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800"/>
              <a:t>On the day of surgery, email would be reviewed by the team before the surgeon scrubbed in.</a:t>
            </a:r>
          </a:p>
          <a:p>
            <a:pPr marL="457200" lvl="0" indent="-4064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800"/>
              <a:t>When the operation was over, surgeon led a discussion about failure events throughout the operation</a:t>
            </a:r>
          </a:p>
          <a:p>
            <a:pPr marL="457200" lvl="0" indent="-4064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800"/>
              <a:t>Failure Events were defined as anything that was unanticipated or unplanned beginning 1 hour before the operation to until the end of the operation.</a:t>
            </a:r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3</a:t>
            </a:fld>
            <a:endParaRPr lang="en"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Methods (Cont.)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0005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700"/>
              <a:t>As time moved forward, and operating teams grew more comfortable with the procedures of the study, the efficiency of collecting data improved.</a:t>
            </a:r>
          </a:p>
          <a:p>
            <a:pPr marL="457200" lvl="0" indent="-40005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700"/>
              <a:t>A chart with failure event rates based on quarterly surgical volumes was used to track total failure event rates.</a:t>
            </a:r>
          </a:p>
          <a:p>
            <a:pPr marL="457200" lvl="0" indent="-40005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700"/>
              <a:t>A pareto chart was used to display distribution of data among event categories.</a:t>
            </a:r>
          </a:p>
          <a:p>
            <a:pPr marL="457200" lvl="0" indent="-419100">
              <a:spcBef>
                <a:spcPts val="0"/>
              </a:spcBef>
              <a:buClr>
                <a:schemeClr val="dk1"/>
              </a:buClr>
              <a:buSzPct val="111111"/>
              <a:buFont typeface="Arial"/>
              <a:buChar char="●"/>
            </a:pPr>
            <a:r>
              <a:rPr lang="en" sz="2700"/>
              <a:t>Event category analyses were performed by using chi-square tests</a:t>
            </a:r>
            <a:r>
              <a:rPr lang="en"/>
              <a:t>. </a:t>
            </a:r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4</a:t>
            </a:fld>
            <a:endParaRPr lang="en"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5</a:t>
            </a:fld>
            <a:endParaRPr lang="en"/>
          </a:p>
        </p:txBody>
      </p:sp>
      <p:pic>
        <p:nvPicPr>
          <p:cNvPr id="60" name="Shape 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85850" y="714375"/>
            <a:ext cx="6772275" cy="5429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457200" y="274647"/>
            <a:ext cx="8229600" cy="8618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Results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457200" y="10777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951 cases performed from April 2008-December 2010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619 open-heart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322 closed heart 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9 categories of events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access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blood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change of plan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communication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equipment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injury to patient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medication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patient instability</a:t>
            </a:r>
          </a:p>
          <a:p>
            <a:pPr marL="914400" lvl="1" indent="-3810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other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6</a:t>
            </a:fld>
            <a:endParaRPr lang="en"/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7</a:t>
            </a:fld>
            <a:endParaRPr lang="en"/>
          </a:p>
        </p:txBody>
      </p:sp>
      <p:pic>
        <p:nvPicPr>
          <p:cNvPr id="75" name="Shape 7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74649"/>
            <a:ext cx="9144001" cy="61757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8</a:t>
            </a:fld>
            <a:endParaRPr lang="en"/>
          </a:p>
        </p:txBody>
      </p:sp>
      <p:pic>
        <p:nvPicPr>
          <p:cNvPr id="83" name="Shape 8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709773"/>
            <a:ext cx="9143999" cy="54384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Results (cont.)</a:t>
            </a:r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7.3% during closed-heart procedures 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communication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patient instability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equipment and access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Correlation between event types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Patient instability, access, equipment, and injury to patient 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3 times more likes to happen in tandem in a procedure 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Communication failures with circumstances that results in blood failures </a:t>
            </a:r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9</a:t>
            </a:fld>
            <a:endParaRPr lang="en"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673</Words>
  <Application>Microsoft Office PowerPoint</Application>
  <PresentationFormat>On-screen Show (4:3)</PresentationFormat>
  <Paragraphs>77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simple-light</vt:lpstr>
      <vt:lpstr>Applying the “Black Box Principle” to Pediatric Cardiac Surgery</vt:lpstr>
      <vt:lpstr>Introduction, or “What is the Black Box Principle?”</vt:lpstr>
      <vt:lpstr>Methods</vt:lpstr>
      <vt:lpstr>Methods (Cont.)</vt:lpstr>
      <vt:lpstr>PowerPoint Presentation</vt:lpstr>
      <vt:lpstr>Results</vt:lpstr>
      <vt:lpstr>PowerPoint Presentation</vt:lpstr>
      <vt:lpstr>PowerPoint Presentation</vt:lpstr>
      <vt:lpstr>Results (cont.)</vt:lpstr>
      <vt:lpstr>Discussion</vt:lpstr>
      <vt:lpstr>Discussion (cont.)</vt:lpstr>
      <vt:lpstr>Discussion (cont.)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Applying the “Black Box Principle” to Pediatric Cardiac Surgery</dc:title>
  <dc:creator>Joan Burtner</dc:creator>
  <cp:lastModifiedBy>Joan Burtner</cp:lastModifiedBy>
  <cp:revision>2</cp:revision>
  <dcterms:modified xsi:type="dcterms:W3CDTF">2015-02-13T18:26:37Z</dcterms:modified>
</cp:coreProperties>
</file>