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6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4F87A2F-CF1C-41A0-A2A5-87102ED324A2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87A2F-CF1C-41A0-A2A5-87102ED324A2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87A2F-CF1C-41A0-A2A5-87102ED324A2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87A2F-CF1C-41A0-A2A5-87102ED324A2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4F87A2F-CF1C-41A0-A2A5-87102ED324A2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87A2F-CF1C-41A0-A2A5-87102ED324A2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87A2F-CF1C-41A0-A2A5-87102ED324A2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87A2F-CF1C-41A0-A2A5-87102ED324A2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87A2F-CF1C-41A0-A2A5-87102ED324A2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87A2F-CF1C-41A0-A2A5-87102ED324A2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87A2F-CF1C-41A0-A2A5-87102ED324A2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4F87A2F-CF1C-41A0-A2A5-87102ED324A2}" type="datetimeFigureOut">
              <a:rPr lang="en-US" smtClean="0"/>
              <a:t>2/13/2015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431974-0A0D-4BC3-A023-8CE699D81DB3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sjournal.com/about/access/#opendata" TargetMode="External"/><Relationship Id="rId2" Type="http://schemas.openxmlformats.org/officeDocument/2006/relationships/hyperlink" Target="http://www.pssjournal.com/content/3/1/26/table/T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sjournal.com/content/3/1/26/figure/F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sjournal.com/about/access/#opendat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Never Events vs. Always Events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Eli Grambling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181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“Never Events”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Defined by National Quality Forum (NQF) as “serious reportable events”</a:t>
            </a:r>
          </a:p>
          <a:p>
            <a:r>
              <a:rPr lang="en-US" dirty="0" smtClean="0"/>
              <a:t>Centers for Medicaid and Medicare Services (CMS) define never events as “</a:t>
            </a:r>
            <a:r>
              <a:rPr lang="en-US" dirty="0"/>
              <a:t>non-reimbursable serious hospital-acquired </a:t>
            </a:r>
            <a:r>
              <a:rPr lang="en-US" dirty="0" smtClean="0"/>
              <a:t>conditions”</a:t>
            </a:r>
          </a:p>
          <a:p>
            <a:r>
              <a:rPr lang="en-US" dirty="0" smtClean="0"/>
              <a:t>Confusion continues as to true definition of “Never Events”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534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“Never Events” - NQF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NQF – nonprofit company that aims to improve healthcare in U.S.</a:t>
            </a:r>
          </a:p>
          <a:p>
            <a:r>
              <a:rPr lang="en-US" dirty="0" smtClean="0"/>
              <a:t>Reported in 2006, 28 known “serious reportable events”</a:t>
            </a:r>
          </a:p>
          <a:p>
            <a:r>
              <a:rPr lang="en-US" dirty="0" smtClean="0"/>
              <a:t>Incidents largely preventable</a:t>
            </a:r>
          </a:p>
          <a:p>
            <a:r>
              <a:rPr lang="en-US" dirty="0" smtClean="0"/>
              <a:t>Goal of Quality Improvement is to reduce “Never Events” to 0</a:t>
            </a:r>
          </a:p>
          <a:p>
            <a:r>
              <a:rPr lang="en-US" b="1" u="sng" dirty="0">
                <a:hlinkClick r:id="rId2"/>
              </a:rPr>
              <a:t>Table 1</a:t>
            </a:r>
            <a:r>
              <a:rPr lang="en-US" b="1" u="sng" dirty="0" smtClean="0">
                <a:hlinkClick r:id="rId2"/>
              </a:rPr>
              <a:t>.</a:t>
            </a:r>
            <a:r>
              <a:rPr lang="en-US" b="1" u="sng" dirty="0" smtClean="0"/>
              <a:t>  </a:t>
            </a:r>
            <a:r>
              <a:rPr lang="en-US" dirty="0" smtClean="0"/>
              <a:t>Gives a list of the 28 events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092575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sng" strike="noStrike" cap="none" normalizeH="0" baseline="0" smtClean="0">
                <a:ln>
                  <a:noFill/>
                </a:ln>
                <a:solidFill>
                  <a:srgbClr val="538ACA"/>
                </a:solidFill>
                <a:effectLst/>
                <a:latin typeface="inherit"/>
                <a:cs typeface="Arial" pitchFamily="34" charset="0"/>
                <a:hlinkClick r:id="rId3"/>
              </a:rPr>
              <a:t/>
            </a:r>
            <a:br>
              <a:rPr kumimoji="0" lang="en-US" altLang="en-US" sz="700" b="0" i="0" u="sng" strike="noStrike" cap="none" normalizeH="0" baseline="0" smtClean="0">
                <a:ln>
                  <a:noFill/>
                </a:ln>
                <a:solidFill>
                  <a:srgbClr val="538ACA"/>
                </a:solidFill>
                <a:effectLst/>
                <a:latin typeface="inherit"/>
                <a:cs typeface="Arial" pitchFamily="34" charset="0"/>
                <a:hlinkClick r:id="rId3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271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“Never Events” - CMS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Provided definition in order to motivate hospitals to improve patient safety</a:t>
            </a:r>
          </a:p>
          <a:p>
            <a:r>
              <a:rPr lang="en-US" dirty="0" smtClean="0"/>
              <a:t>Goal – to implement standard protocols to follow</a:t>
            </a:r>
          </a:p>
          <a:p>
            <a:r>
              <a:rPr lang="en-US" dirty="0" smtClean="0"/>
              <a:t>Non-reimbursable conditions apply only to scenarios listed as “reasonably preventable”</a:t>
            </a:r>
          </a:p>
          <a:p>
            <a:r>
              <a:rPr lang="en-US" b="1" u="sng" dirty="0">
                <a:hlinkClick r:id="rId2"/>
              </a:rPr>
              <a:t>Figure 1</a:t>
            </a:r>
            <a:r>
              <a:rPr lang="en-US" b="1" u="sng" dirty="0" smtClean="0">
                <a:hlinkClick r:id="rId2"/>
              </a:rPr>
              <a:t>.</a:t>
            </a:r>
            <a:r>
              <a:rPr lang="en-US" dirty="0" smtClean="0"/>
              <a:t> Gives comparison of CMS to NQF “Never Events”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59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“Never Events” - CMS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Examples of Liability Concerns and Negligence Claims</a:t>
            </a:r>
          </a:p>
          <a:p>
            <a:pPr marL="514350" indent="-514350">
              <a:buAutoNum type="arabicParenR"/>
            </a:pPr>
            <a:r>
              <a:rPr lang="en-US" dirty="0" smtClean="0"/>
              <a:t>Prevention of Falls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US" dirty="0"/>
              <a:t>Postoperative infections and thromboembolic </a:t>
            </a:r>
            <a:r>
              <a:rPr lang="en-US" dirty="0" smtClean="0"/>
              <a:t>events</a:t>
            </a: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092575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sng" strike="noStrike" cap="none" normalizeH="0" baseline="0" smtClean="0">
                <a:ln>
                  <a:noFill/>
                </a:ln>
                <a:solidFill>
                  <a:srgbClr val="538ACA"/>
                </a:solidFill>
                <a:effectLst/>
                <a:latin typeface="inherit"/>
                <a:cs typeface="Arial" pitchFamily="34" charset="0"/>
                <a:hlinkClick r:id="rId2"/>
              </a:rPr>
              <a:t/>
            </a:r>
            <a:br>
              <a:rPr kumimoji="0" lang="en-US" altLang="en-US" sz="700" b="0" i="0" u="sng" strike="noStrike" cap="none" normalizeH="0" baseline="0" smtClean="0">
                <a:ln>
                  <a:noFill/>
                </a:ln>
                <a:solidFill>
                  <a:srgbClr val="538ACA"/>
                </a:solidFill>
                <a:effectLst/>
                <a:latin typeface="inherit"/>
                <a:cs typeface="Arial" pitchFamily="34" charset="0"/>
                <a:hlinkClick r:id="rId2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118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To Reduce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Hospital documentation of pre-existing injuries/conditions</a:t>
            </a:r>
          </a:p>
          <a:p>
            <a:r>
              <a:rPr lang="en-US" dirty="0" smtClean="0"/>
              <a:t>Hospital data that dealt with pre-existing injuring/conditions</a:t>
            </a:r>
          </a:p>
          <a:p>
            <a:r>
              <a:rPr lang="en-US" dirty="0" smtClean="0"/>
              <a:t>Implementation of Standard Protocols</a:t>
            </a:r>
          </a:p>
          <a:p>
            <a:r>
              <a:rPr lang="en-US" dirty="0" smtClean="0"/>
              <a:t>Further Training</a:t>
            </a:r>
          </a:p>
          <a:p>
            <a:r>
              <a:rPr lang="en-US" dirty="0" smtClean="0"/>
              <a:t>Surgical Checklists</a:t>
            </a:r>
          </a:p>
          <a:p>
            <a:r>
              <a:rPr lang="en-US" dirty="0" smtClean="0"/>
              <a:t>Clear use of common language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57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“Always Events”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Always events as opposed to never events bring a positive connotation rather than the negative connotation associated with never events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918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“Always Events”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Examples:</a:t>
            </a:r>
          </a:p>
          <a:p>
            <a:pPr marL="514350" indent="-514350">
              <a:buAutoNum type="arabicParenR"/>
            </a:pPr>
            <a:r>
              <a:rPr lang="en-US" dirty="0" smtClean="0"/>
              <a:t>Multiple Source Patient Identification</a:t>
            </a:r>
          </a:p>
          <a:p>
            <a:pPr marL="514350" indent="-514350">
              <a:buAutoNum type="arabicParenR"/>
            </a:pPr>
            <a:r>
              <a:rPr lang="en-US" dirty="0" smtClean="0"/>
              <a:t>Verbal order feedback </a:t>
            </a:r>
          </a:p>
          <a:p>
            <a:pPr marL="514350" indent="-514350">
              <a:buAutoNum type="arabicParenR"/>
            </a:pPr>
            <a:r>
              <a:rPr lang="en-US" dirty="0" smtClean="0"/>
              <a:t>Documentation of patient outcomes and response to family</a:t>
            </a:r>
          </a:p>
          <a:p>
            <a:pPr marL="514350" indent="-514350">
              <a:buAutoNum type="arabicParenR"/>
            </a:pPr>
            <a:r>
              <a:rPr lang="en-US" dirty="0" smtClean="0"/>
              <a:t>Medical error reduction strategies</a:t>
            </a:r>
          </a:p>
          <a:p>
            <a:pPr marL="514350" indent="-514350">
              <a:buAutoNum type="arabicParenR"/>
            </a:pPr>
            <a:r>
              <a:rPr lang="en-US" dirty="0" smtClean="0"/>
              <a:t>“Surgical time-out”</a:t>
            </a:r>
          </a:p>
          <a:p>
            <a:pPr marL="514350" indent="-514350">
              <a:buAutoNum type="arabicParenR"/>
            </a:pPr>
            <a:r>
              <a:rPr lang="en-US" dirty="0" smtClean="0"/>
              <a:t>Monitoring of proper Anesthesia dose</a:t>
            </a:r>
          </a:p>
          <a:p>
            <a:pPr marL="514350" indent="-514350">
              <a:buAutoNum type="arabicParenR"/>
            </a:pPr>
            <a:r>
              <a:rPr lang="en-US" dirty="0" smtClean="0"/>
              <a:t>Critical Imaging records tracking</a:t>
            </a:r>
          </a:p>
          <a:p>
            <a:pPr marL="514350" indent="-514350">
              <a:buAutoNum type="arabicParenR"/>
            </a:pPr>
            <a:r>
              <a:rPr lang="en-US" dirty="0" smtClean="0"/>
              <a:t>Critical Information availability</a:t>
            </a:r>
          </a:p>
          <a:p>
            <a:pPr marL="514350" indent="-51435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473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http://www.pssjournal.com/content/3/1/26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5329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65</TotalTime>
  <Words>280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Origin</vt:lpstr>
      <vt:lpstr>Never Events vs. Always Events</vt:lpstr>
      <vt:lpstr>“Never Events”</vt:lpstr>
      <vt:lpstr>“Never Events” - NQF</vt:lpstr>
      <vt:lpstr>“Never Events” - CMS</vt:lpstr>
      <vt:lpstr>“Never Events” - CMS</vt:lpstr>
      <vt:lpstr>Strategies To Reduce Risk</vt:lpstr>
      <vt:lpstr>“Always Events”</vt:lpstr>
      <vt:lpstr>“Always Events”</vt:lpstr>
      <vt:lpstr>Source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Never Events vs. Always Events</dc:title>
  <dc:creator>Owner</dc:creator>
  <cp:lastModifiedBy>Joan Burtner</cp:lastModifiedBy>
  <cp:revision>5</cp:revision>
  <dcterms:created xsi:type="dcterms:W3CDTF">2015-02-09T17:45:57Z</dcterms:created>
  <dcterms:modified xsi:type="dcterms:W3CDTF">2015-02-13T18:24:43Z</dcterms:modified>
</cp:coreProperties>
</file>