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6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BDF04-3FAE-4F9B-82F7-B925BC906CE4}" type="datetimeFigureOut">
              <a:rPr lang="en-US" smtClean="0"/>
              <a:t>3/18/2015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DE872-912A-4687-AC34-B91AFBB1E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0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DE872-912A-4687-AC34-B91AFBB1EF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24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A388-1310-487F-91C6-178B2F26CAF9}" type="datetime1">
              <a:rPr lang="en-US" smtClean="0"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490C-927E-47B4-96C1-54D0FF538FE9}" type="datetime1">
              <a:rPr lang="en-US" smtClean="0"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1CEA-3533-469A-9036-85C56343E03E}" type="datetime1">
              <a:rPr lang="en-US" smtClean="0"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F41B-5693-49AF-9AC1-AA50A820F160}" type="datetime1">
              <a:rPr lang="en-US" smtClean="0"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B684A-EF27-4B00-BBFB-0031B792D400}" type="datetime1">
              <a:rPr lang="en-US" smtClean="0"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1AF9-0E74-4F16-9CE4-676FE539041F}" type="datetime1">
              <a:rPr lang="en-US" smtClean="0"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414E-64F5-46BF-80DE-7912F345A94F}" type="datetime1">
              <a:rPr lang="en-US" smtClean="0"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7F1C1-0D50-470A-B09A-39BAAA8FE5A8}" type="datetime1">
              <a:rPr lang="en-US" smtClean="0"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DBD-530E-4280-863D-57452C494165}" type="datetime1">
              <a:rPr lang="en-US" smtClean="0"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5B5A-9691-4803-8F51-CA217047343D}" type="datetime1">
              <a:rPr lang="en-US" smtClean="0"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99C52-B1FA-4A86-B9F5-D44CA2D436F8}" type="datetime1">
              <a:rPr lang="en-US" smtClean="0"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110BB76-CE76-4A1C-A8B3-7B9E46454EDA}" type="datetime1">
              <a:rPr lang="en-US" smtClean="0"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sjournal.com/about/access/#opendata" TargetMode="External"/><Relationship Id="rId2" Type="http://schemas.openxmlformats.org/officeDocument/2006/relationships/hyperlink" Target="http://www.pssjournal.com/content/3/1/26/table/T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sjournal.com/content/3/1/26/figure/F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sjournal.com/about/access/#opendat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Never Events vs. Always Events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858000" cy="9334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Eli Grambling</a:t>
            </a:r>
          </a:p>
          <a:p>
            <a:r>
              <a:rPr lang="en-US" dirty="0"/>
              <a:t>Andre Hiroaki Nakamura</a:t>
            </a:r>
            <a:br>
              <a:rPr lang="en-US" dirty="0"/>
            </a:br>
            <a:r>
              <a:rPr lang="en-US" dirty="0"/>
              <a:t>Julia Caetano Barbosa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Lembitz, Alan, and Ted Clarke. "Clarifying "never Events" and Introducing "always Events"" Patient Safety in Surgery. 31 Dec. 2009. Web. 11 Feb. 2015. &lt;http://www.pssjournal.com/content/3/1/26&gt;.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81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Questions?</a:t>
            </a:r>
            <a:endParaRPr lang="en-US" sz="4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Defined by National Quality Forum (NQF) as “serious reportable events”</a:t>
            </a:r>
          </a:p>
          <a:p>
            <a:r>
              <a:rPr lang="en-US" dirty="0" smtClean="0"/>
              <a:t>Centers for Medicaid and Medicare Services (CMS) define never events as “</a:t>
            </a:r>
            <a:r>
              <a:rPr lang="en-US" dirty="0"/>
              <a:t>non-reimbursable serious hospital-acquired </a:t>
            </a:r>
            <a:r>
              <a:rPr lang="en-US" dirty="0" smtClean="0"/>
              <a:t>conditions”</a:t>
            </a:r>
          </a:p>
          <a:p>
            <a:r>
              <a:rPr lang="en-US" dirty="0" smtClean="0"/>
              <a:t>Confusion continues as to true definition of “Never Events”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3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NQF – nonprofit company that aims to improve healthcare in U.S.</a:t>
            </a:r>
          </a:p>
          <a:p>
            <a:r>
              <a:rPr lang="en-US" dirty="0" smtClean="0"/>
              <a:t>Reported in 2006, 28 known “serious reportable events”</a:t>
            </a:r>
          </a:p>
          <a:p>
            <a:r>
              <a:rPr lang="en-US" dirty="0" smtClean="0"/>
              <a:t>Incidents largely preventable</a:t>
            </a:r>
          </a:p>
          <a:p>
            <a:r>
              <a:rPr lang="en-US" dirty="0" smtClean="0"/>
              <a:t>Goal of Quality Improvement is to reduce “Never Events” to 0</a:t>
            </a:r>
          </a:p>
          <a:p>
            <a:r>
              <a:rPr lang="en-US" b="1" u="sng" dirty="0">
                <a:hlinkClick r:id="rId2"/>
              </a:rPr>
              <a:t>Table 1</a:t>
            </a:r>
            <a:r>
              <a:rPr lang="en-US" b="1" u="sng" dirty="0" smtClean="0">
                <a:hlinkClick r:id="rId2"/>
              </a:rPr>
              <a:t>.</a:t>
            </a:r>
            <a:r>
              <a:rPr lang="en-US" b="1" u="sng" dirty="0" smtClean="0"/>
              <a:t>  </a:t>
            </a:r>
            <a:r>
              <a:rPr lang="en-US" dirty="0" smtClean="0"/>
              <a:t>Gives a list of the 28 events</a:t>
            </a:r>
          </a:p>
          <a:p>
            <a:r>
              <a:rPr lang="en-US" dirty="0"/>
              <a:t>http://www.pssjournal.com/content/3/1/26/table/T1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 - NQF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92575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3"/>
              </a:rPr>
              <a:t/>
            </a:r>
            <a:b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3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7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definition in order to motivate hospitals to improve patient safety</a:t>
            </a:r>
          </a:p>
          <a:p>
            <a:r>
              <a:rPr lang="en-US" dirty="0" smtClean="0"/>
              <a:t>Goal – to implement standard protocols to follow</a:t>
            </a:r>
          </a:p>
          <a:p>
            <a:r>
              <a:rPr lang="en-US" dirty="0" smtClean="0"/>
              <a:t>Non-reimbursable conditions apply only to scenarios listed as “reasonably preventable”</a:t>
            </a:r>
          </a:p>
          <a:p>
            <a:r>
              <a:rPr lang="en-US" b="1" u="sng" dirty="0">
                <a:hlinkClick r:id="rId2"/>
              </a:rPr>
              <a:t>Figure 1</a:t>
            </a:r>
            <a:r>
              <a:rPr lang="en-US" b="1" u="sng" dirty="0" smtClean="0">
                <a:hlinkClick r:id="rId2"/>
              </a:rPr>
              <a:t>.</a:t>
            </a:r>
            <a:r>
              <a:rPr lang="en-US" dirty="0" smtClean="0"/>
              <a:t> Gives comparison of CMS to NQF “Never Events”</a:t>
            </a:r>
          </a:p>
          <a:p>
            <a:r>
              <a:rPr lang="en-US" dirty="0"/>
              <a:t>http://www.pssjournal.com/content/3/1/26/figure/F1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 - CMS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of Liability Concerns and Negligence Claims</a:t>
            </a:r>
          </a:p>
          <a:p>
            <a:pPr marL="514350" indent="-514350">
              <a:buAutoNum type="arabicParenR"/>
            </a:pPr>
            <a:r>
              <a:rPr lang="en-US" dirty="0" smtClean="0"/>
              <a:t>Prevention of Falls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dirty="0"/>
              <a:t>Postoperative infections and thromboembolic </a:t>
            </a:r>
            <a:r>
              <a:rPr lang="en-US" dirty="0" smtClean="0"/>
              <a:t>events</a:t>
            </a: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 - CMS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92575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2"/>
              </a:rPr>
              <a:t/>
            </a:r>
            <a:b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2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18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Hospital documentation of pre-existing injuries/conditions</a:t>
            </a:r>
          </a:p>
          <a:p>
            <a:r>
              <a:rPr lang="en-US" dirty="0" smtClean="0"/>
              <a:t>Hospital data that dealt with pre-existing injuring/conditions</a:t>
            </a:r>
          </a:p>
          <a:p>
            <a:r>
              <a:rPr lang="en-US" dirty="0" smtClean="0"/>
              <a:t>Implementation of Standard Protocols</a:t>
            </a:r>
          </a:p>
          <a:p>
            <a:r>
              <a:rPr lang="en-US" dirty="0" smtClean="0"/>
              <a:t>Further Training</a:t>
            </a:r>
          </a:p>
          <a:p>
            <a:r>
              <a:rPr lang="en-US" dirty="0" smtClean="0"/>
              <a:t>Surgical Checklists</a:t>
            </a:r>
          </a:p>
          <a:p>
            <a:r>
              <a:rPr lang="en-US" dirty="0" smtClean="0"/>
              <a:t>Clear use of common language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Reduce Risk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events as opposed to never events bring a positive connotation rather than the negative connotation associated with never events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“Always Events”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1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Examples:</a:t>
            </a:r>
          </a:p>
          <a:p>
            <a:pPr marL="514350" indent="-514350">
              <a:buAutoNum type="arabicParenR"/>
            </a:pPr>
            <a:r>
              <a:rPr lang="en-US" dirty="0" smtClean="0"/>
              <a:t>Multiple Source Patient Identification</a:t>
            </a:r>
          </a:p>
          <a:p>
            <a:pPr marL="514350" indent="-514350">
              <a:buAutoNum type="arabicParenR"/>
            </a:pPr>
            <a:r>
              <a:rPr lang="en-US" dirty="0" smtClean="0"/>
              <a:t>Verbal order feedback </a:t>
            </a:r>
          </a:p>
          <a:p>
            <a:pPr marL="514350" indent="-514350">
              <a:buAutoNum type="arabicParenR"/>
            </a:pPr>
            <a:r>
              <a:rPr lang="en-US" dirty="0" smtClean="0"/>
              <a:t>Documentation of patient outcomes and response to family</a:t>
            </a:r>
          </a:p>
          <a:p>
            <a:pPr marL="514350" indent="-514350">
              <a:buAutoNum type="arabicParenR"/>
            </a:pPr>
            <a:r>
              <a:rPr lang="en-US" dirty="0" smtClean="0"/>
              <a:t>Medical error reduction strategies</a:t>
            </a:r>
          </a:p>
          <a:p>
            <a:pPr marL="514350" indent="-514350">
              <a:buAutoNum type="arabicParenR"/>
            </a:pPr>
            <a:r>
              <a:rPr lang="en-US" dirty="0" smtClean="0"/>
              <a:t>“Surgical time-out”</a:t>
            </a:r>
          </a:p>
          <a:p>
            <a:pPr marL="514350" indent="-514350">
              <a:buAutoNum type="arabicParenR"/>
            </a:pPr>
            <a:r>
              <a:rPr lang="en-US" dirty="0" smtClean="0"/>
              <a:t>Monitoring of proper Anesthesia dose</a:t>
            </a:r>
          </a:p>
          <a:p>
            <a:pPr marL="514350" indent="-514350">
              <a:buAutoNum type="arabicParenR"/>
            </a:pPr>
            <a:r>
              <a:rPr lang="en-US" dirty="0" smtClean="0"/>
              <a:t>Critical Imaging records tracking</a:t>
            </a:r>
          </a:p>
          <a:p>
            <a:pPr marL="514350" indent="-514350">
              <a:buAutoNum type="arabicParenR"/>
            </a:pPr>
            <a:r>
              <a:rPr lang="en-US" dirty="0" smtClean="0"/>
              <a:t>Critical Information availability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“Always Events”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7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Lembitz</a:t>
            </a:r>
            <a:r>
              <a:rPr lang="en-US" dirty="0"/>
              <a:t>, Alan, and Ted Clarke. "Clarifying "never Events" and Introducing "always Events"" </a:t>
            </a:r>
            <a:r>
              <a:rPr lang="en-US" i="1" dirty="0"/>
              <a:t>Patient Safety in Surgery</a:t>
            </a:r>
            <a:r>
              <a:rPr lang="en-US" dirty="0"/>
              <a:t>. 31 Dec. 2009. Web. 11 Feb. 2015. &lt;http://www.pssjournal.com/content/3/1/26&gt;.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Eli Grambling, Andre Nakamura, Julia Barbosa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329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91</TotalTime>
  <Words>455</Words>
  <Application>Microsoft Office PowerPoint</Application>
  <PresentationFormat>On-screen Show (4:3)</PresentationFormat>
  <Paragraphs>69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Never Events vs. Always Events</vt:lpstr>
      <vt:lpstr>“Never Events”</vt:lpstr>
      <vt:lpstr>“Never Events” - NQF</vt:lpstr>
      <vt:lpstr>“Never Events” - CMS</vt:lpstr>
      <vt:lpstr>“Never Events” - CMS</vt:lpstr>
      <vt:lpstr>Strategies To Reduce Risk</vt:lpstr>
      <vt:lpstr>“Always Events”</vt:lpstr>
      <vt:lpstr>“Always Events”</vt:lpstr>
      <vt:lpstr>Source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Never Events vs. Always Events</dc:title>
  <dc:creator>Owner</dc:creator>
  <cp:lastModifiedBy>Joan Burtner</cp:lastModifiedBy>
  <cp:revision>10</cp:revision>
  <dcterms:created xsi:type="dcterms:W3CDTF">2015-02-09T17:45:57Z</dcterms:created>
  <dcterms:modified xsi:type="dcterms:W3CDTF">2015-03-18T20:08:40Z</dcterms:modified>
</cp:coreProperties>
</file>