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7" r:id="rId2"/>
    <p:sldId id="262"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7" d="100"/>
          <a:sy n="77" d="100"/>
        </p:scale>
        <p:origin x="-102"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CA9038-3B32-3A40-A1B7-87793AE94C0D}" type="datetimeFigureOut">
              <a:rPr lang="en-US" smtClean="0"/>
              <a:t>12/1/2014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1741C6-90E0-CE4D-BABE-E3A254E6BEAF}" type="slidenum">
              <a:rPr lang="en-US" smtClean="0"/>
              <a:t>‹#›</a:t>
            </a:fld>
            <a:endParaRPr lang="en-US"/>
          </a:p>
        </p:txBody>
      </p:sp>
    </p:spTree>
    <p:extLst>
      <p:ext uri="{BB962C8B-B14F-4D97-AF65-F5344CB8AC3E}">
        <p14:creationId xmlns:p14="http://schemas.microsoft.com/office/powerpoint/2010/main" val="28013045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3316"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FF271338-0704-4147-869C-C6F43D518FB1}" type="slidenum">
              <a:rPr lang="en-US">
                <a:latin typeface="Calibri" charset="0"/>
              </a:rPr>
              <a:pPr eaLnBrk="1" hangingPunct="1"/>
              <a:t>1</a:t>
            </a:fld>
            <a:endParaRPr lang="en-US">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536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E223682F-DB2F-A245-BCD5-B31EFFEA526F}" type="slidenum">
              <a:rPr lang="en-US">
                <a:latin typeface="Calibri" charset="0"/>
              </a:rPr>
              <a:pPr eaLnBrk="1" hangingPunct="1"/>
              <a:t>2</a:t>
            </a:fld>
            <a:endParaRPr lang="en-US">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434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528DB3E8-53A9-4945-A591-310F1AC3044F}" type="slidenum">
              <a:rPr lang="en-US">
                <a:latin typeface="Calibri" charset="0"/>
              </a:rPr>
              <a:pPr eaLnBrk="1" hangingPunct="1"/>
              <a:t>3</a:t>
            </a:fld>
            <a:endParaRPr lang="en-US">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5364"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E223682F-DB2F-A245-BCD5-B31EFFEA526F}" type="slidenum">
              <a:rPr lang="en-US">
                <a:latin typeface="Calibri" charset="0"/>
              </a:rPr>
              <a:pPr eaLnBrk="1" hangingPunct="1"/>
              <a:t>4</a:t>
            </a:fld>
            <a:endParaRPr lang="en-US">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6388"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C13017E3-AC39-5843-A503-F1E5D5E80F5C}" type="slidenum">
              <a:rPr lang="en-US">
                <a:latin typeface="Calibri" charset="0"/>
              </a:rPr>
              <a:pPr eaLnBrk="1" hangingPunct="1"/>
              <a:t>5</a:t>
            </a:fld>
            <a:endParaRPr lang="en-US">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AE5E6E-ABB8-2548-89AA-FFE99DDEE144}"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3928420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AE5E6E-ABB8-2548-89AA-FFE99DDEE144}"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58948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AE5E6E-ABB8-2548-89AA-FFE99DDEE144}"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1032152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AE5E6E-ABB8-2548-89AA-FFE99DDEE144}"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1266687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AE5E6E-ABB8-2548-89AA-FFE99DDEE144}" type="datetimeFigureOut">
              <a:rPr lang="en-US" smtClean="0"/>
              <a:t>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501689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AE5E6E-ABB8-2548-89AA-FFE99DDEE144}"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1960436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AE5E6E-ABB8-2548-89AA-FFE99DDEE144}" type="datetimeFigureOut">
              <a:rPr lang="en-US" smtClean="0"/>
              <a:t>12/1/2014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3601481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AE5E6E-ABB8-2548-89AA-FFE99DDEE144}" type="datetimeFigureOut">
              <a:rPr lang="en-US" smtClean="0"/>
              <a:t>12/1/2014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2562209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AE5E6E-ABB8-2548-89AA-FFE99DDEE144}" type="datetimeFigureOut">
              <a:rPr lang="en-US" smtClean="0"/>
              <a:t>12/1/2014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3048474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E5E6E-ABB8-2548-89AA-FFE99DDEE144}"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42514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AE5E6E-ABB8-2548-89AA-FFE99DDEE144}" type="datetimeFigureOut">
              <a:rPr lang="en-US" smtClean="0"/>
              <a:t>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EB7ED0-93B6-C64C-B089-F9CB5742A46A}" type="slidenum">
              <a:rPr lang="en-US" smtClean="0"/>
              <a:t>‹#›</a:t>
            </a:fld>
            <a:endParaRPr lang="en-US"/>
          </a:p>
        </p:txBody>
      </p:sp>
    </p:spTree>
    <p:extLst>
      <p:ext uri="{BB962C8B-B14F-4D97-AF65-F5344CB8AC3E}">
        <p14:creationId xmlns:p14="http://schemas.microsoft.com/office/powerpoint/2010/main" val="52884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E5E6E-ABB8-2548-89AA-FFE99DDEE144}" type="datetimeFigureOut">
              <a:rPr lang="en-US" smtClean="0"/>
              <a:t>12/1/2014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EB7ED0-93B6-C64C-B089-F9CB5742A46A}" type="slidenum">
              <a:rPr lang="en-US" smtClean="0"/>
              <a:t>‹#›</a:t>
            </a:fld>
            <a:endParaRPr lang="en-US"/>
          </a:p>
        </p:txBody>
      </p:sp>
    </p:spTree>
    <p:extLst>
      <p:ext uri="{BB962C8B-B14F-4D97-AF65-F5344CB8AC3E}">
        <p14:creationId xmlns:p14="http://schemas.microsoft.com/office/powerpoint/2010/main" val="2682629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title"/>
          </p:nvPr>
        </p:nvSpPr>
        <p:spPr>
          <a:xfrm>
            <a:off x="685800" y="0"/>
            <a:ext cx="7239000" cy="838200"/>
          </a:xfrm>
        </p:spPr>
        <p:txBody>
          <a:bodyPr/>
          <a:lstStyle/>
          <a:p>
            <a:pPr eaLnBrk="1" hangingPunct="1"/>
            <a:r>
              <a:rPr lang="en-US">
                <a:latin typeface="Franklin Gothic Book" charset="0"/>
              </a:rPr>
              <a:t>Product Recall</a:t>
            </a:r>
          </a:p>
        </p:txBody>
      </p:sp>
      <p:sp>
        <p:nvSpPr>
          <p:cNvPr id="8196" name="Slide Number Placeholder 5"/>
          <p:cNvSpPr>
            <a:spLocks noGrp="1"/>
          </p:cNvSpPr>
          <p:nvPr>
            <p:ph type="sldNum" sz="quarter" idx="11"/>
          </p:nvPr>
        </p:nvSpPr>
        <p:spPr bwMode="auto">
          <a:ln>
            <a:miter lim="800000"/>
            <a:headEnd/>
            <a:tailEnd/>
          </a:ln>
        </p:spPr>
        <p:txBody>
          <a:bodyPr wrap="square" lIns="91440" tIns="45720" rIns="91440" bIns="45720" anchorCtr="0"/>
          <a:lstStyle/>
          <a:p>
            <a:fld id="{4874881A-F1D4-7943-81F0-2170C8E8202F}" type="slidenum">
              <a:rPr lang="en-US"/>
              <a:pPr/>
              <a:t>1</a:t>
            </a:fld>
            <a:endParaRPr lang="en-US"/>
          </a:p>
        </p:txBody>
      </p:sp>
      <p:sp>
        <p:nvSpPr>
          <p:cNvPr id="5" name="Content Placeholder 4"/>
          <p:cNvSpPr>
            <a:spLocks noGrp="1"/>
          </p:cNvSpPr>
          <p:nvPr>
            <p:ph sz="quarter" idx="1"/>
          </p:nvPr>
        </p:nvSpPr>
        <p:spPr>
          <a:xfrm>
            <a:off x="609600" y="914400"/>
            <a:ext cx="8077200" cy="5334000"/>
          </a:xfrm>
        </p:spPr>
        <p:txBody>
          <a:bodyPr>
            <a:normAutofit/>
          </a:bodyPr>
          <a:lstStyle/>
          <a:p>
            <a:pPr eaLnBrk="1" hangingPunct="1">
              <a:lnSpc>
                <a:spcPct val="80000"/>
              </a:lnSpc>
              <a:buFont typeface="Wingdings" charset="0"/>
              <a:buChar char=""/>
            </a:pPr>
            <a:r>
              <a:rPr lang="en-US" sz="1800" b="1" u="sng" dirty="0">
                <a:latin typeface="Perpetua" charset="0"/>
              </a:rPr>
              <a:t>What:</a:t>
            </a:r>
            <a:r>
              <a:rPr lang="en-US" sz="1800" dirty="0">
                <a:latin typeface="Perpetua" charset="0"/>
              </a:rPr>
              <a:t> </a:t>
            </a:r>
            <a:r>
              <a:rPr lang="en-US" sz="1800" dirty="0" err="1" smtClean="0">
                <a:latin typeface="Perpetua" charset="0"/>
              </a:rPr>
              <a:t>Sportspower</a:t>
            </a:r>
            <a:r>
              <a:rPr lang="en-US" sz="1800" dirty="0" smtClean="0">
                <a:latin typeface="Perpetua" charset="0"/>
              </a:rPr>
              <a:t> </a:t>
            </a:r>
            <a:r>
              <a:rPr lang="en-US" sz="1800" dirty="0" err="1" smtClean="0">
                <a:latin typeface="Perpetua" charset="0"/>
              </a:rPr>
              <a:t>BouncePro</a:t>
            </a:r>
            <a:r>
              <a:rPr lang="en-US" sz="1800" dirty="0" smtClean="0">
                <a:latin typeface="Perpetua" charset="0"/>
              </a:rPr>
              <a:t> 14’ Trampolines</a:t>
            </a:r>
            <a:endParaRPr lang="en-US" sz="1800" dirty="0">
              <a:latin typeface="Perpetua" charset="0"/>
            </a:endParaRPr>
          </a:p>
          <a:p>
            <a:pPr eaLnBrk="1" hangingPunct="1">
              <a:lnSpc>
                <a:spcPct val="80000"/>
              </a:lnSpc>
              <a:buFont typeface="Wingdings" charset="0"/>
              <a:buChar char=""/>
            </a:pPr>
            <a:endParaRPr lang="en-US" sz="1800" dirty="0">
              <a:latin typeface="Perpetua" charset="0"/>
            </a:endParaRPr>
          </a:p>
          <a:p>
            <a:pPr eaLnBrk="1" hangingPunct="1">
              <a:lnSpc>
                <a:spcPct val="80000"/>
              </a:lnSpc>
              <a:buFont typeface="Wingdings" charset="0"/>
              <a:buChar char=""/>
            </a:pPr>
            <a:r>
              <a:rPr lang="en-US" sz="1800" b="1" u="sng" dirty="0">
                <a:latin typeface="Perpetua" charset="0"/>
              </a:rPr>
              <a:t>Recall Date:</a:t>
            </a:r>
            <a:r>
              <a:rPr lang="en-US" sz="1800" b="1" dirty="0">
                <a:latin typeface="Perpetua" charset="0"/>
              </a:rPr>
              <a:t> </a:t>
            </a:r>
            <a:r>
              <a:rPr lang="en-US" sz="1800" dirty="0" smtClean="0">
                <a:latin typeface="Perpetua" charset="0"/>
              </a:rPr>
              <a:t>May 19, 2012 [1]</a:t>
            </a:r>
            <a:endParaRPr lang="en-US" sz="1800" dirty="0">
              <a:latin typeface="Perpetua" charset="0"/>
            </a:endParaRPr>
          </a:p>
          <a:p>
            <a:pPr eaLnBrk="1" hangingPunct="1">
              <a:lnSpc>
                <a:spcPct val="80000"/>
              </a:lnSpc>
              <a:buFont typeface="Wingdings" charset="0"/>
              <a:buChar char=""/>
            </a:pPr>
            <a:endParaRPr lang="en-US" sz="1800" dirty="0">
              <a:latin typeface="Perpetua" charset="0"/>
            </a:endParaRPr>
          </a:p>
          <a:p>
            <a:pPr eaLnBrk="1" hangingPunct="1">
              <a:lnSpc>
                <a:spcPct val="80000"/>
              </a:lnSpc>
              <a:buFont typeface="Wingdings" charset="0"/>
              <a:buChar char=""/>
            </a:pPr>
            <a:r>
              <a:rPr lang="en-US" sz="1800" b="1" u="sng" dirty="0">
                <a:latin typeface="Perpetua" charset="0"/>
              </a:rPr>
              <a:t>Why:</a:t>
            </a:r>
            <a:r>
              <a:rPr lang="en-US" sz="1800" dirty="0">
                <a:latin typeface="Perpetua" charset="0"/>
              </a:rPr>
              <a:t>  </a:t>
            </a:r>
            <a:r>
              <a:rPr lang="en-US" sz="1800" dirty="0" smtClean="0">
                <a:latin typeface="Perpetua" charset="0"/>
              </a:rPr>
              <a:t>The netting surrounding the trampoline can fail, posing a potential fall risk to those using the trampoline.</a:t>
            </a:r>
            <a:endParaRPr lang="en-US" sz="1800" dirty="0">
              <a:latin typeface="Perpetua" charset="0"/>
            </a:endParaRPr>
          </a:p>
          <a:p>
            <a:pPr eaLnBrk="1" hangingPunct="1">
              <a:lnSpc>
                <a:spcPct val="80000"/>
              </a:lnSpc>
              <a:buFont typeface="Wingdings" charset="0"/>
              <a:buChar char=""/>
            </a:pPr>
            <a:endParaRPr lang="en-US" sz="1800" dirty="0">
              <a:latin typeface="Perpetua" charset="0"/>
            </a:endParaRPr>
          </a:p>
          <a:p>
            <a:pPr>
              <a:lnSpc>
                <a:spcPct val="80000"/>
              </a:lnSpc>
              <a:buFont typeface="Wingdings" charset="0"/>
              <a:buChar char=""/>
            </a:pPr>
            <a:r>
              <a:rPr lang="en-US" sz="1800" b="1" u="sng" dirty="0">
                <a:latin typeface="Perpetua" charset="0"/>
              </a:rPr>
              <a:t>Incidents:</a:t>
            </a:r>
            <a:r>
              <a:rPr lang="en-US" sz="1800" dirty="0">
                <a:latin typeface="Perpetua" charset="0"/>
              </a:rPr>
              <a:t> </a:t>
            </a:r>
            <a:r>
              <a:rPr lang="en-US" sz="1800" dirty="0" err="1" smtClean="0">
                <a:latin typeface="Perpetua" charset="0"/>
              </a:rPr>
              <a:t>Sportspower</a:t>
            </a:r>
            <a:r>
              <a:rPr lang="en-US" sz="1800" dirty="0" smtClean="0">
                <a:latin typeface="Perpetua" charset="0"/>
              </a:rPr>
              <a:t> has received 17 reports of the netting breaking, 11 of which have resulted in broken bones, back/neck injuries, and contusions.</a:t>
            </a:r>
          </a:p>
          <a:p>
            <a:pPr eaLnBrk="1" hangingPunct="1">
              <a:lnSpc>
                <a:spcPct val="80000"/>
              </a:lnSpc>
              <a:buFont typeface="Wingdings" charset="0"/>
              <a:buChar char=""/>
            </a:pPr>
            <a:endParaRPr lang="en-US" sz="1800" b="1" u="sng" dirty="0">
              <a:latin typeface="Perpetua" charset="0"/>
            </a:endParaRPr>
          </a:p>
          <a:p>
            <a:pPr eaLnBrk="1" hangingPunct="1">
              <a:lnSpc>
                <a:spcPct val="80000"/>
              </a:lnSpc>
              <a:buFont typeface="Wingdings" charset="0"/>
              <a:buChar char=""/>
            </a:pPr>
            <a:r>
              <a:rPr lang="en-US" sz="1800" b="1" u="sng" dirty="0" smtClean="0">
                <a:latin typeface="Perpetua" charset="0"/>
              </a:rPr>
              <a:t>Number of Units Sold:</a:t>
            </a:r>
            <a:r>
              <a:rPr lang="en-US" sz="1800" b="1" dirty="0" smtClean="0">
                <a:latin typeface="Perpetua" charset="0"/>
              </a:rPr>
              <a:t> </a:t>
            </a:r>
            <a:r>
              <a:rPr lang="en-US" sz="1800" dirty="0">
                <a:latin typeface="Perpetua" charset="0"/>
              </a:rPr>
              <a:t>9</a:t>
            </a:r>
            <a:r>
              <a:rPr lang="en-US" sz="1800" dirty="0" smtClean="0">
                <a:latin typeface="Perpetua" charset="0"/>
              </a:rPr>
              <a:t>2,000 ($275) [1].</a:t>
            </a:r>
          </a:p>
          <a:p>
            <a:pPr eaLnBrk="1" hangingPunct="1">
              <a:lnSpc>
                <a:spcPct val="80000"/>
              </a:lnSpc>
              <a:buFont typeface="Wingdings" charset="0"/>
              <a:buChar char=""/>
            </a:pPr>
            <a:endParaRPr lang="en-US" sz="1800" dirty="0">
              <a:latin typeface="Perpetua" charset="0"/>
            </a:endParaRPr>
          </a:p>
          <a:p>
            <a:pPr eaLnBrk="1" hangingPunct="1">
              <a:lnSpc>
                <a:spcPct val="80000"/>
              </a:lnSpc>
              <a:buFont typeface="Wingdings" charset="0"/>
              <a:buChar char=""/>
            </a:pPr>
            <a:r>
              <a:rPr lang="en-US" sz="1800" b="1" u="sng" dirty="0">
                <a:latin typeface="Perpetua" charset="0"/>
              </a:rPr>
              <a:t>When Sold:</a:t>
            </a:r>
            <a:r>
              <a:rPr lang="en-US" sz="1800" b="1" dirty="0">
                <a:latin typeface="Perpetua" charset="0"/>
              </a:rPr>
              <a:t> </a:t>
            </a:r>
            <a:r>
              <a:rPr lang="en-US" sz="1800" dirty="0" smtClean="0">
                <a:latin typeface="Perpetua" charset="0"/>
              </a:rPr>
              <a:t>February 2009 to February 2012</a:t>
            </a:r>
            <a:endParaRPr lang="en-US" sz="1800" dirty="0">
              <a:latin typeface="Perpetua" charset="0"/>
            </a:endParaRPr>
          </a:p>
          <a:p>
            <a:pPr eaLnBrk="1" hangingPunct="1">
              <a:lnSpc>
                <a:spcPct val="80000"/>
              </a:lnSpc>
              <a:buFont typeface="Wingdings" charset="0"/>
              <a:buNone/>
            </a:pPr>
            <a:endParaRPr lang="en-US" sz="1800" dirty="0">
              <a:latin typeface="Perpetua" charset="0"/>
            </a:endParaRPr>
          </a:p>
          <a:p>
            <a:pPr eaLnBrk="1" hangingPunct="1">
              <a:lnSpc>
                <a:spcPct val="80000"/>
              </a:lnSpc>
              <a:buFont typeface="Wingdings" charset="0"/>
              <a:buNone/>
            </a:pP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endParaRPr lang="en-US" sz="700" dirty="0">
              <a:latin typeface="Perpetua" charset="0"/>
            </a:endParaRPr>
          </a:p>
          <a:p>
            <a:pPr eaLnBrk="1" hangingPunct="1">
              <a:lnSpc>
                <a:spcPct val="80000"/>
              </a:lnSpc>
              <a:buFont typeface="Wingdings" charset="0"/>
              <a:buChar char=""/>
            </a:pPr>
            <a:endParaRPr lang="en-US" sz="700" dirty="0">
              <a:latin typeface="Perpetua" charset="0"/>
            </a:endParaRPr>
          </a:p>
        </p:txBody>
      </p:sp>
      <p:pic>
        <p:nvPicPr>
          <p:cNvPr id="4" name="Picture 3"/>
          <p:cNvPicPr>
            <a:picLocks noChangeAspect="1"/>
          </p:cNvPicPr>
          <p:nvPr/>
        </p:nvPicPr>
        <p:blipFill>
          <a:blip r:embed="rId3"/>
          <a:stretch>
            <a:fillRect/>
          </a:stretch>
        </p:blipFill>
        <p:spPr>
          <a:xfrm>
            <a:off x="5678694" y="3521485"/>
            <a:ext cx="3008106" cy="2834865"/>
          </a:xfrm>
          <a:prstGeom prst="rect">
            <a:avLst/>
          </a:prstGeom>
        </p:spPr>
      </p:pic>
      <p:sp>
        <p:nvSpPr>
          <p:cNvPr id="9" name="Date Placeholder 1"/>
          <p:cNvSpPr>
            <a:spLocks noGrp="1"/>
          </p:cNvSpPr>
          <p:nvPr>
            <p:ph type="dt" sz="quarter" idx="10"/>
          </p:nvPr>
        </p:nvSpPr>
        <p:spPr bwMode="auto">
          <a:xfrm>
            <a:off x="457199" y="6466110"/>
            <a:ext cx="7068081" cy="501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dirty="0">
                <a:solidFill>
                  <a:schemeClr val="tx2"/>
                </a:solidFill>
              </a:rPr>
              <a:t>ETM627 </a:t>
            </a:r>
            <a:r>
              <a:rPr lang="en-US" dirty="0" smtClean="0">
                <a:solidFill>
                  <a:schemeClr val="tx2"/>
                </a:solidFill>
              </a:rPr>
              <a:t>Jake Swinton  </a:t>
            </a:r>
            <a:r>
              <a:rPr lang="en-US" dirty="0">
                <a:solidFill>
                  <a:schemeClr val="tx2"/>
                </a:solidFill>
              </a:rPr>
              <a:t>- </a:t>
            </a:r>
            <a:r>
              <a:rPr lang="en-US" dirty="0" err="1" smtClean="0">
                <a:solidFill>
                  <a:schemeClr val="tx2"/>
                </a:solidFill>
              </a:rPr>
              <a:t>Sportspower</a:t>
            </a:r>
            <a:r>
              <a:rPr lang="en-US" dirty="0" smtClean="0">
                <a:solidFill>
                  <a:schemeClr val="tx2"/>
                </a:solidFill>
              </a:rPr>
              <a:t> </a:t>
            </a:r>
            <a:r>
              <a:rPr lang="en-US" dirty="0" err="1" smtClean="0">
                <a:solidFill>
                  <a:schemeClr val="tx2"/>
                </a:solidFill>
              </a:rPr>
              <a:t>BouncePro</a:t>
            </a:r>
            <a:r>
              <a:rPr lang="en-US" dirty="0" smtClean="0">
                <a:solidFill>
                  <a:schemeClr val="tx2"/>
                </a:solidFill>
              </a:rPr>
              <a:t> 14’ Trampoline – December 1, 2014</a:t>
            </a:r>
            <a:endParaRPr lang="en-US" dirty="0">
              <a:solidFill>
                <a:schemeClr val="tx2"/>
              </a:solidFill>
            </a:endParaRPr>
          </a:p>
        </p:txBody>
      </p:sp>
    </p:spTree>
    <p:extLst>
      <p:ext uri="{BB962C8B-B14F-4D97-AF65-F5344CB8AC3E}">
        <p14:creationId xmlns:p14="http://schemas.microsoft.com/office/powerpoint/2010/main" val="4199915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609600" y="0"/>
            <a:ext cx="7315200" cy="838200"/>
          </a:xfrm>
        </p:spPr>
        <p:txBody>
          <a:bodyPr/>
          <a:lstStyle/>
          <a:p>
            <a:pPr eaLnBrk="1" hangingPunct="1"/>
            <a:r>
              <a:rPr lang="en-US" dirty="0" smtClean="0">
                <a:latin typeface="Franklin Gothic Book" charset="0"/>
              </a:rPr>
              <a:t>Reasons for Failure</a:t>
            </a:r>
            <a:endParaRPr lang="en-US" dirty="0">
              <a:latin typeface="Franklin Gothic Book" charset="0"/>
            </a:endParaRPr>
          </a:p>
        </p:txBody>
      </p:sp>
      <p:sp>
        <p:nvSpPr>
          <p:cNvPr id="10244" name="Slide Number Placeholder 5"/>
          <p:cNvSpPr>
            <a:spLocks noGrp="1"/>
          </p:cNvSpPr>
          <p:nvPr>
            <p:ph type="sldNum" sz="quarter" idx="11"/>
          </p:nvPr>
        </p:nvSpPr>
        <p:spPr bwMode="auto">
          <a:ln>
            <a:miter lim="800000"/>
            <a:headEnd/>
            <a:tailEnd/>
          </a:ln>
        </p:spPr>
        <p:txBody>
          <a:bodyPr wrap="square" lIns="91440" tIns="45720" rIns="91440" bIns="45720" anchorCtr="0"/>
          <a:lstStyle/>
          <a:p>
            <a:fld id="{1682419F-59B8-FF47-904C-EB93F8A867DD}" type="slidenum">
              <a:rPr lang="en-US"/>
              <a:pPr/>
              <a:t>2</a:t>
            </a:fld>
            <a:endParaRPr lang="en-US"/>
          </a:p>
        </p:txBody>
      </p:sp>
      <p:sp>
        <p:nvSpPr>
          <p:cNvPr id="5" name="Content Placeholder 4"/>
          <p:cNvSpPr>
            <a:spLocks noGrp="1"/>
          </p:cNvSpPr>
          <p:nvPr>
            <p:ph sz="quarter" idx="1"/>
          </p:nvPr>
        </p:nvSpPr>
        <p:spPr>
          <a:xfrm>
            <a:off x="609600" y="1066800"/>
            <a:ext cx="7772400" cy="5029200"/>
          </a:xfrm>
        </p:spPr>
        <p:txBody>
          <a:bodyPr>
            <a:normAutofit lnSpcReduction="10000"/>
          </a:bodyPr>
          <a:lstStyle/>
          <a:p>
            <a:pPr marL="0" indent="0" eaLnBrk="1" hangingPunct="1">
              <a:lnSpc>
                <a:spcPct val="80000"/>
              </a:lnSpc>
              <a:buNone/>
            </a:pPr>
            <a:r>
              <a:rPr lang="en-US" sz="2800" dirty="0" smtClean="0">
                <a:latin typeface="Perpetua" charset="0"/>
              </a:rPr>
              <a:t>According to </a:t>
            </a:r>
            <a:r>
              <a:rPr lang="en-US" sz="2800" dirty="0" err="1" smtClean="0">
                <a:latin typeface="Perpetua" charset="0"/>
              </a:rPr>
              <a:t>Sportspower</a:t>
            </a:r>
            <a:r>
              <a:rPr lang="en-US" sz="2800" dirty="0" smtClean="0">
                <a:latin typeface="Perpetua" charset="0"/>
              </a:rPr>
              <a:t>, the reason for failure of the product is attributed to the degradation of the netting material. Exposure to UV radiation and natural elements such as rain, wind, and heat, all play a role in compromising the integrity of the net. It is undoubtedly possible to use materials other than the </a:t>
            </a:r>
            <a:r>
              <a:rPr lang="en-US" sz="2800" dirty="0" err="1" smtClean="0">
                <a:latin typeface="Perpetua" charset="0"/>
              </a:rPr>
              <a:t>tetlon</a:t>
            </a:r>
            <a:r>
              <a:rPr lang="en-US" sz="2800" dirty="0" smtClean="0">
                <a:latin typeface="Perpetua" charset="0"/>
              </a:rPr>
              <a:t> used that will perform better under these conditions. </a:t>
            </a:r>
            <a:r>
              <a:rPr lang="en-US" sz="2800" dirty="0">
                <a:latin typeface="Perpetua" charset="0"/>
              </a:rPr>
              <a:t>A</a:t>
            </a:r>
            <a:r>
              <a:rPr lang="en-US" sz="2800" dirty="0" smtClean="0">
                <a:latin typeface="Perpetua" charset="0"/>
              </a:rPr>
              <a:t> higher price to both the manufacturer and consumer is the most likely reason a material upgrade is not considered. </a:t>
            </a:r>
            <a:r>
              <a:rPr lang="en-US" sz="2800" dirty="0" err="1" smtClean="0">
                <a:latin typeface="Perpetua" charset="0"/>
              </a:rPr>
              <a:t>Sportspowerw</a:t>
            </a:r>
            <a:r>
              <a:rPr lang="en-US" sz="2800" dirty="0" smtClean="0">
                <a:latin typeface="Perpetua" charset="0"/>
              </a:rPr>
              <a:t> asserts that responsibility for ensuring proper function and condition of the netting is placed on the users of the trampoline.</a:t>
            </a:r>
            <a:endParaRPr lang="en-US" sz="2800" dirty="0">
              <a:latin typeface="Perpetua" charset="0"/>
            </a:endParaRPr>
          </a:p>
          <a:p>
            <a:pPr eaLnBrk="1" hangingPunct="1">
              <a:lnSpc>
                <a:spcPct val="80000"/>
              </a:lnSpc>
              <a:buFont typeface="Wingdings" charset="0"/>
              <a:buNone/>
            </a:pPr>
            <a:endParaRPr lang="en-US" sz="1600" dirty="0">
              <a:latin typeface="Perpetua" charset="0"/>
            </a:endParaRPr>
          </a:p>
          <a:p>
            <a:pPr eaLnBrk="1" hangingPunct="1">
              <a:lnSpc>
                <a:spcPct val="80000"/>
              </a:lnSpc>
              <a:buFont typeface="Wingdings" charset="0"/>
              <a:buNone/>
            </a:pPr>
            <a:r>
              <a:rPr lang="en-US" sz="1400" dirty="0">
                <a:latin typeface="Perpetua" charset="0"/>
              </a:rPr>
              <a:t/>
            </a:r>
            <a:br>
              <a:rPr lang="en-US" sz="14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endParaRPr lang="en-US" sz="700" dirty="0">
              <a:latin typeface="Perpetua" charset="0"/>
            </a:endParaRPr>
          </a:p>
          <a:p>
            <a:pPr eaLnBrk="1" hangingPunct="1">
              <a:lnSpc>
                <a:spcPct val="80000"/>
              </a:lnSpc>
              <a:buFont typeface="Wingdings" charset="0"/>
              <a:buChar char=""/>
            </a:pPr>
            <a:endParaRPr lang="en-US" sz="700" dirty="0">
              <a:latin typeface="Perpetua" charset="0"/>
            </a:endParaRPr>
          </a:p>
        </p:txBody>
      </p:sp>
      <p:sp>
        <p:nvSpPr>
          <p:cNvPr id="6" name="Date Placeholder 1"/>
          <p:cNvSpPr>
            <a:spLocks noGrp="1"/>
          </p:cNvSpPr>
          <p:nvPr>
            <p:ph type="dt" sz="quarter" idx="10"/>
          </p:nvPr>
        </p:nvSpPr>
        <p:spPr bwMode="auto">
          <a:xfrm>
            <a:off x="457199" y="6466110"/>
            <a:ext cx="7068081" cy="501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dirty="0">
                <a:solidFill>
                  <a:schemeClr val="tx2"/>
                </a:solidFill>
              </a:rPr>
              <a:t>ETM627 </a:t>
            </a:r>
            <a:r>
              <a:rPr lang="en-US" dirty="0" smtClean="0">
                <a:solidFill>
                  <a:schemeClr val="tx2"/>
                </a:solidFill>
              </a:rPr>
              <a:t>Jake Swinton  </a:t>
            </a:r>
            <a:r>
              <a:rPr lang="en-US" dirty="0">
                <a:solidFill>
                  <a:schemeClr val="tx2"/>
                </a:solidFill>
              </a:rPr>
              <a:t>- </a:t>
            </a:r>
            <a:r>
              <a:rPr lang="en-US" dirty="0" err="1" smtClean="0">
                <a:solidFill>
                  <a:schemeClr val="tx2"/>
                </a:solidFill>
              </a:rPr>
              <a:t>Sportspower</a:t>
            </a:r>
            <a:r>
              <a:rPr lang="en-US" dirty="0" smtClean="0">
                <a:solidFill>
                  <a:schemeClr val="tx2"/>
                </a:solidFill>
              </a:rPr>
              <a:t> </a:t>
            </a:r>
            <a:r>
              <a:rPr lang="en-US" dirty="0" err="1" smtClean="0">
                <a:solidFill>
                  <a:schemeClr val="tx2"/>
                </a:solidFill>
              </a:rPr>
              <a:t>BouncePro</a:t>
            </a:r>
            <a:r>
              <a:rPr lang="en-US" dirty="0" smtClean="0">
                <a:solidFill>
                  <a:schemeClr val="tx2"/>
                </a:solidFill>
              </a:rPr>
              <a:t> 14’ Trampoline – December 1, 2014</a:t>
            </a:r>
            <a:endParaRPr lang="en-US" dirty="0">
              <a:solidFill>
                <a:schemeClr val="tx2"/>
              </a:solidFill>
            </a:endParaRPr>
          </a:p>
        </p:txBody>
      </p:sp>
    </p:spTree>
    <p:extLst>
      <p:ext uri="{BB962C8B-B14F-4D97-AF65-F5344CB8AC3E}">
        <p14:creationId xmlns:p14="http://schemas.microsoft.com/office/powerpoint/2010/main" val="23976640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a:xfrm>
            <a:off x="914400" y="0"/>
            <a:ext cx="7010400" cy="838200"/>
          </a:xfrm>
        </p:spPr>
        <p:txBody>
          <a:bodyPr/>
          <a:lstStyle/>
          <a:p>
            <a:pPr eaLnBrk="1" hangingPunct="1"/>
            <a:r>
              <a:rPr lang="en-US">
                <a:latin typeface="Franklin Gothic Book" charset="0"/>
              </a:rPr>
              <a:t>Management Issues</a:t>
            </a:r>
          </a:p>
        </p:txBody>
      </p:sp>
      <p:sp>
        <p:nvSpPr>
          <p:cNvPr id="9220" name="Slide Number Placeholder 5"/>
          <p:cNvSpPr>
            <a:spLocks noGrp="1"/>
          </p:cNvSpPr>
          <p:nvPr>
            <p:ph type="sldNum" sz="quarter" idx="11"/>
          </p:nvPr>
        </p:nvSpPr>
        <p:spPr bwMode="auto">
          <a:ln>
            <a:miter lim="800000"/>
            <a:headEnd/>
            <a:tailEnd/>
          </a:ln>
        </p:spPr>
        <p:txBody>
          <a:bodyPr wrap="square" lIns="91440" tIns="45720" rIns="91440" bIns="45720" anchorCtr="0"/>
          <a:lstStyle/>
          <a:p>
            <a:fld id="{F25210E9-0B62-3E41-BA3C-F295E162ECA8}" type="slidenum">
              <a:rPr lang="en-US"/>
              <a:pPr/>
              <a:t>3</a:t>
            </a:fld>
            <a:endParaRPr lang="en-US"/>
          </a:p>
        </p:txBody>
      </p:sp>
      <p:sp>
        <p:nvSpPr>
          <p:cNvPr id="4101" name="Content Placeholder 4"/>
          <p:cNvSpPr>
            <a:spLocks noGrp="1"/>
          </p:cNvSpPr>
          <p:nvPr>
            <p:ph sz="quarter" idx="1"/>
          </p:nvPr>
        </p:nvSpPr>
        <p:spPr>
          <a:xfrm>
            <a:off x="609600" y="1066800"/>
            <a:ext cx="7772400" cy="5105400"/>
          </a:xfrm>
        </p:spPr>
        <p:txBody>
          <a:bodyPr>
            <a:normAutofit/>
          </a:bodyPr>
          <a:lstStyle/>
          <a:p>
            <a:pPr eaLnBrk="1" hangingPunct="1">
              <a:buFont typeface="Wingdings" charset="0"/>
              <a:buChar char=""/>
            </a:pPr>
            <a:r>
              <a:rPr lang="en-US" sz="1800" b="1" u="sng" dirty="0">
                <a:latin typeface="Perpetua" charset="0"/>
              </a:rPr>
              <a:t>Recognition of Problem:</a:t>
            </a:r>
            <a:r>
              <a:rPr lang="en-US" sz="1800" b="1" dirty="0">
                <a:latin typeface="Perpetua" charset="0"/>
              </a:rPr>
              <a:t>  </a:t>
            </a:r>
            <a:r>
              <a:rPr lang="en-US" sz="1800" dirty="0">
                <a:latin typeface="Perpetua" charset="0"/>
              </a:rPr>
              <a:t>The </a:t>
            </a:r>
            <a:r>
              <a:rPr lang="en-US" sz="1800" dirty="0" smtClean="0">
                <a:latin typeface="Perpetua" charset="0"/>
              </a:rPr>
              <a:t>trampolines in question have been for sale since February of 2012. About 92,000 of these units have been sold exclusively at Wal-Mart stores throughout the country. </a:t>
            </a:r>
            <a:r>
              <a:rPr lang="en-US" sz="1800" dirty="0" err="1" smtClean="0">
                <a:latin typeface="Perpetua" charset="0"/>
              </a:rPr>
              <a:t>Sportspower</a:t>
            </a:r>
            <a:r>
              <a:rPr lang="en-US" sz="1800" dirty="0" smtClean="0">
                <a:latin typeface="Perpetua" charset="0"/>
              </a:rPr>
              <a:t> has reported 17 incidents to the CSPC, 11 of which have resulted in a variety of injuries to the users, including broken bones and contusions. Since the May 2012 recall, </a:t>
            </a:r>
            <a:r>
              <a:rPr lang="en-US" sz="1800" dirty="0" err="1" smtClean="0">
                <a:latin typeface="Perpetua" charset="0"/>
              </a:rPr>
              <a:t>Sportspower</a:t>
            </a:r>
            <a:r>
              <a:rPr lang="en-US" sz="1800" dirty="0" smtClean="0">
                <a:latin typeface="Perpetua" charset="0"/>
              </a:rPr>
              <a:t> has expanded its recall (January 2013) to include an additional 28,000 units, reporting an additional 9 occurrences of the same problem with the netting [2]. No related issues with trampoline nettings have been observed in CSPC reported recalls, besides the </a:t>
            </a:r>
            <a:r>
              <a:rPr lang="en-US" sz="1800" dirty="0" err="1" smtClean="0">
                <a:latin typeface="Perpetua" charset="0"/>
              </a:rPr>
              <a:t>Sportspower</a:t>
            </a:r>
            <a:r>
              <a:rPr lang="en-US" sz="1800" dirty="0" smtClean="0">
                <a:latin typeface="Perpetua" charset="0"/>
              </a:rPr>
              <a:t> specific recall.</a:t>
            </a:r>
            <a:endParaRPr lang="en-US" sz="1800" dirty="0">
              <a:latin typeface="Perpetua" charset="0"/>
            </a:endParaRPr>
          </a:p>
          <a:p>
            <a:pPr eaLnBrk="1" hangingPunct="1">
              <a:buFont typeface="Wingdings" charset="0"/>
              <a:buChar char=""/>
            </a:pPr>
            <a:r>
              <a:rPr lang="en-US" sz="1800" b="1" u="sng" dirty="0">
                <a:latin typeface="Perpetua" charset="0"/>
              </a:rPr>
              <a:t>Speed of Response:</a:t>
            </a:r>
            <a:r>
              <a:rPr lang="en-US" sz="1800" b="1" dirty="0">
                <a:latin typeface="Perpetua" charset="0"/>
              </a:rPr>
              <a:t> </a:t>
            </a:r>
            <a:r>
              <a:rPr lang="en-US" sz="1800" dirty="0">
                <a:latin typeface="Perpetua" charset="0"/>
              </a:rPr>
              <a:t>The response </a:t>
            </a:r>
            <a:r>
              <a:rPr lang="en-US" sz="1800" dirty="0" smtClean="0">
                <a:latin typeface="Perpetua" charset="0"/>
              </a:rPr>
              <a:t>to claims appears to have been fast. The 2012 recall was one of 4 found recalls of products in the trampoline category in the year [4].</a:t>
            </a:r>
            <a:endParaRPr lang="en-US" sz="1800" dirty="0">
              <a:latin typeface="Perpetua" charset="0"/>
            </a:endParaRPr>
          </a:p>
          <a:p>
            <a:pPr eaLnBrk="1" hangingPunct="1">
              <a:buFont typeface="Wingdings" charset="0"/>
              <a:buChar char=""/>
            </a:pPr>
            <a:r>
              <a:rPr lang="en-US" sz="1800" b="1" u="sng" dirty="0">
                <a:latin typeface="Perpetua" charset="0"/>
              </a:rPr>
              <a:t>Responsibility:</a:t>
            </a:r>
            <a:r>
              <a:rPr lang="en-US" sz="1800" b="1" dirty="0">
                <a:latin typeface="Perpetua" charset="0"/>
              </a:rPr>
              <a:t>  </a:t>
            </a:r>
            <a:r>
              <a:rPr lang="en-US" sz="1800" dirty="0">
                <a:latin typeface="Perpetua" charset="0"/>
              </a:rPr>
              <a:t>No </a:t>
            </a:r>
            <a:r>
              <a:rPr lang="en-US" sz="1800" dirty="0" err="1" smtClean="0">
                <a:latin typeface="Perpetua" charset="0"/>
              </a:rPr>
              <a:t>Sportspower</a:t>
            </a:r>
            <a:r>
              <a:rPr lang="en-US" sz="1800" dirty="0" smtClean="0">
                <a:latin typeface="Perpetua" charset="0"/>
              </a:rPr>
              <a:t> statement to the public concerning the trampoline netting was found was found. However, </a:t>
            </a:r>
            <a:r>
              <a:rPr lang="en-US" sz="1800" dirty="0" err="1" smtClean="0">
                <a:latin typeface="Perpetua" charset="0"/>
              </a:rPr>
              <a:t>Sportspower</a:t>
            </a:r>
            <a:r>
              <a:rPr lang="en-US" sz="1800" dirty="0" smtClean="0">
                <a:latin typeface="Perpetua" charset="0"/>
              </a:rPr>
              <a:t> does seem to place some responsibility on the user of the trampoline, stating that the trampolines should be checked thoroughly before each use to ensure the safety of jumpers. The company offers a replacement net to any with sufficient proof of purchase [3].</a:t>
            </a:r>
            <a:endParaRPr lang="en-US" sz="1800" dirty="0">
              <a:latin typeface="Perpetua" charset="0"/>
            </a:endParaRPr>
          </a:p>
        </p:txBody>
      </p:sp>
      <p:sp>
        <p:nvSpPr>
          <p:cNvPr id="7" name="Date Placeholder 1"/>
          <p:cNvSpPr>
            <a:spLocks noGrp="1"/>
          </p:cNvSpPr>
          <p:nvPr>
            <p:ph type="dt" sz="quarter" idx="10"/>
          </p:nvPr>
        </p:nvSpPr>
        <p:spPr bwMode="auto">
          <a:xfrm>
            <a:off x="457199" y="6466110"/>
            <a:ext cx="7068081" cy="501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dirty="0">
                <a:solidFill>
                  <a:schemeClr val="tx2"/>
                </a:solidFill>
              </a:rPr>
              <a:t>ETM627 </a:t>
            </a:r>
            <a:r>
              <a:rPr lang="en-US" dirty="0" smtClean="0">
                <a:solidFill>
                  <a:schemeClr val="tx2"/>
                </a:solidFill>
              </a:rPr>
              <a:t>Jake Swinton  </a:t>
            </a:r>
            <a:r>
              <a:rPr lang="en-US" dirty="0">
                <a:solidFill>
                  <a:schemeClr val="tx2"/>
                </a:solidFill>
              </a:rPr>
              <a:t>- </a:t>
            </a:r>
            <a:r>
              <a:rPr lang="en-US" dirty="0" err="1" smtClean="0">
                <a:solidFill>
                  <a:schemeClr val="tx2"/>
                </a:solidFill>
              </a:rPr>
              <a:t>Sportspower</a:t>
            </a:r>
            <a:r>
              <a:rPr lang="en-US" dirty="0" smtClean="0">
                <a:solidFill>
                  <a:schemeClr val="tx2"/>
                </a:solidFill>
              </a:rPr>
              <a:t> </a:t>
            </a:r>
            <a:r>
              <a:rPr lang="en-US" dirty="0" err="1" smtClean="0">
                <a:solidFill>
                  <a:schemeClr val="tx2"/>
                </a:solidFill>
              </a:rPr>
              <a:t>BouncePro</a:t>
            </a:r>
            <a:r>
              <a:rPr lang="en-US" dirty="0" smtClean="0">
                <a:solidFill>
                  <a:schemeClr val="tx2"/>
                </a:solidFill>
              </a:rPr>
              <a:t> 14’ Trampoline – December 1, 2014</a:t>
            </a:r>
            <a:endParaRPr lang="en-US" dirty="0">
              <a:solidFill>
                <a:schemeClr val="tx2"/>
              </a:solidFill>
            </a:endParaRPr>
          </a:p>
        </p:txBody>
      </p:sp>
    </p:spTree>
    <p:extLst>
      <p:ext uri="{BB962C8B-B14F-4D97-AF65-F5344CB8AC3E}">
        <p14:creationId xmlns:p14="http://schemas.microsoft.com/office/powerpoint/2010/main" val="30719390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609600" y="0"/>
            <a:ext cx="7315200" cy="838200"/>
          </a:xfrm>
        </p:spPr>
        <p:txBody>
          <a:bodyPr/>
          <a:lstStyle/>
          <a:p>
            <a:pPr eaLnBrk="1" hangingPunct="1"/>
            <a:r>
              <a:rPr lang="en-US">
                <a:latin typeface="Franklin Gothic Book" charset="0"/>
              </a:rPr>
              <a:t>Impact of Recall</a:t>
            </a:r>
          </a:p>
        </p:txBody>
      </p:sp>
      <p:sp>
        <p:nvSpPr>
          <p:cNvPr id="10244" name="Slide Number Placeholder 5"/>
          <p:cNvSpPr>
            <a:spLocks noGrp="1"/>
          </p:cNvSpPr>
          <p:nvPr>
            <p:ph type="sldNum" sz="quarter" idx="11"/>
          </p:nvPr>
        </p:nvSpPr>
        <p:spPr bwMode="auto">
          <a:ln>
            <a:miter lim="800000"/>
            <a:headEnd/>
            <a:tailEnd/>
          </a:ln>
        </p:spPr>
        <p:txBody>
          <a:bodyPr wrap="square" lIns="91440" tIns="45720" rIns="91440" bIns="45720" anchorCtr="0"/>
          <a:lstStyle/>
          <a:p>
            <a:fld id="{1682419F-59B8-FF47-904C-EB93F8A867DD}" type="slidenum">
              <a:rPr lang="en-US"/>
              <a:pPr/>
              <a:t>4</a:t>
            </a:fld>
            <a:endParaRPr lang="en-US"/>
          </a:p>
        </p:txBody>
      </p:sp>
      <p:sp>
        <p:nvSpPr>
          <p:cNvPr id="5" name="Content Placeholder 4"/>
          <p:cNvSpPr>
            <a:spLocks noGrp="1"/>
          </p:cNvSpPr>
          <p:nvPr>
            <p:ph sz="quarter" idx="1"/>
          </p:nvPr>
        </p:nvSpPr>
        <p:spPr>
          <a:xfrm>
            <a:off x="609600" y="1066800"/>
            <a:ext cx="7772400" cy="5029200"/>
          </a:xfrm>
        </p:spPr>
        <p:txBody>
          <a:bodyPr>
            <a:normAutofit/>
          </a:bodyPr>
          <a:lstStyle/>
          <a:p>
            <a:pPr eaLnBrk="1" hangingPunct="1">
              <a:lnSpc>
                <a:spcPct val="80000"/>
              </a:lnSpc>
              <a:buFont typeface="Wingdings" charset="0"/>
              <a:buChar char=""/>
            </a:pPr>
            <a:r>
              <a:rPr lang="en-US" sz="1800" b="1" u="sng" dirty="0">
                <a:latin typeface="Perpetua" charset="0"/>
              </a:rPr>
              <a:t>Legal Consequences:</a:t>
            </a:r>
            <a:r>
              <a:rPr lang="en-US" sz="1800" b="1" dirty="0">
                <a:latin typeface="Perpetua" charset="0"/>
              </a:rPr>
              <a:t> </a:t>
            </a:r>
            <a:r>
              <a:rPr lang="en-US" sz="1800" dirty="0">
                <a:latin typeface="Perpetua" charset="0"/>
              </a:rPr>
              <a:t>As </a:t>
            </a:r>
            <a:r>
              <a:rPr lang="en-US" sz="1800" dirty="0" smtClean="0">
                <a:latin typeface="Perpetua" charset="0"/>
              </a:rPr>
              <a:t>both of the recalls of the netting have been voluntary, the CSPC has not filed a lawsuit against </a:t>
            </a:r>
            <a:r>
              <a:rPr lang="en-US" sz="1800" dirty="0" err="1" smtClean="0">
                <a:latin typeface="Perpetua" charset="0"/>
              </a:rPr>
              <a:t>Sportspower</a:t>
            </a:r>
            <a:r>
              <a:rPr lang="en-US" sz="1800" dirty="0" smtClean="0">
                <a:latin typeface="Perpetua" charset="0"/>
              </a:rPr>
              <a:t>. Similarly, no information on any private lawsuits against </a:t>
            </a:r>
            <a:r>
              <a:rPr lang="en-US" sz="1800" dirty="0" err="1" smtClean="0">
                <a:latin typeface="Perpetua" charset="0"/>
              </a:rPr>
              <a:t>Sportspower</a:t>
            </a:r>
            <a:r>
              <a:rPr lang="en-US" sz="1800" dirty="0" smtClean="0">
                <a:latin typeface="Perpetua" charset="0"/>
              </a:rPr>
              <a:t> have been found.</a:t>
            </a:r>
            <a:endParaRPr lang="en-US" sz="1800" dirty="0">
              <a:latin typeface="Perpetua" charset="0"/>
            </a:endParaRPr>
          </a:p>
          <a:p>
            <a:pPr eaLnBrk="1" hangingPunct="1">
              <a:lnSpc>
                <a:spcPct val="80000"/>
              </a:lnSpc>
              <a:buFont typeface="Wingdings" charset="0"/>
              <a:buChar char=""/>
            </a:pPr>
            <a:endParaRPr lang="en-US" sz="1800" dirty="0">
              <a:latin typeface="Perpetua" charset="0"/>
            </a:endParaRPr>
          </a:p>
          <a:p>
            <a:pPr eaLnBrk="1" hangingPunct="1">
              <a:lnSpc>
                <a:spcPct val="80000"/>
              </a:lnSpc>
              <a:buFont typeface="Wingdings" charset="0"/>
              <a:buChar char=""/>
            </a:pPr>
            <a:r>
              <a:rPr lang="en-US" sz="1800" b="1" u="sng" dirty="0">
                <a:latin typeface="Perpetua" charset="0"/>
              </a:rPr>
              <a:t>Reputation:</a:t>
            </a:r>
            <a:r>
              <a:rPr lang="en-US" sz="1800" b="1" dirty="0">
                <a:latin typeface="Perpetua" charset="0"/>
              </a:rPr>
              <a:t>  </a:t>
            </a:r>
            <a:r>
              <a:rPr lang="en-US" sz="1800" dirty="0">
                <a:latin typeface="Perpetua" charset="0"/>
              </a:rPr>
              <a:t>The incident seems </a:t>
            </a:r>
            <a:r>
              <a:rPr lang="en-US" sz="1800" dirty="0" smtClean="0">
                <a:latin typeface="Perpetua" charset="0"/>
              </a:rPr>
              <a:t>to have no </a:t>
            </a:r>
            <a:r>
              <a:rPr lang="en-US" sz="1800" dirty="0">
                <a:latin typeface="Perpetua" charset="0"/>
              </a:rPr>
              <a:t>effect on the reputation of  </a:t>
            </a:r>
            <a:r>
              <a:rPr lang="en-US" sz="1800" dirty="0" smtClean="0">
                <a:latin typeface="Perpetua" charset="0"/>
              </a:rPr>
              <a:t>Wal-Mart or </a:t>
            </a:r>
            <a:r>
              <a:rPr lang="en-US" sz="1800" dirty="0" err="1" smtClean="0">
                <a:latin typeface="Perpetua" charset="0"/>
              </a:rPr>
              <a:t>Sportspower</a:t>
            </a:r>
            <a:r>
              <a:rPr lang="en-US" sz="1800" dirty="0" smtClean="0">
                <a:latin typeface="Perpetua" charset="0"/>
              </a:rPr>
              <a:t>. The recall was reported on the websites of many small news stations around the country, but the articles seemed more informational than accusatory. Furthermore, no comments or outcries from the public were found on any of these articles.</a:t>
            </a:r>
            <a:endParaRPr lang="en-US" sz="1800" dirty="0">
              <a:latin typeface="Perpetua" charset="0"/>
            </a:endParaRPr>
          </a:p>
          <a:p>
            <a:pPr eaLnBrk="1" hangingPunct="1">
              <a:lnSpc>
                <a:spcPct val="80000"/>
              </a:lnSpc>
              <a:buFont typeface="Wingdings" charset="0"/>
              <a:buChar char=""/>
            </a:pPr>
            <a:endParaRPr lang="en-US" sz="1800" dirty="0">
              <a:latin typeface="Perpetua" charset="0"/>
            </a:endParaRPr>
          </a:p>
          <a:p>
            <a:pPr eaLnBrk="1" hangingPunct="1">
              <a:lnSpc>
                <a:spcPct val="80000"/>
              </a:lnSpc>
              <a:buFont typeface="Wingdings" charset="0"/>
              <a:buChar char=""/>
            </a:pPr>
            <a:r>
              <a:rPr lang="en-US" sz="1800" b="1" u="sng" dirty="0">
                <a:latin typeface="Perpetua" charset="0"/>
              </a:rPr>
              <a:t>Sales:</a:t>
            </a:r>
            <a:r>
              <a:rPr lang="en-US" sz="1800" dirty="0">
                <a:latin typeface="Perpetua" charset="0"/>
              </a:rPr>
              <a:t>  </a:t>
            </a:r>
            <a:r>
              <a:rPr lang="en-US" sz="1800" dirty="0" smtClean="0">
                <a:latin typeface="Perpetua" charset="0"/>
              </a:rPr>
              <a:t>The 14’ </a:t>
            </a:r>
            <a:r>
              <a:rPr lang="en-US" sz="1800" dirty="0" err="1" smtClean="0">
                <a:latin typeface="Perpetua" charset="0"/>
              </a:rPr>
              <a:t>Sportspower</a:t>
            </a:r>
            <a:r>
              <a:rPr lang="en-US" sz="1800" dirty="0" smtClean="0">
                <a:latin typeface="Perpetua" charset="0"/>
              </a:rPr>
              <a:t> trampoline is no longer for sale at Wal-Mart locations. However, the brand does offer a 15’ trampoline for sale at Wal-Mart locations. There have been no recalls on this product.</a:t>
            </a:r>
            <a:endParaRPr lang="en-US" sz="1800" dirty="0">
              <a:latin typeface="Perpetua" charset="0"/>
            </a:endParaRPr>
          </a:p>
          <a:p>
            <a:pPr eaLnBrk="1" hangingPunct="1">
              <a:lnSpc>
                <a:spcPct val="80000"/>
              </a:lnSpc>
              <a:buFont typeface="Wingdings" charset="0"/>
              <a:buNone/>
            </a:pPr>
            <a:endParaRPr lang="en-US" sz="1600" dirty="0">
              <a:latin typeface="Perpetua" charset="0"/>
            </a:endParaRPr>
          </a:p>
          <a:p>
            <a:pPr eaLnBrk="1" hangingPunct="1">
              <a:lnSpc>
                <a:spcPct val="80000"/>
              </a:lnSpc>
              <a:buFont typeface="Wingdings" charset="0"/>
              <a:buNone/>
            </a:pPr>
            <a:r>
              <a:rPr lang="en-US" sz="1400" dirty="0">
                <a:latin typeface="Perpetua" charset="0"/>
              </a:rPr>
              <a:t/>
            </a:r>
            <a:br>
              <a:rPr lang="en-US" sz="14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r>
              <a:rPr lang="en-US" sz="700" dirty="0">
                <a:latin typeface="Perpetua" charset="0"/>
              </a:rPr>
              <a:t/>
            </a:r>
            <a:br>
              <a:rPr lang="en-US" sz="700" dirty="0">
                <a:latin typeface="Perpetua" charset="0"/>
              </a:rPr>
            </a:br>
            <a:endParaRPr lang="en-US" sz="700" dirty="0">
              <a:latin typeface="Perpetua" charset="0"/>
            </a:endParaRPr>
          </a:p>
        </p:txBody>
      </p:sp>
      <p:sp>
        <p:nvSpPr>
          <p:cNvPr id="7" name="Date Placeholder 1"/>
          <p:cNvSpPr>
            <a:spLocks noGrp="1"/>
          </p:cNvSpPr>
          <p:nvPr>
            <p:ph type="dt" sz="quarter" idx="10"/>
          </p:nvPr>
        </p:nvSpPr>
        <p:spPr bwMode="auto">
          <a:xfrm>
            <a:off x="457199" y="6466110"/>
            <a:ext cx="7068081" cy="501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dirty="0">
                <a:solidFill>
                  <a:schemeClr val="tx2"/>
                </a:solidFill>
              </a:rPr>
              <a:t>ETM627 </a:t>
            </a:r>
            <a:r>
              <a:rPr lang="en-US" dirty="0" smtClean="0">
                <a:solidFill>
                  <a:schemeClr val="tx2"/>
                </a:solidFill>
              </a:rPr>
              <a:t>Jake Swinton  </a:t>
            </a:r>
            <a:r>
              <a:rPr lang="en-US" dirty="0">
                <a:solidFill>
                  <a:schemeClr val="tx2"/>
                </a:solidFill>
              </a:rPr>
              <a:t>- </a:t>
            </a:r>
            <a:r>
              <a:rPr lang="en-US" dirty="0" err="1" smtClean="0">
                <a:solidFill>
                  <a:schemeClr val="tx2"/>
                </a:solidFill>
              </a:rPr>
              <a:t>Sportspower</a:t>
            </a:r>
            <a:r>
              <a:rPr lang="en-US" dirty="0" smtClean="0">
                <a:solidFill>
                  <a:schemeClr val="tx2"/>
                </a:solidFill>
              </a:rPr>
              <a:t> </a:t>
            </a:r>
            <a:r>
              <a:rPr lang="en-US" dirty="0" err="1" smtClean="0">
                <a:solidFill>
                  <a:schemeClr val="tx2"/>
                </a:solidFill>
              </a:rPr>
              <a:t>BouncePro</a:t>
            </a:r>
            <a:r>
              <a:rPr lang="en-US" dirty="0" smtClean="0">
                <a:solidFill>
                  <a:schemeClr val="tx2"/>
                </a:solidFill>
              </a:rPr>
              <a:t> 14’ Trampoline – December 1, 2014</a:t>
            </a:r>
            <a:endParaRPr lang="en-US" dirty="0">
              <a:solidFill>
                <a:schemeClr val="tx2"/>
              </a:solidFill>
            </a:endParaRPr>
          </a:p>
        </p:txBody>
      </p:sp>
    </p:spTree>
    <p:extLst>
      <p:ext uri="{BB962C8B-B14F-4D97-AF65-F5344CB8AC3E}">
        <p14:creationId xmlns:p14="http://schemas.microsoft.com/office/powerpoint/2010/main" val="2791376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a:xfrm>
            <a:off x="457200" y="0"/>
            <a:ext cx="7467600" cy="838200"/>
          </a:xfrm>
        </p:spPr>
        <p:txBody>
          <a:bodyPr/>
          <a:lstStyle/>
          <a:p>
            <a:pPr eaLnBrk="1" hangingPunct="1"/>
            <a:r>
              <a:rPr lang="en-US">
                <a:latin typeface="Franklin Gothic Book" charset="0"/>
              </a:rPr>
              <a:t>References</a:t>
            </a:r>
          </a:p>
        </p:txBody>
      </p:sp>
      <p:sp>
        <p:nvSpPr>
          <p:cNvPr id="11268" name="Slide Number Placeholder 5"/>
          <p:cNvSpPr>
            <a:spLocks noGrp="1"/>
          </p:cNvSpPr>
          <p:nvPr>
            <p:ph type="sldNum" sz="quarter" idx="11"/>
          </p:nvPr>
        </p:nvSpPr>
        <p:spPr bwMode="auto">
          <a:ln>
            <a:miter lim="800000"/>
            <a:headEnd/>
            <a:tailEnd/>
          </a:ln>
        </p:spPr>
        <p:txBody>
          <a:bodyPr wrap="square" lIns="91440" tIns="45720" rIns="91440" bIns="45720" anchorCtr="0"/>
          <a:lstStyle/>
          <a:p>
            <a:fld id="{5BB01690-0D6C-744D-A146-7248C39B7AB0}" type="slidenum">
              <a:rPr lang="en-US"/>
              <a:pPr/>
              <a:t>5</a:t>
            </a:fld>
            <a:endParaRPr lang="en-US"/>
          </a:p>
        </p:txBody>
      </p:sp>
      <p:sp>
        <p:nvSpPr>
          <p:cNvPr id="5" name="Content Placeholder 4"/>
          <p:cNvSpPr>
            <a:spLocks noGrp="1"/>
          </p:cNvSpPr>
          <p:nvPr>
            <p:ph sz="quarter" idx="1"/>
          </p:nvPr>
        </p:nvSpPr>
        <p:spPr>
          <a:xfrm>
            <a:off x="609600" y="1066800"/>
            <a:ext cx="7772400" cy="5105400"/>
          </a:xfrm>
        </p:spPr>
        <p:txBody>
          <a:bodyPr>
            <a:normAutofit/>
          </a:bodyPr>
          <a:lstStyle/>
          <a:p>
            <a:pPr>
              <a:lnSpc>
                <a:spcPct val="80000"/>
              </a:lnSpc>
              <a:buNone/>
            </a:pPr>
            <a:r>
              <a:rPr lang="en-US" sz="1800" dirty="0">
                <a:latin typeface="Perpetua" charset="0"/>
              </a:rPr>
              <a:t>[1</a:t>
            </a:r>
            <a:r>
              <a:rPr lang="en-US" sz="1800" dirty="0" smtClean="0">
                <a:latin typeface="Perpetua" charset="0"/>
              </a:rPr>
              <a:t>] </a:t>
            </a:r>
            <a:r>
              <a:rPr lang="en-US" sz="1800" dirty="0" smtClean="0"/>
              <a:t>"Trampolines Recalled by </a:t>
            </a:r>
            <a:r>
              <a:rPr lang="en-US" sz="1800" dirty="0" err="1" smtClean="0"/>
              <a:t>Sportspower</a:t>
            </a:r>
            <a:r>
              <a:rPr lang="en-US" sz="1800" dirty="0" smtClean="0"/>
              <a:t> Limited Due to Fall Hazard; Sold 	Exclusively at </a:t>
            </a:r>
            <a:r>
              <a:rPr lang="en-US" sz="1800" dirty="0" err="1" smtClean="0"/>
              <a:t>Walmart</a:t>
            </a:r>
            <a:r>
              <a:rPr lang="en-US" sz="1800" dirty="0" smtClean="0"/>
              <a:t>." &lt;</a:t>
            </a:r>
            <a:r>
              <a:rPr lang="en-US" sz="1800" dirty="0" err="1" smtClean="0"/>
              <a:t>i</a:t>
            </a:r>
            <a:r>
              <a:rPr lang="en-US" sz="1800" dirty="0" smtClean="0"/>
              <a:t>&gt;United States Consumer Product Safety 	</a:t>
            </a:r>
            <a:r>
              <a:rPr lang="en-US" sz="1800" dirty="0" err="1" smtClean="0"/>
              <a:t>Comission</a:t>
            </a:r>
            <a:r>
              <a:rPr lang="en-US" sz="1800" dirty="0" smtClean="0"/>
              <a:t>&lt;/</a:t>
            </a:r>
            <a:r>
              <a:rPr lang="en-US" sz="1800" dirty="0" err="1" smtClean="0"/>
              <a:t>i</a:t>
            </a:r>
            <a:r>
              <a:rPr lang="en-US" sz="1800" dirty="0" smtClean="0"/>
              <a:t>&gt;. 9 May 2012. Web. 28 Nov. 2014.http://www.cpsc.gov/	en/Recalls/2012/Trampolines-Recalled-by-Sportspower-Limited-Due-to-Fall-	Hazard-Sold-Exclusively-at-Walmart.</a:t>
            </a:r>
          </a:p>
          <a:p>
            <a:pPr>
              <a:lnSpc>
                <a:spcPct val="80000"/>
              </a:lnSpc>
              <a:buNone/>
            </a:pPr>
            <a:endParaRPr lang="en-US" sz="1800" dirty="0" smtClean="0">
              <a:latin typeface="Perpetua" charset="0"/>
            </a:endParaRPr>
          </a:p>
          <a:p>
            <a:pPr marL="0" indent="0">
              <a:buNone/>
            </a:pPr>
            <a:r>
              <a:rPr lang="en-US" sz="1800" dirty="0" smtClean="0">
                <a:latin typeface="Perpetua" charset="0"/>
              </a:rPr>
              <a:t>[</a:t>
            </a:r>
            <a:r>
              <a:rPr lang="en-US" sz="1800" dirty="0">
                <a:latin typeface="Perpetua" charset="0"/>
              </a:rPr>
              <a:t>2] </a:t>
            </a:r>
            <a:r>
              <a:rPr lang="en-US" sz="1800" dirty="0" smtClean="0"/>
              <a:t>"Recall </a:t>
            </a:r>
            <a:r>
              <a:rPr lang="en-US" sz="1800" dirty="0" err="1" smtClean="0"/>
              <a:t>Bouncepro</a:t>
            </a:r>
            <a:r>
              <a:rPr lang="en-US" sz="1800" dirty="0" smtClean="0"/>
              <a:t> 14ft." </a:t>
            </a:r>
            <a:r>
              <a:rPr lang="en-US" sz="1800" dirty="0" err="1" smtClean="0"/>
              <a:t>Sportspower</a:t>
            </a:r>
            <a:r>
              <a:rPr lang="en-US" sz="1800" dirty="0" smtClean="0"/>
              <a:t>(TM). 24 Jan. 2013. Web. 28 Nov. 2014. 	&lt;http://</a:t>
            </a:r>
            <a:r>
              <a:rPr lang="en-US" sz="1800" dirty="0" err="1" smtClean="0"/>
              <a:t>www.sportspowerltd.net</a:t>
            </a:r>
            <a:r>
              <a:rPr lang="en-US" sz="1800" dirty="0" smtClean="0"/>
              <a:t>/</a:t>
            </a:r>
            <a:r>
              <a:rPr lang="en-US" sz="1800" dirty="0" err="1" smtClean="0"/>
              <a:t>sportspower</a:t>
            </a:r>
            <a:r>
              <a:rPr lang="en-US" sz="1800" dirty="0" smtClean="0"/>
              <a:t>-care-recalls/recall-	bouncepro-14-ft/&gt;.</a:t>
            </a:r>
          </a:p>
          <a:p>
            <a:pPr eaLnBrk="1" hangingPunct="1">
              <a:lnSpc>
                <a:spcPct val="80000"/>
              </a:lnSpc>
              <a:buFont typeface="Wingdings" charset="0"/>
              <a:buNone/>
            </a:pPr>
            <a:endParaRPr lang="en-US" sz="1800" dirty="0">
              <a:latin typeface="Perpetua" charset="0"/>
            </a:endParaRPr>
          </a:p>
          <a:p>
            <a:pPr marL="0" indent="0">
              <a:buNone/>
            </a:pPr>
            <a:r>
              <a:rPr lang="en-US" sz="1800" dirty="0">
                <a:latin typeface="Perpetua" charset="0"/>
              </a:rPr>
              <a:t>[3</a:t>
            </a:r>
            <a:r>
              <a:rPr lang="en-US" sz="1800" dirty="0" smtClean="0">
                <a:latin typeface="Perpetua" charset="0"/>
              </a:rPr>
              <a:t>] </a:t>
            </a:r>
            <a:r>
              <a:rPr lang="en-US" sz="1800" dirty="0" smtClean="0"/>
              <a:t>"</a:t>
            </a:r>
            <a:r>
              <a:rPr lang="en-US" sz="1800" dirty="0" err="1" smtClean="0"/>
              <a:t>Sportspower</a:t>
            </a:r>
            <a:r>
              <a:rPr lang="en-US" sz="1800" dirty="0" smtClean="0"/>
              <a:t> Care." </a:t>
            </a:r>
            <a:r>
              <a:rPr lang="en-US" sz="1800" dirty="0" err="1" smtClean="0"/>
              <a:t>Sportspower</a:t>
            </a:r>
            <a:r>
              <a:rPr lang="en-US" sz="1800" dirty="0" smtClean="0"/>
              <a:t>(TM). Web. 28 Nov. 2014. 					http://www.sportspowerltd.net/sportspower-care-recalls/.</a:t>
            </a:r>
          </a:p>
          <a:p>
            <a:pPr>
              <a:lnSpc>
                <a:spcPct val="80000"/>
              </a:lnSpc>
              <a:buNone/>
            </a:pPr>
            <a:endParaRPr lang="en-US" sz="700" dirty="0" smtClean="0">
              <a:latin typeface="Perpetua" charset="0"/>
            </a:endParaRPr>
          </a:p>
          <a:p>
            <a:pPr>
              <a:lnSpc>
                <a:spcPct val="80000"/>
              </a:lnSpc>
              <a:buNone/>
            </a:pPr>
            <a:r>
              <a:rPr lang="en-US" sz="1800" dirty="0" smtClean="0">
                <a:latin typeface="Perpetua" charset="0"/>
              </a:rPr>
              <a:t>[4] </a:t>
            </a:r>
            <a:r>
              <a:rPr lang="en-US" sz="1800" dirty="0" smtClean="0"/>
              <a:t>"Recall: </a:t>
            </a:r>
            <a:r>
              <a:rPr lang="en-US" sz="1800" dirty="0" err="1" smtClean="0"/>
              <a:t>Sportspower</a:t>
            </a:r>
            <a:r>
              <a:rPr lang="en-US" sz="1800" dirty="0" smtClean="0"/>
              <a:t> Parkside Trampolines." </a:t>
            </a:r>
            <a:r>
              <a:rPr lang="en-US" sz="1800" dirty="0" err="1" smtClean="0"/>
              <a:t>WeMakeItSafer</a:t>
            </a:r>
            <a:r>
              <a:rPr lang="en-US" sz="1800" dirty="0" smtClean="0"/>
              <a:t>. 28 Nov. 2012. 	Web. 28 Nov. 2014. &lt;http://</a:t>
            </a:r>
            <a:r>
              <a:rPr lang="en-US" sz="1800" dirty="0" err="1" smtClean="0"/>
              <a:t>wemakeitsafer.com</a:t>
            </a:r>
            <a:r>
              <a:rPr lang="en-US" sz="1800" dirty="0" smtClean="0"/>
              <a:t>/Sportspower-Parkside-	Trampolines-Recall-194140-387266&gt;.</a:t>
            </a:r>
          </a:p>
          <a:p>
            <a:pPr>
              <a:lnSpc>
                <a:spcPct val="80000"/>
              </a:lnSpc>
              <a:buNone/>
            </a:pPr>
            <a:endParaRPr lang="en-US" sz="1800" dirty="0">
              <a:latin typeface="Perpetua" charset="0"/>
            </a:endParaRPr>
          </a:p>
        </p:txBody>
      </p:sp>
      <p:sp>
        <p:nvSpPr>
          <p:cNvPr id="7" name="Date Placeholder 1"/>
          <p:cNvSpPr>
            <a:spLocks noGrp="1"/>
          </p:cNvSpPr>
          <p:nvPr>
            <p:ph type="dt" sz="quarter" idx="10"/>
          </p:nvPr>
        </p:nvSpPr>
        <p:spPr bwMode="auto">
          <a:xfrm>
            <a:off x="457199" y="6466110"/>
            <a:ext cx="7068081" cy="501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en-US" dirty="0">
                <a:solidFill>
                  <a:schemeClr val="tx2"/>
                </a:solidFill>
              </a:rPr>
              <a:t>ETM627 </a:t>
            </a:r>
            <a:r>
              <a:rPr lang="en-US" dirty="0" smtClean="0">
                <a:solidFill>
                  <a:schemeClr val="tx2"/>
                </a:solidFill>
              </a:rPr>
              <a:t>Jake Swinton  </a:t>
            </a:r>
            <a:r>
              <a:rPr lang="en-US" dirty="0">
                <a:solidFill>
                  <a:schemeClr val="tx2"/>
                </a:solidFill>
              </a:rPr>
              <a:t>- </a:t>
            </a:r>
            <a:r>
              <a:rPr lang="en-US" dirty="0" err="1" smtClean="0">
                <a:solidFill>
                  <a:schemeClr val="tx2"/>
                </a:solidFill>
              </a:rPr>
              <a:t>Sportspower</a:t>
            </a:r>
            <a:r>
              <a:rPr lang="en-US" dirty="0" smtClean="0">
                <a:solidFill>
                  <a:schemeClr val="tx2"/>
                </a:solidFill>
              </a:rPr>
              <a:t> </a:t>
            </a:r>
            <a:r>
              <a:rPr lang="en-US" dirty="0" err="1" smtClean="0">
                <a:solidFill>
                  <a:schemeClr val="tx2"/>
                </a:solidFill>
              </a:rPr>
              <a:t>BouncePro</a:t>
            </a:r>
            <a:r>
              <a:rPr lang="en-US" dirty="0" smtClean="0">
                <a:solidFill>
                  <a:schemeClr val="tx2"/>
                </a:solidFill>
              </a:rPr>
              <a:t> 14’ Trampoline – December 1, 2014</a:t>
            </a:r>
            <a:endParaRPr lang="en-US" dirty="0">
              <a:solidFill>
                <a:schemeClr val="tx2"/>
              </a:solidFill>
            </a:endParaRPr>
          </a:p>
        </p:txBody>
      </p:sp>
    </p:spTree>
    <p:extLst>
      <p:ext uri="{BB962C8B-B14F-4D97-AF65-F5344CB8AC3E}">
        <p14:creationId xmlns:p14="http://schemas.microsoft.com/office/powerpoint/2010/main" val="1037107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844</TotalTime>
  <Words>663</Words>
  <Application>Microsoft Office PowerPoint</Application>
  <PresentationFormat>On-screen Show (4:3)</PresentationFormat>
  <Paragraphs>53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Product Recall</vt:lpstr>
      <vt:lpstr>Reasons for Failure</vt:lpstr>
      <vt:lpstr>Management Issues</vt:lpstr>
      <vt:lpstr>Impact of Recall</vt:lpstr>
      <vt:lpstr>References</vt:lpstr>
    </vt:vector>
  </TitlesOfParts>
  <Company>Mercer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 Recall</dc:title>
  <dc:creator>Jake Swinton</dc:creator>
  <cp:lastModifiedBy>Joan Burtner</cp:lastModifiedBy>
  <cp:revision>24</cp:revision>
  <dcterms:created xsi:type="dcterms:W3CDTF">2014-12-01T00:25:43Z</dcterms:created>
  <dcterms:modified xsi:type="dcterms:W3CDTF">2014-12-01T19:25:05Z</dcterms:modified>
</cp:coreProperties>
</file>