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 d="2"/>
          <a:sy n="1" d="2"/>
        </p:scale>
        <p:origin x="-420" y="-6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CD6286-FC25-41B3-8C11-343FDBD293D7}" type="datetimeFigureOut">
              <a:rPr lang="en-US" smtClean="0"/>
              <a:t>12/1/2014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F84552-F594-4AF5-8DFF-CECF12E0826D}" type="slidenum">
              <a:rPr lang="en-US" smtClean="0"/>
              <a:t>‹#›</a:t>
            </a:fld>
            <a:endParaRPr lang="en-US"/>
          </a:p>
        </p:txBody>
      </p:sp>
    </p:spTree>
    <p:extLst>
      <p:ext uri="{BB962C8B-B14F-4D97-AF65-F5344CB8AC3E}">
        <p14:creationId xmlns:p14="http://schemas.microsoft.com/office/powerpoint/2010/main" val="3632689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331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2BF4187-09D5-47D7-8B5B-05C6310A907B}" type="slidenum">
              <a:rPr lang="en-US">
                <a:latin typeface="Calibri" panose="020F0502020204030204" pitchFamily="34" charset="0"/>
              </a:rPr>
              <a:pPr eaLnBrk="1" hangingPunct="1"/>
              <a:t>1</a:t>
            </a:fld>
            <a:endParaRPr lang="en-US">
              <a:latin typeface="Calibri" panose="020F0502020204030204" pitchFamily="34" charset="0"/>
            </a:endParaRPr>
          </a:p>
        </p:txBody>
      </p:sp>
    </p:spTree>
    <p:extLst>
      <p:ext uri="{BB962C8B-B14F-4D97-AF65-F5344CB8AC3E}">
        <p14:creationId xmlns:p14="http://schemas.microsoft.com/office/powerpoint/2010/main" val="3818072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434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5EFE8DE-251E-4AF4-8DFC-A296EAB50FA6}" type="slidenum">
              <a:rPr lang="en-US">
                <a:latin typeface="Calibri" panose="020F0502020204030204" pitchFamily="34" charset="0"/>
              </a:rPr>
              <a:pPr eaLnBrk="1" hangingPunct="1"/>
              <a:t>2</a:t>
            </a:fld>
            <a:endParaRPr lang="en-US">
              <a:latin typeface="Calibri" panose="020F0502020204030204" pitchFamily="34" charset="0"/>
            </a:endParaRPr>
          </a:p>
        </p:txBody>
      </p:sp>
    </p:spTree>
    <p:extLst>
      <p:ext uri="{BB962C8B-B14F-4D97-AF65-F5344CB8AC3E}">
        <p14:creationId xmlns:p14="http://schemas.microsoft.com/office/powerpoint/2010/main" val="899627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DDD5704-7DB2-4D31-A5EA-EF4C78F0237E}" type="slidenum">
              <a:rPr lang="en-US">
                <a:latin typeface="Calibri" panose="020F0502020204030204" pitchFamily="34" charset="0"/>
              </a:rPr>
              <a:pPr eaLnBrk="1" hangingPunct="1"/>
              <a:t>3</a:t>
            </a:fld>
            <a:endParaRPr lang="en-US">
              <a:latin typeface="Calibri" panose="020F0502020204030204" pitchFamily="34" charset="0"/>
            </a:endParaRPr>
          </a:p>
        </p:txBody>
      </p:sp>
    </p:spTree>
    <p:extLst>
      <p:ext uri="{BB962C8B-B14F-4D97-AF65-F5344CB8AC3E}">
        <p14:creationId xmlns:p14="http://schemas.microsoft.com/office/powerpoint/2010/main" val="2955593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38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B647049-5E89-413B-AB23-EE8746959A10}" type="slidenum">
              <a:rPr lang="en-US">
                <a:latin typeface="Calibri" panose="020F0502020204030204" pitchFamily="34" charset="0"/>
              </a:rPr>
              <a:pPr eaLnBrk="1" hangingPunct="1"/>
              <a:t>4</a:t>
            </a:fld>
            <a:endParaRPr lang="en-US">
              <a:latin typeface="Calibri" panose="020F0502020204030204" pitchFamily="34" charset="0"/>
            </a:endParaRPr>
          </a:p>
        </p:txBody>
      </p:sp>
    </p:spTree>
    <p:extLst>
      <p:ext uri="{BB962C8B-B14F-4D97-AF65-F5344CB8AC3E}">
        <p14:creationId xmlns:p14="http://schemas.microsoft.com/office/powerpoint/2010/main" val="3560096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BA1F89-31BA-49C6-B272-32B26ED32D7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2582772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BA1F89-31BA-49C6-B272-32B26ED32D7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644983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BA1F89-31BA-49C6-B272-32B26ED32D7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1100259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BA1F89-31BA-49C6-B272-32B26ED32D7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40335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BA1F89-31BA-49C6-B272-32B26ED32D76}"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2246123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BA1F89-31BA-49C6-B272-32B26ED32D76}"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303919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BA1F89-31BA-49C6-B272-32B26ED32D76}" type="datetimeFigureOut">
              <a:rPr lang="en-US" smtClean="0"/>
              <a:t>12/1/2014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213025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BA1F89-31BA-49C6-B272-32B26ED32D76}" type="datetimeFigureOut">
              <a:rPr lang="en-US" smtClean="0"/>
              <a:t>12/1/2014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3347765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A1F89-31BA-49C6-B272-32B26ED32D76}" type="datetimeFigureOut">
              <a:rPr lang="en-US" smtClean="0"/>
              <a:t>12/1/2014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2409728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BA1F89-31BA-49C6-B272-32B26ED32D76}"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805970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BA1F89-31BA-49C6-B272-32B26ED32D76}"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F7404C-B75B-42F3-AE4B-2D295B434700}" type="slidenum">
              <a:rPr lang="en-US" smtClean="0"/>
              <a:t>‹#›</a:t>
            </a:fld>
            <a:endParaRPr lang="en-US"/>
          </a:p>
        </p:txBody>
      </p:sp>
    </p:spTree>
    <p:extLst>
      <p:ext uri="{BB962C8B-B14F-4D97-AF65-F5344CB8AC3E}">
        <p14:creationId xmlns:p14="http://schemas.microsoft.com/office/powerpoint/2010/main" val="3078847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A1F89-31BA-49C6-B272-32B26ED32D76}" type="datetimeFigureOut">
              <a:rPr lang="en-US" smtClean="0"/>
              <a:t>12/1/2014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F7404C-B75B-42F3-AE4B-2D295B434700}" type="slidenum">
              <a:rPr lang="en-US" smtClean="0"/>
              <a:t>‹#›</a:t>
            </a:fld>
            <a:endParaRPr lang="en-US"/>
          </a:p>
        </p:txBody>
      </p:sp>
    </p:spTree>
    <p:extLst>
      <p:ext uri="{BB962C8B-B14F-4D97-AF65-F5344CB8AC3E}">
        <p14:creationId xmlns:p14="http://schemas.microsoft.com/office/powerpoint/2010/main" val="1939707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www.engineering.com/Library/ArticlesPage/tabid/85/ArticleID/166/Ford-Pinto.aspx" TargetMode="External"/><Relationship Id="rId2" Type="http://schemas.openxmlformats.org/officeDocument/2006/relationships/hyperlink" Target="http://en.wikipedia.org/wiki/Ford_Pint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a:xfrm>
            <a:off x="2209800" y="0"/>
            <a:ext cx="7239000" cy="838200"/>
          </a:xfrm>
        </p:spPr>
        <p:txBody>
          <a:bodyPr/>
          <a:lstStyle/>
          <a:p>
            <a:pPr eaLnBrk="1" hangingPunct="1"/>
            <a:r>
              <a:rPr lang="en-US" altLang="en-US" smtClean="0"/>
              <a:t>Product Recall</a:t>
            </a:r>
          </a:p>
        </p:txBody>
      </p:sp>
      <p:sp>
        <p:nvSpPr>
          <p:cNvPr id="3075"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dirty="0" smtClean="0">
                <a:solidFill>
                  <a:schemeClr val="tx2"/>
                </a:solidFill>
              </a:rPr>
              <a:t>ETM627 Brandon Gaunt- Ford Pinto     November 18</a:t>
            </a:r>
          </a:p>
        </p:txBody>
      </p:sp>
      <p:sp>
        <p:nvSpPr>
          <p:cNvPr id="8196" name="Slide Number Placeholder 5"/>
          <p:cNvSpPr>
            <a:spLocks noGrp="1"/>
          </p:cNvSpPr>
          <p:nvPr>
            <p:ph type="sldNum" sz="quarter" idx="11"/>
          </p:nvPr>
        </p:nvSpPr>
        <p:spPr bwMode="auto">
          <a:ln>
            <a:miter lim="800000"/>
            <a:headEnd/>
            <a:tailEnd/>
          </a:ln>
        </p:spPr>
        <p:txBody>
          <a:bodyPr vert="horz" wrap="square" lIns="91440" tIns="45720" rIns="91440" bIns="45720" rtlCol="0" anchor="ctr" anchorCtr="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345F40F-4BAF-4DE3-967F-55A03E008662}" type="slidenum">
              <a:rPr lang="en-US">
                <a:solidFill>
                  <a:srgbClr val="FFFFFF"/>
                </a:solidFill>
                <a:latin typeface="Franklin Gothic Book" panose="020B0503020102020204" pitchFamily="34" charset="0"/>
              </a:rPr>
              <a:pPr eaLnBrk="1" hangingPunct="1"/>
              <a:t>1</a:t>
            </a:fld>
            <a:endParaRPr lang="en-US" dirty="0">
              <a:solidFill>
                <a:srgbClr val="FFFFFF"/>
              </a:solidFill>
              <a:latin typeface="Franklin Gothic Book" panose="020B0503020102020204" pitchFamily="34" charset="0"/>
            </a:endParaRPr>
          </a:p>
        </p:txBody>
      </p:sp>
      <p:sp>
        <p:nvSpPr>
          <p:cNvPr id="5" name="Content Placeholder 4"/>
          <p:cNvSpPr>
            <a:spLocks noGrp="1"/>
          </p:cNvSpPr>
          <p:nvPr>
            <p:ph sz="quarter" idx="1"/>
          </p:nvPr>
        </p:nvSpPr>
        <p:spPr>
          <a:xfrm>
            <a:off x="2133600" y="914400"/>
            <a:ext cx="8077200" cy="5334000"/>
          </a:xfrm>
        </p:spPr>
        <p:txBody>
          <a:bodyPr>
            <a:normAutofit fontScale="25000" lnSpcReduction="20000"/>
          </a:bodyPr>
          <a:lstStyle/>
          <a:p>
            <a:pPr marL="274320" indent="-274320">
              <a:spcBef>
                <a:spcPts val="580"/>
              </a:spcBef>
              <a:buFont typeface="Wingdings"/>
              <a:buChar char=""/>
              <a:defRPr/>
            </a:pPr>
            <a:r>
              <a:rPr lang="en-US" sz="7200" b="1" u="sng" dirty="0"/>
              <a:t>What:</a:t>
            </a:r>
            <a:r>
              <a:rPr lang="en-US" sz="7200" dirty="0"/>
              <a:t> </a:t>
            </a:r>
            <a:r>
              <a:rPr lang="en-US" sz="7200" dirty="0" smtClean="0"/>
              <a:t>Ford Pinto gas tank issues</a:t>
            </a:r>
            <a:endParaRPr lang="en-US" sz="7200" dirty="0"/>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a:t>Recall Date:</a:t>
            </a:r>
            <a:r>
              <a:rPr lang="en-US" sz="7200" b="1" dirty="0"/>
              <a:t> </a:t>
            </a:r>
            <a:r>
              <a:rPr lang="en-US" sz="7200" dirty="0"/>
              <a:t>J</a:t>
            </a:r>
            <a:r>
              <a:rPr lang="en-US" sz="7200" dirty="0" smtClean="0"/>
              <a:t>une 9, 1978   </a:t>
            </a:r>
            <a:r>
              <a:rPr lang="en-US" sz="7200" dirty="0"/>
              <a:t>[5]</a:t>
            </a:r>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a:t>Why:</a:t>
            </a:r>
            <a:r>
              <a:rPr lang="en-US" sz="7200" dirty="0"/>
              <a:t>  The </a:t>
            </a:r>
            <a:r>
              <a:rPr lang="en-US" sz="7200" dirty="0" smtClean="0"/>
              <a:t>gas tank filler neck of the car had a tendency to break off during rear collisions. This made it possible for the gas tank to be punctured, causing explosive fires and multiple deaths.</a:t>
            </a:r>
            <a:endParaRPr lang="en-US" sz="7200" dirty="0"/>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smtClean="0"/>
              <a:t>Incidents:</a:t>
            </a:r>
            <a:r>
              <a:rPr lang="en-US" sz="7200" dirty="0" smtClean="0"/>
              <a:t> 180 </a:t>
            </a:r>
            <a:r>
              <a:rPr lang="en-US" sz="7200" dirty="0"/>
              <a:t>burn deaths, 180 serious burn injuries, 2,100 burned </a:t>
            </a:r>
            <a:r>
              <a:rPr lang="en-US" sz="7200" dirty="0" smtClean="0"/>
              <a:t>vehicles. Ford and NHTSA received reports </a:t>
            </a:r>
            <a:r>
              <a:rPr lang="en-US" sz="7200" dirty="0"/>
              <a:t>of </a:t>
            </a:r>
            <a:r>
              <a:rPr lang="en-US" sz="7200" dirty="0" smtClean="0"/>
              <a:t>2100 burned vehicles caused by the fires after rear end collisions. When the accidents occurred, the filler neck would break off and the gas tank would ignite. Crash tests revealed that in all collisions over 25mph that the gas tank would ignite. The burned vehicles led to a reported 180 deaths and 180 serious burn injuries.</a:t>
            </a:r>
            <a:endParaRPr lang="en-US" sz="7200" dirty="0"/>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a:t>Number of Units Sold:</a:t>
            </a:r>
            <a:r>
              <a:rPr lang="en-US" sz="7200" b="1" dirty="0"/>
              <a:t> </a:t>
            </a:r>
            <a:r>
              <a:rPr lang="en-US" sz="7200" dirty="0" smtClean="0"/>
              <a:t>3,173,491 </a:t>
            </a:r>
            <a:r>
              <a:rPr lang="en-US" sz="7200" dirty="0"/>
              <a:t>($300 - $600) [1].</a:t>
            </a:r>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a:t>When Sold:</a:t>
            </a:r>
            <a:r>
              <a:rPr lang="en-US" sz="7200" b="1" dirty="0"/>
              <a:t> </a:t>
            </a:r>
            <a:r>
              <a:rPr lang="en-US" sz="7200" dirty="0"/>
              <a:t>January 1999 to March 2010</a:t>
            </a:r>
          </a:p>
          <a:p>
            <a:pPr marL="274320" indent="-274320">
              <a:spcBef>
                <a:spcPts val="580"/>
              </a:spcBef>
              <a:buNone/>
              <a:defRPr/>
            </a:pPr>
            <a:endParaRPr lang="en-US" sz="7200" dirty="0"/>
          </a:p>
          <a:p>
            <a:pPr marL="274320" indent="-274320">
              <a:spcBef>
                <a:spcPts val="580"/>
              </a:spcBef>
              <a:buNone/>
              <a:defRPr/>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274320" indent="-274320">
              <a:spcBef>
                <a:spcPts val="580"/>
              </a:spcBef>
              <a:buFont typeface="Wingdings"/>
              <a:buChar char=""/>
              <a:defRPr/>
            </a:pPr>
            <a:endParaRPr lang="en-US" dirty="0"/>
          </a:p>
        </p:txBody>
      </p:sp>
    </p:spTree>
    <p:extLst>
      <p:ext uri="{BB962C8B-B14F-4D97-AF65-F5344CB8AC3E}">
        <p14:creationId xmlns:p14="http://schemas.microsoft.com/office/powerpoint/2010/main" val="3496002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2438400" y="0"/>
            <a:ext cx="7010400" cy="838200"/>
          </a:xfrm>
        </p:spPr>
        <p:txBody>
          <a:bodyPr/>
          <a:lstStyle/>
          <a:p>
            <a:pPr eaLnBrk="1" hangingPunct="1"/>
            <a:r>
              <a:rPr lang="en-US" altLang="en-US" smtClean="0"/>
              <a:t>Management Issues</a:t>
            </a:r>
          </a:p>
        </p:txBody>
      </p:sp>
      <p:sp>
        <p:nvSpPr>
          <p:cNvPr id="4099"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mtClean="0">
                <a:solidFill>
                  <a:schemeClr val="tx2"/>
                </a:solidFill>
              </a:rPr>
              <a:t>ETM627 first name last name  - Product     due date</a:t>
            </a:r>
          </a:p>
        </p:txBody>
      </p:sp>
      <p:sp>
        <p:nvSpPr>
          <p:cNvPr id="9220" name="Slide Number Placeholder 5"/>
          <p:cNvSpPr>
            <a:spLocks noGrp="1"/>
          </p:cNvSpPr>
          <p:nvPr>
            <p:ph type="sldNum" sz="quarter" idx="11"/>
          </p:nvPr>
        </p:nvSpPr>
        <p:spPr bwMode="auto">
          <a:ln>
            <a:miter lim="800000"/>
            <a:headEnd/>
            <a:tailEnd/>
          </a:ln>
        </p:spPr>
        <p:txBody>
          <a:bodyPr vert="horz" wrap="square" lIns="91440" tIns="45720" rIns="91440" bIns="45720" rtlCol="0" anchor="ctr" anchorCtr="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CBAEA45-ABA2-447A-B294-BDC540E7FC61}" type="slidenum">
              <a:rPr lang="en-US">
                <a:solidFill>
                  <a:srgbClr val="FFFFFF"/>
                </a:solidFill>
                <a:latin typeface="Franklin Gothic Book" panose="020B0503020102020204" pitchFamily="34" charset="0"/>
              </a:rPr>
              <a:pPr eaLnBrk="1" hangingPunct="1"/>
              <a:t>2</a:t>
            </a:fld>
            <a:endParaRPr lang="en-US">
              <a:solidFill>
                <a:srgbClr val="FFFFFF"/>
              </a:solidFill>
              <a:latin typeface="Franklin Gothic Book" panose="020B0503020102020204" pitchFamily="34" charset="0"/>
            </a:endParaRPr>
          </a:p>
        </p:txBody>
      </p:sp>
      <p:sp>
        <p:nvSpPr>
          <p:cNvPr id="4101" name="Content Placeholder 4"/>
          <p:cNvSpPr>
            <a:spLocks noGrp="1"/>
          </p:cNvSpPr>
          <p:nvPr>
            <p:ph sz="quarter" idx="1"/>
          </p:nvPr>
        </p:nvSpPr>
        <p:spPr>
          <a:xfrm>
            <a:off x="2133600" y="1066800"/>
            <a:ext cx="7772400" cy="5105400"/>
          </a:xfrm>
        </p:spPr>
        <p:txBody>
          <a:bodyPr/>
          <a:lstStyle/>
          <a:p>
            <a:pPr eaLnBrk="1" hangingPunct="1">
              <a:buFont typeface="Wingdings" panose="05000000000000000000" pitchFamily="2" charset="2"/>
              <a:buChar char=""/>
            </a:pPr>
            <a:r>
              <a:rPr lang="en-US" altLang="en-US" sz="1800" b="1" u="sng"/>
              <a:t>Recognition of Problem:</a:t>
            </a:r>
            <a:r>
              <a:rPr lang="en-US" altLang="en-US" sz="1800" b="1"/>
              <a:t>  </a:t>
            </a:r>
            <a:r>
              <a:rPr lang="en-US" altLang="en-US" sz="1800"/>
              <a:t>The cribs that were affected by the recall have been manufactured since January 1999.  More than 7 million drop-side cribs from multiple manufacturers have been recalled since 2005.  The CSPC has received reports of 153 deaths primarily due to suffocation and strangulation and hundreds of other incidents [3].  Other manufacturers had recalled similar cribs in June 2010 [3].  Pottery Barn has developed a repair kit for the effected cribs which is available to consumers free of charge [2].  Pottery Barn Kids is a subsidiary of Williams-Sonoma Inc. </a:t>
            </a:r>
          </a:p>
          <a:p>
            <a:pPr eaLnBrk="1" hangingPunct="1">
              <a:buFont typeface="Wingdings" panose="05000000000000000000" pitchFamily="2" charset="2"/>
              <a:buChar char=""/>
            </a:pPr>
            <a:endParaRPr lang="en-US" altLang="en-US" sz="1800"/>
          </a:p>
          <a:p>
            <a:pPr eaLnBrk="1" hangingPunct="1">
              <a:buFont typeface="Wingdings" panose="05000000000000000000" pitchFamily="2" charset="2"/>
              <a:buChar char=""/>
            </a:pPr>
            <a:r>
              <a:rPr lang="en-US" altLang="en-US" sz="1800" b="1" u="sng"/>
              <a:t>Speed of Response:</a:t>
            </a:r>
            <a:r>
              <a:rPr lang="en-US" altLang="en-US" sz="1800" b="1"/>
              <a:t> </a:t>
            </a:r>
            <a:r>
              <a:rPr lang="en-US" altLang="en-US" sz="1800"/>
              <a:t>The response has been slow industry wide.  The problems have been occurring over 10 years and because of a recent government investigation many drop-side crib manufacturers have began recalling the defective crib.</a:t>
            </a:r>
          </a:p>
          <a:p>
            <a:pPr eaLnBrk="1" hangingPunct="1">
              <a:buFont typeface="Wingdings" panose="05000000000000000000" pitchFamily="2" charset="2"/>
              <a:buChar char=""/>
            </a:pPr>
            <a:endParaRPr lang="en-US" altLang="en-US" sz="1800"/>
          </a:p>
          <a:p>
            <a:pPr eaLnBrk="1" hangingPunct="1">
              <a:buFont typeface="Wingdings" panose="05000000000000000000" pitchFamily="2" charset="2"/>
              <a:buChar char=""/>
            </a:pPr>
            <a:r>
              <a:rPr lang="en-US" altLang="en-US" sz="1800" b="1" u="sng"/>
              <a:t>Responsibility:</a:t>
            </a:r>
            <a:r>
              <a:rPr lang="en-US" altLang="en-US" sz="1800" b="1"/>
              <a:t>  </a:t>
            </a:r>
            <a:r>
              <a:rPr lang="en-US" altLang="en-US" sz="1800"/>
              <a:t>No article was found that showed Pottery Barn Kids expresses any remorse for injuries their product has caused.  In fact, the blame seems to shifted to the consumer for not properly assembling and maintaining the cribs [4]. However, the company did provide a method to correct the problem.</a:t>
            </a:r>
          </a:p>
        </p:txBody>
      </p:sp>
    </p:spTree>
    <p:extLst>
      <p:ext uri="{BB962C8B-B14F-4D97-AF65-F5344CB8AC3E}">
        <p14:creationId xmlns:p14="http://schemas.microsoft.com/office/powerpoint/2010/main" val="2343510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2133600" y="0"/>
            <a:ext cx="7315200" cy="838200"/>
          </a:xfrm>
        </p:spPr>
        <p:txBody>
          <a:bodyPr/>
          <a:lstStyle/>
          <a:p>
            <a:pPr eaLnBrk="1" hangingPunct="1"/>
            <a:r>
              <a:rPr lang="en-US" altLang="en-US" smtClean="0"/>
              <a:t>Impact of Recall</a:t>
            </a:r>
          </a:p>
        </p:txBody>
      </p:sp>
      <p:sp>
        <p:nvSpPr>
          <p:cNvPr id="5123"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mtClean="0">
                <a:solidFill>
                  <a:schemeClr val="tx2"/>
                </a:solidFill>
              </a:rPr>
              <a:t>ETM627 first name last name  - Product     due date</a:t>
            </a:r>
          </a:p>
        </p:txBody>
      </p:sp>
      <p:sp>
        <p:nvSpPr>
          <p:cNvPr id="10244" name="Slide Number Placeholder 5"/>
          <p:cNvSpPr>
            <a:spLocks noGrp="1"/>
          </p:cNvSpPr>
          <p:nvPr>
            <p:ph type="sldNum" sz="quarter" idx="11"/>
          </p:nvPr>
        </p:nvSpPr>
        <p:spPr bwMode="auto">
          <a:ln>
            <a:miter lim="800000"/>
            <a:headEnd/>
            <a:tailEnd/>
          </a:ln>
        </p:spPr>
        <p:txBody>
          <a:bodyPr vert="horz" wrap="square" lIns="91440" tIns="45720" rIns="91440" bIns="45720" rtlCol="0" anchor="ctr" anchorCtr="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FA4752-08B7-40BC-A885-BBC6846798F6}" type="slidenum">
              <a:rPr lang="en-US">
                <a:solidFill>
                  <a:srgbClr val="FFFFFF"/>
                </a:solidFill>
                <a:latin typeface="Franklin Gothic Book" panose="020B0503020102020204" pitchFamily="34" charset="0"/>
              </a:rPr>
              <a:pPr eaLnBrk="1" hangingPunct="1"/>
              <a:t>3</a:t>
            </a:fld>
            <a:endParaRPr lang="en-US">
              <a:solidFill>
                <a:srgbClr val="FFFFFF"/>
              </a:solidFill>
              <a:latin typeface="Franklin Gothic Book" panose="020B0503020102020204" pitchFamily="34" charset="0"/>
            </a:endParaRPr>
          </a:p>
        </p:txBody>
      </p:sp>
      <p:sp>
        <p:nvSpPr>
          <p:cNvPr id="5" name="Content Placeholder 4"/>
          <p:cNvSpPr>
            <a:spLocks noGrp="1"/>
          </p:cNvSpPr>
          <p:nvPr>
            <p:ph sz="quarter" idx="1"/>
          </p:nvPr>
        </p:nvSpPr>
        <p:spPr>
          <a:xfrm>
            <a:off x="2133600" y="1066800"/>
            <a:ext cx="7772400" cy="5029200"/>
          </a:xfrm>
        </p:spPr>
        <p:txBody>
          <a:bodyPr>
            <a:normAutofit fontScale="25000" lnSpcReduction="20000"/>
          </a:bodyPr>
          <a:lstStyle/>
          <a:p>
            <a:pPr marL="274320" indent="-274320">
              <a:spcBef>
                <a:spcPts val="580"/>
              </a:spcBef>
              <a:buFont typeface="Wingdings"/>
              <a:buChar char=""/>
              <a:defRPr/>
            </a:pPr>
            <a:r>
              <a:rPr lang="en-US" sz="7200" b="1" u="sng" dirty="0"/>
              <a:t>Legal Consequences:</a:t>
            </a:r>
            <a:r>
              <a:rPr lang="en-US" sz="7200" b="1" dirty="0"/>
              <a:t> </a:t>
            </a:r>
            <a:r>
              <a:rPr lang="en-US" sz="7200" dirty="0"/>
              <a:t>As a result of a government investigation on drop-side cribs, the CSPC has banned the use and sale of the drop-side cribs.  The CSPC has also introduced more stringent testing for future cribs that will be manufactured [5].  Pottery Barn Kids did not actually take back any cribs and got around the new ban by providing customers with a repair kit that will modify the crib from a drop-side to a fixed-side crib.  No lawsuits could be found against Pottery Barn Kids due to the crib defects.</a:t>
            </a:r>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a:t>Reputation:</a:t>
            </a:r>
            <a:r>
              <a:rPr lang="en-US" sz="7200" b="1" dirty="0"/>
              <a:t>  </a:t>
            </a:r>
            <a:r>
              <a:rPr lang="en-US" sz="7200" dirty="0"/>
              <a:t>The incident seems have little or no effect on the reputation of Pottery Barn Kids The parent company, Williams-Sonoma is a well known home design retailer with many subsidiaries.  The company’s stock (WSM) has declined since July 14, 2010, the day the recall has been announced.  This recall was recently publicized and the effect of the recall may not have fully manifested.</a:t>
            </a:r>
          </a:p>
          <a:p>
            <a:pPr marL="274320" indent="-274320">
              <a:spcBef>
                <a:spcPts val="580"/>
              </a:spcBef>
              <a:buFont typeface="Wingdings"/>
              <a:buChar char=""/>
              <a:defRPr/>
            </a:pPr>
            <a:endParaRPr lang="en-US" sz="7200" dirty="0"/>
          </a:p>
          <a:p>
            <a:pPr marL="274320" indent="-274320">
              <a:spcBef>
                <a:spcPts val="580"/>
              </a:spcBef>
              <a:buFont typeface="Wingdings"/>
              <a:buChar char=""/>
              <a:defRPr/>
            </a:pPr>
            <a:r>
              <a:rPr lang="en-US" sz="7200" b="1" u="sng" dirty="0"/>
              <a:t>Sales:</a:t>
            </a:r>
            <a:r>
              <a:rPr lang="en-US" sz="7200" dirty="0"/>
              <a:t>  Every drop-side crib manufacturer is affected by the new government regulations.  The sale of cribs have not been affected, just the style of crib.  Williams-Sonoma’s stock price is not indicative of their sales, just stockholders opinion of how the new regulations will affect the company in future along with other factors.  Pottery Barns Kids was able to avoid refunds by providing a cheap fix to the consumers.</a:t>
            </a:r>
          </a:p>
          <a:p>
            <a:pPr marL="274320" indent="-274320">
              <a:spcBef>
                <a:spcPts val="580"/>
              </a:spcBef>
              <a:buNone/>
              <a:defRPr/>
            </a:pPr>
            <a:endParaRPr lang="en-US" sz="6400" dirty="0"/>
          </a:p>
          <a:p>
            <a:pPr marL="274320" indent="-274320">
              <a:spcBef>
                <a:spcPts val="580"/>
              </a:spcBef>
              <a:buNone/>
              <a:defRPr/>
            </a:pPr>
            <a:r>
              <a:rPr lang="en-US" sz="5600" dirty="0"/>
              <a:t/>
            </a:r>
            <a:br>
              <a:rPr lang="en-US" sz="5600" dirty="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274320" indent="-274320">
              <a:spcBef>
                <a:spcPts val="580"/>
              </a:spcBef>
              <a:buFont typeface="Wingdings"/>
              <a:buChar char=""/>
              <a:defRPr/>
            </a:pPr>
            <a:endParaRPr lang="en-US" dirty="0"/>
          </a:p>
        </p:txBody>
      </p:sp>
    </p:spTree>
    <p:extLst>
      <p:ext uri="{BB962C8B-B14F-4D97-AF65-F5344CB8AC3E}">
        <p14:creationId xmlns:p14="http://schemas.microsoft.com/office/powerpoint/2010/main" val="2466133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1981200" y="0"/>
            <a:ext cx="7467600" cy="838200"/>
          </a:xfrm>
        </p:spPr>
        <p:txBody>
          <a:bodyPr/>
          <a:lstStyle/>
          <a:p>
            <a:pPr eaLnBrk="1" hangingPunct="1"/>
            <a:r>
              <a:rPr lang="en-US" altLang="en-US" dirty="0" smtClean="0"/>
              <a:t>References (have at least 5)</a:t>
            </a:r>
          </a:p>
        </p:txBody>
      </p:sp>
      <p:sp>
        <p:nvSpPr>
          <p:cNvPr id="6147"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mtClean="0">
                <a:solidFill>
                  <a:schemeClr val="tx2"/>
                </a:solidFill>
              </a:rPr>
              <a:t>ETM627 first name last name  - Product     due date</a:t>
            </a:r>
          </a:p>
        </p:txBody>
      </p:sp>
      <p:sp>
        <p:nvSpPr>
          <p:cNvPr id="11268" name="Slide Number Placeholder 5"/>
          <p:cNvSpPr>
            <a:spLocks noGrp="1"/>
          </p:cNvSpPr>
          <p:nvPr>
            <p:ph type="sldNum" sz="quarter" idx="11"/>
          </p:nvPr>
        </p:nvSpPr>
        <p:spPr bwMode="auto">
          <a:ln>
            <a:miter lim="800000"/>
            <a:headEnd/>
            <a:tailEnd/>
          </a:ln>
        </p:spPr>
        <p:txBody>
          <a:bodyPr vert="horz" wrap="square" lIns="91440" tIns="45720" rIns="91440" bIns="45720" rtlCol="0" anchor="ctr" anchorCtr="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BD0B278-E28C-4F2F-AA04-BF6FF5D1019B}" type="slidenum">
              <a:rPr lang="en-US">
                <a:solidFill>
                  <a:srgbClr val="FFFFFF"/>
                </a:solidFill>
                <a:latin typeface="Franklin Gothic Book" panose="020B0503020102020204" pitchFamily="34" charset="0"/>
              </a:rPr>
              <a:pPr eaLnBrk="1" hangingPunct="1"/>
              <a:t>4</a:t>
            </a:fld>
            <a:endParaRPr lang="en-US">
              <a:solidFill>
                <a:srgbClr val="FFFFFF"/>
              </a:solidFill>
              <a:latin typeface="Franklin Gothic Book" panose="020B0503020102020204" pitchFamily="34" charset="0"/>
            </a:endParaRPr>
          </a:p>
        </p:txBody>
      </p:sp>
      <p:sp>
        <p:nvSpPr>
          <p:cNvPr id="5" name="Content Placeholder 4"/>
          <p:cNvSpPr>
            <a:spLocks noGrp="1"/>
          </p:cNvSpPr>
          <p:nvPr>
            <p:ph sz="quarter" idx="1"/>
          </p:nvPr>
        </p:nvSpPr>
        <p:spPr>
          <a:xfrm>
            <a:off x="2133600" y="1066800"/>
            <a:ext cx="7772400" cy="5105400"/>
          </a:xfrm>
        </p:spPr>
        <p:txBody>
          <a:bodyPr>
            <a:normAutofit fontScale="25000" lnSpcReduction="20000"/>
          </a:bodyPr>
          <a:lstStyle/>
          <a:p>
            <a:pPr marL="274320" indent="-274320">
              <a:spcBef>
                <a:spcPts val="580"/>
              </a:spcBef>
              <a:buNone/>
              <a:defRPr/>
            </a:pPr>
            <a:r>
              <a:rPr lang="en-US" sz="6400" dirty="0"/>
              <a:t>[1] </a:t>
            </a:r>
            <a:r>
              <a:rPr lang="en-US" sz="7200" dirty="0" err="1"/>
              <a:t>Saiontz</a:t>
            </a:r>
            <a:r>
              <a:rPr lang="en-US" sz="7200" dirty="0"/>
              <a:t>, Kirk. (2010).  Pottery Barn Crib Recall Issued as CPSC Proposes New Crib Rules.  Retrieved from http://</a:t>
            </a:r>
            <a:r>
              <a:rPr lang="en-US" sz="7200" dirty="0">
                <a:solidFill>
                  <a:schemeClr val="accent2"/>
                </a:solidFill>
              </a:rPr>
              <a:t>www.aboutlawsuits.com</a:t>
            </a:r>
            <a:r>
              <a:rPr lang="en-US" sz="7200" dirty="0"/>
              <a:t>/pottery-barn-crib-recall-new-cpsc-regulations-11453.</a:t>
            </a:r>
          </a:p>
          <a:p>
            <a:pPr marL="274320" indent="-274320">
              <a:spcBef>
                <a:spcPts val="580"/>
              </a:spcBef>
              <a:buNone/>
              <a:defRPr/>
            </a:pPr>
            <a:endParaRPr lang="en-US" sz="7200" dirty="0"/>
          </a:p>
          <a:p>
            <a:pPr marL="274320" indent="-274320">
              <a:spcBef>
                <a:spcPts val="580"/>
              </a:spcBef>
              <a:buNone/>
              <a:defRPr/>
            </a:pPr>
            <a:r>
              <a:rPr lang="en-US" sz="7200" dirty="0"/>
              <a:t>[2] Mays, D. (2010). Pottery Barn Kids recalls drop-side cribs.  Retrieved from http://blogs.consumerreports.org/safety/2010/07/pottery-barn-kids-recalls-dropside-cribs.html.</a:t>
            </a:r>
          </a:p>
          <a:p>
            <a:pPr marL="274320" indent="-274320">
              <a:spcBef>
                <a:spcPts val="580"/>
              </a:spcBef>
              <a:buNone/>
              <a:defRPr/>
            </a:pPr>
            <a:endParaRPr lang="en-US" sz="7200" dirty="0"/>
          </a:p>
          <a:p>
            <a:pPr marL="274320" indent="-274320">
              <a:spcBef>
                <a:spcPts val="580"/>
              </a:spcBef>
              <a:buNone/>
              <a:defRPr/>
            </a:pPr>
            <a:r>
              <a:rPr lang="en-US" sz="7200" dirty="0"/>
              <a:t>[3] </a:t>
            </a:r>
            <a:r>
              <a:rPr lang="en-US" sz="7200" dirty="0" err="1"/>
              <a:t>Plungis</a:t>
            </a:r>
            <a:r>
              <a:rPr lang="en-US" sz="7200" dirty="0"/>
              <a:t>, J. (2010).  US to Ban Drop-Side Cribs in Infant Safety Overhaul.  Bloomberg </a:t>
            </a:r>
            <a:r>
              <a:rPr lang="en-US" sz="7200" dirty="0" err="1"/>
              <a:t>Businessweek</a:t>
            </a:r>
            <a:r>
              <a:rPr lang="en-US" sz="7200" dirty="0"/>
              <a:t>.  Retrieved from http://www.businessweek.com/news/2010-07-14/u-s-to-ban-drop-side-cribs-in-infant-safety-overhaul.html.</a:t>
            </a:r>
          </a:p>
          <a:p>
            <a:pPr marL="274320" indent="-274320">
              <a:spcBef>
                <a:spcPts val="580"/>
              </a:spcBef>
              <a:buNone/>
              <a:defRPr/>
            </a:pPr>
            <a:endParaRPr lang="en-US" sz="7200" dirty="0"/>
          </a:p>
          <a:p>
            <a:pPr marL="274320" indent="-274320">
              <a:spcBef>
                <a:spcPts val="580"/>
              </a:spcBef>
              <a:buNone/>
              <a:defRPr/>
            </a:pPr>
            <a:r>
              <a:rPr lang="en-US" sz="7200" dirty="0"/>
              <a:t>[4] Juvenile Product Manufacturers Association. (2009).  JPMA Responds to Recent Safety Concerns of “Drop Side” Cribs.  Mt. Laurel, NJ: Linda Woody.  Retrieved from http://www.jpma.org/sites/default/files/JPMA%20Statement%20on%20Drop%20Side%20Cribs.pdf.</a:t>
            </a:r>
          </a:p>
          <a:p>
            <a:pPr marL="274320" indent="-274320">
              <a:spcBef>
                <a:spcPts val="580"/>
              </a:spcBef>
              <a:buNone/>
              <a:defRPr/>
            </a:pPr>
            <a:endParaRPr lang="en-US" sz="7200" dirty="0"/>
          </a:p>
          <a:p>
            <a:pPr marL="274320" indent="-274320">
              <a:spcBef>
                <a:spcPts val="580"/>
              </a:spcBef>
              <a:buNone/>
              <a:defRPr/>
            </a:pPr>
            <a:r>
              <a:rPr lang="en-US" sz="7200" dirty="0"/>
              <a:t>[5] US Consumer Product Safety Commission.  (2010).  CSPC Proposes New Rules for Full-Size and Non-Full-Size Cribs.  (CSPC Release No. 10-301).  Washington, DC: Office of Information and Public Affairs</a:t>
            </a:r>
            <a:r>
              <a:rPr lang="en-US" sz="7200" dirty="0" smtClean="0"/>
              <a:t>.</a:t>
            </a:r>
            <a:r>
              <a:rPr lang="en-US" sz="7200" dirty="0" smtClean="0">
                <a:solidFill>
                  <a:srgbClr val="FFFF00"/>
                </a:solidFill>
              </a:rPr>
              <a:t> </a:t>
            </a:r>
            <a:r>
              <a:rPr lang="en-US" sz="7200" dirty="0" smtClean="0">
                <a:solidFill>
                  <a:schemeClr val="accent2"/>
                </a:solidFill>
              </a:rPr>
              <a:t>[make sure that the government agency who declared recall is listed]</a:t>
            </a:r>
            <a:r>
              <a:rPr lang="en-US" sz="7200" dirty="0"/>
              <a:t/>
            </a:r>
            <a:br>
              <a:rPr lang="en-US" sz="7200" dirty="0"/>
            </a:br>
            <a:r>
              <a:rPr lang="en-US" sz="6400" dirty="0"/>
              <a:t/>
            </a:r>
            <a:br>
              <a:rPr lang="en-US" sz="6400" dirty="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274320" indent="-274320">
              <a:spcBef>
                <a:spcPts val="580"/>
              </a:spcBef>
              <a:buFont typeface="Wingdings"/>
              <a:buChar char=""/>
              <a:defRPr/>
            </a:pPr>
            <a:endParaRPr lang="en-US" dirty="0"/>
          </a:p>
        </p:txBody>
      </p:sp>
    </p:spTree>
    <p:extLst>
      <p:ext uri="{BB962C8B-B14F-4D97-AF65-F5344CB8AC3E}">
        <p14:creationId xmlns:p14="http://schemas.microsoft.com/office/powerpoint/2010/main" val="3761894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Issues</a:t>
            </a:r>
          </a:p>
        </p:txBody>
      </p:sp>
      <p:sp>
        <p:nvSpPr>
          <p:cNvPr id="7171" name="Content Placeholder 2"/>
          <p:cNvSpPr>
            <a:spLocks noGrp="1"/>
          </p:cNvSpPr>
          <p:nvPr>
            <p:ph sz="quarter" idx="1"/>
          </p:nvPr>
        </p:nvSpPr>
        <p:spPr>
          <a:xfrm>
            <a:off x="2438400" y="1447800"/>
            <a:ext cx="6629400" cy="4572000"/>
          </a:xfrm>
        </p:spPr>
        <p:txBody>
          <a:bodyPr>
            <a:normAutofit fontScale="92500" lnSpcReduction="10000"/>
          </a:bodyPr>
          <a:lstStyle/>
          <a:p>
            <a:pPr eaLnBrk="1" hangingPunct="1"/>
            <a:r>
              <a:rPr lang="en-US" smtClean="0"/>
              <a:t>Date retrieved from web site vs. publication date</a:t>
            </a:r>
          </a:p>
          <a:p>
            <a:pPr eaLnBrk="1" hangingPunct="1"/>
            <a:r>
              <a:rPr lang="en-US" smtClean="0"/>
              <a:t>Motivation of “authors”</a:t>
            </a:r>
          </a:p>
          <a:p>
            <a:pPr eaLnBrk="1" hangingPunct="1"/>
            <a:r>
              <a:rPr lang="en-US" smtClean="0"/>
              <a:t>No author acknowledged</a:t>
            </a:r>
          </a:p>
          <a:p>
            <a:pPr eaLnBrk="1" hangingPunct="1"/>
            <a:r>
              <a:rPr lang="en-US" smtClean="0"/>
              <a:t>Quotations around direct word-for-word copying vs “paraphrasing”</a:t>
            </a:r>
          </a:p>
          <a:p>
            <a:pPr eaLnBrk="1" hangingPunct="1"/>
            <a:r>
              <a:rPr lang="en-US" smtClean="0"/>
              <a:t>APA or MLA style manual</a:t>
            </a:r>
          </a:p>
          <a:p>
            <a:pPr eaLnBrk="1" hangingPunct="1"/>
            <a:r>
              <a:rPr lang="en-US" smtClean="0"/>
              <a:t>Identify acronyms first time used</a:t>
            </a:r>
          </a:p>
          <a:p>
            <a:pPr eaLnBrk="1" hangingPunct="1"/>
            <a:r>
              <a:rPr lang="en-US" smtClean="0"/>
              <a:t>4-8 slides, max 2 MB (limit graphics)</a:t>
            </a:r>
          </a:p>
          <a:p>
            <a:pPr eaLnBrk="1" hangingPunct="1"/>
            <a:r>
              <a:rPr lang="en-US" smtClean="0"/>
              <a:t>Some technical content related to your specialization</a:t>
            </a:r>
          </a:p>
          <a:p>
            <a:pPr eaLnBrk="1" hangingPunct="1"/>
            <a:endParaRPr lang="en-US" smtClean="0"/>
          </a:p>
        </p:txBody>
      </p:sp>
      <p:sp>
        <p:nvSpPr>
          <p:cNvPr id="7172" name="Content Placeholder 3"/>
          <p:cNvSpPr>
            <a:spLocks noGrp="1"/>
          </p:cNvSpPr>
          <p:nvPr>
            <p:ph sz="quarter" idx="2"/>
          </p:nvPr>
        </p:nvSpPr>
        <p:spPr>
          <a:xfrm>
            <a:off x="9220201" y="1447800"/>
            <a:ext cx="987425" cy="4572000"/>
          </a:xfrm>
        </p:spPr>
        <p:txBody>
          <a:bodyPr>
            <a:normAutofit fontScale="92500" lnSpcReduction="10000"/>
          </a:bodyPr>
          <a:lstStyle/>
          <a:p>
            <a:pPr eaLnBrk="1" hangingPunct="1"/>
            <a:endParaRPr lang="en-US" smtClean="0"/>
          </a:p>
        </p:txBody>
      </p:sp>
      <p:sp>
        <p:nvSpPr>
          <p:cNvPr id="7173" name="Date Placeholder 4"/>
          <p:cNvSpPr>
            <a:spLocks noGrp="1"/>
          </p:cNvSpPr>
          <p:nvPr>
            <p:ph type="dt" sz="quarter" idx="10"/>
          </p:nvPr>
        </p:nvSpPr>
        <p:spPr bwMode="auto">
          <a:xfrm>
            <a:off x="2819400" y="6172200"/>
            <a:ext cx="60960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smtClean="0">
                <a:solidFill>
                  <a:schemeClr val="tx2"/>
                </a:solidFill>
              </a:rPr>
              <a:t>ETM627 first name last name  - Product     due date</a:t>
            </a:r>
          </a:p>
        </p:txBody>
      </p:sp>
      <p:sp>
        <p:nvSpPr>
          <p:cNvPr id="6" name="Slide Number Placeholder 5"/>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0575F25-8E14-4B44-A7B3-F090A5CBEDD3}" type="slidenum">
              <a:rPr lang="en-US">
                <a:solidFill>
                  <a:srgbClr val="FFFFFF"/>
                </a:solidFill>
                <a:latin typeface="Franklin Gothic Book" panose="020B0503020102020204" pitchFamily="34" charset="0"/>
              </a:rPr>
              <a:pPr eaLnBrk="1" hangingPunct="1"/>
              <a:t>5</a:t>
            </a:fld>
            <a:endParaRPr lang="en-US">
              <a:solidFill>
                <a:srgbClr val="FFFFFF"/>
              </a:solidFill>
              <a:latin typeface="Franklin Gothic Book" panose="020B0503020102020204" pitchFamily="34" charset="0"/>
            </a:endParaRPr>
          </a:p>
        </p:txBody>
      </p:sp>
    </p:spTree>
    <p:extLst>
      <p:ext uri="{BB962C8B-B14F-4D97-AF65-F5344CB8AC3E}">
        <p14:creationId xmlns:p14="http://schemas.microsoft.com/office/powerpoint/2010/main" val="3788962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http://en.wikipedia.org/wiki/Ford_Pinto</a:t>
            </a:r>
            <a:endParaRPr lang="en-US" dirty="0" smtClean="0"/>
          </a:p>
          <a:p>
            <a:r>
              <a:rPr lang="en-US" dirty="0" smtClean="0">
                <a:hlinkClick r:id="rId3"/>
              </a:rPr>
              <a:t>http://www.engineering.com/Library/ArticlesPage/tabid/85/ArticleID/166/Ford-Pinto.aspx</a:t>
            </a:r>
            <a:endParaRPr lang="en-US" dirty="0" smtClean="0"/>
          </a:p>
          <a:p>
            <a:r>
              <a:rPr lang="en-US" dirty="0" smtClean="0"/>
              <a:t>Include technical information related to specialization</a:t>
            </a:r>
          </a:p>
          <a:p>
            <a:r>
              <a:rPr lang="en-US" dirty="0" smtClean="0"/>
              <a:t>Due on November 30th</a:t>
            </a:r>
          </a:p>
          <a:p>
            <a:endParaRPr lang="en-US" dirty="0"/>
          </a:p>
        </p:txBody>
      </p:sp>
    </p:spTree>
    <p:extLst>
      <p:ext uri="{BB962C8B-B14F-4D97-AF65-F5344CB8AC3E}">
        <p14:creationId xmlns:p14="http://schemas.microsoft.com/office/powerpoint/2010/main" val="2442582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906</Words>
  <Application>Microsoft Office PowerPoint</Application>
  <PresentationFormat>Custom</PresentationFormat>
  <Paragraphs>65</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Product Recall</vt:lpstr>
      <vt:lpstr>Management Issues</vt:lpstr>
      <vt:lpstr>Impact of Recall</vt:lpstr>
      <vt:lpstr>References (have at least 5)</vt:lpstr>
      <vt:lpstr>Issues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Recall</dc:title>
  <dc:creator>Hayley Gaunt</dc:creator>
  <cp:lastModifiedBy>Joan Burtner</cp:lastModifiedBy>
  <cp:revision>4</cp:revision>
  <dcterms:created xsi:type="dcterms:W3CDTF">2014-11-11T23:26:04Z</dcterms:created>
  <dcterms:modified xsi:type="dcterms:W3CDTF">2014-12-01T18:35:39Z</dcterms:modified>
</cp:coreProperties>
</file>