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60C9E5B8-415B-4D94-8A66-1C36F337A3EB}">
  <a:tblStyle styleId="{60C9E5B8-415B-4D94-8A66-1C36F337A3EB}" styleName="Table_0"/>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127894697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8" name="Shape 1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5" name="Shape 1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1" name="Shape 1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9"/>
        <p:cNvGrpSpPr/>
        <p:nvPr/>
      </p:nvGrpSpPr>
      <p:grpSpPr>
        <a:xfrm>
          <a:off x="0" y="0"/>
          <a:ext cx="0" cy="0"/>
          <a:chOff x="0" y="0"/>
          <a:chExt cx="0" cy="0"/>
        </a:xfrm>
      </p:grpSpPr>
      <p:grpSp>
        <p:nvGrpSpPr>
          <p:cNvPr id="60" name="Shape 60"/>
          <p:cNvGrpSpPr/>
          <p:nvPr/>
        </p:nvGrpSpPr>
        <p:grpSpPr>
          <a:xfrm>
            <a:off x="-11" y="1334226"/>
            <a:ext cx="7314320" cy="4116299"/>
            <a:chOff x="-11" y="1378676"/>
            <a:chExt cx="7314320" cy="4116299"/>
          </a:xfrm>
        </p:grpSpPr>
        <p:sp>
          <p:nvSpPr>
            <p:cNvPr id="61" name="Shape 61"/>
            <p:cNvSpPr/>
            <p:nvPr/>
          </p:nvSpPr>
          <p:spPr>
            <a:xfrm flipH="1">
              <a:off x="-11" y="1378676"/>
              <a:ext cx="187800" cy="4116299"/>
            </a:xfrm>
            <a:prstGeom prst="rect">
              <a:avLst/>
            </a:prstGeom>
            <a:solidFill>
              <a:schemeClr val="accent2"/>
            </a:solidFill>
            <a:ln>
              <a:noFill/>
            </a:ln>
          </p:spPr>
          <p:txBody>
            <a:bodyPr lIns="91425" tIns="45700" rIns="91425" bIns="45700" anchor="ctr" anchorCtr="0">
              <a:noAutofit/>
            </a:bodyPr>
            <a:lstStyle/>
            <a:p>
              <a:endParaRPr/>
            </a:p>
          </p:txBody>
        </p:sp>
        <p:sp>
          <p:nvSpPr>
            <p:cNvPr id="62" name="Shape 62"/>
            <p:cNvSpPr/>
            <p:nvPr/>
          </p:nvSpPr>
          <p:spPr>
            <a:xfrm flipH="1">
              <a:off x="187809" y="1378676"/>
              <a:ext cx="7126499" cy="4116299"/>
            </a:xfrm>
            <a:prstGeom prst="rect">
              <a:avLst/>
            </a:prstGeom>
            <a:solidFill>
              <a:srgbClr val="0F243E"/>
            </a:solidFill>
            <a:ln>
              <a:noFill/>
            </a:ln>
          </p:spPr>
          <p:txBody>
            <a:bodyPr lIns="91425" tIns="45700" rIns="91425" bIns="45700" anchor="ctr" anchorCtr="0">
              <a:noAutofit/>
            </a:bodyPr>
            <a:lstStyle/>
            <a:p>
              <a:endParaRPr/>
            </a:p>
          </p:txBody>
        </p:sp>
      </p:grpSp>
      <p:sp>
        <p:nvSpPr>
          <p:cNvPr id="63" name="Shape 63"/>
          <p:cNvSpPr txBox="1">
            <a:spLocks noGrp="1"/>
          </p:cNvSpPr>
          <p:nvPr>
            <p:ph type="ctrTitle"/>
          </p:nvPr>
        </p:nvSpPr>
        <p:spPr>
          <a:xfrm>
            <a:off x="685800" y="2266575"/>
            <a:ext cx="6400799" cy="13341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64" name="Shape 64"/>
          <p:cNvSpPr txBox="1">
            <a:spLocks noGrp="1"/>
          </p:cNvSpPr>
          <p:nvPr>
            <p:ph type="subTitle" idx="1"/>
          </p:nvPr>
        </p:nvSpPr>
        <p:spPr>
          <a:xfrm>
            <a:off x="685800" y="3600451"/>
            <a:ext cx="6400799" cy="900299"/>
          </a:xfrm>
          <a:prstGeom prst="rect">
            <a:avLst/>
          </a:prstGeom>
        </p:spPr>
        <p:txBody>
          <a:bodyPr lIns="91425" tIns="91425" rIns="91425" bIns="91425" anchor="t" anchorCtr="0"/>
          <a:lstStyle>
            <a:lvl1pPr marL="0" indent="152400">
              <a:buClr>
                <a:schemeClr val="lt1"/>
              </a:buClr>
              <a:buSzPct val="100000"/>
              <a:buNone/>
              <a:defRPr sz="2400">
                <a:solidFill>
                  <a:schemeClr val="lt1"/>
                </a:solidFill>
              </a:defRPr>
            </a:lvl1pPr>
            <a:lvl2pPr marL="0" indent="152400">
              <a:spcBef>
                <a:spcPts val="0"/>
              </a:spcBef>
              <a:buClr>
                <a:schemeClr val="lt1"/>
              </a:buClr>
              <a:buSzPct val="100000"/>
              <a:buNone/>
              <a:defRPr sz="2400">
                <a:solidFill>
                  <a:schemeClr val="lt1"/>
                </a:solidFill>
              </a:defRPr>
            </a:lvl2pPr>
            <a:lvl3pPr marL="0" indent="152400">
              <a:spcBef>
                <a:spcPts val="0"/>
              </a:spcBef>
              <a:buClr>
                <a:schemeClr val="lt1"/>
              </a:buClr>
              <a:buSzPct val="100000"/>
              <a:buNone/>
              <a:defRPr sz="2400">
                <a:solidFill>
                  <a:schemeClr val="lt1"/>
                </a:solidFill>
              </a:defRPr>
            </a:lvl3pPr>
            <a:lvl4pPr marL="0" indent="152400">
              <a:spcBef>
                <a:spcPts val="0"/>
              </a:spcBef>
              <a:buClr>
                <a:schemeClr val="lt1"/>
              </a:buClr>
              <a:buSzPct val="100000"/>
              <a:buNone/>
              <a:defRPr sz="2400">
                <a:solidFill>
                  <a:schemeClr val="lt1"/>
                </a:solidFill>
              </a:defRPr>
            </a:lvl4pPr>
            <a:lvl5pPr marL="0" indent="152400">
              <a:spcBef>
                <a:spcPts val="0"/>
              </a:spcBef>
              <a:buClr>
                <a:schemeClr val="lt1"/>
              </a:buClr>
              <a:buSzPct val="100000"/>
              <a:buNone/>
              <a:defRPr sz="2400">
                <a:solidFill>
                  <a:schemeClr val="lt1"/>
                </a:solidFill>
              </a:defRPr>
            </a:lvl5pPr>
            <a:lvl6pPr marL="0" indent="152400">
              <a:spcBef>
                <a:spcPts val="0"/>
              </a:spcBef>
              <a:buClr>
                <a:schemeClr val="lt1"/>
              </a:buClr>
              <a:buSzPct val="100000"/>
              <a:buNone/>
              <a:defRPr sz="2400">
                <a:solidFill>
                  <a:schemeClr val="lt1"/>
                </a:solidFill>
              </a:defRPr>
            </a:lvl6pPr>
            <a:lvl7pPr marL="0" indent="152400">
              <a:spcBef>
                <a:spcPts val="0"/>
              </a:spcBef>
              <a:buClr>
                <a:schemeClr val="lt1"/>
              </a:buClr>
              <a:buSzPct val="100000"/>
              <a:buNone/>
              <a:defRPr sz="2400">
                <a:solidFill>
                  <a:schemeClr val="lt1"/>
                </a:solidFill>
              </a:defRPr>
            </a:lvl7pPr>
            <a:lvl8pPr marL="0" indent="152400">
              <a:spcBef>
                <a:spcPts val="0"/>
              </a:spcBef>
              <a:buClr>
                <a:schemeClr val="lt1"/>
              </a:buClr>
              <a:buSzPct val="100000"/>
              <a:buNone/>
              <a:defRPr sz="2400">
                <a:solidFill>
                  <a:schemeClr val="lt1"/>
                </a:solidFill>
              </a:defRPr>
            </a:lvl8pPr>
            <a:lvl9pPr marL="0" indent="152400">
              <a:spcBef>
                <a:spcPts val="0"/>
              </a:spcBef>
              <a:buClr>
                <a:schemeClr val="lt1"/>
              </a:buClr>
              <a:buSzPct val="100000"/>
              <a:buNone/>
              <a:defRPr sz="2400">
                <a:solidFill>
                  <a:schemeClr val="l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65"/>
        <p:cNvGrpSpPr/>
        <p:nvPr/>
      </p:nvGrpSpPr>
      <p:grpSpPr>
        <a:xfrm>
          <a:off x="0" y="0"/>
          <a:ext cx="0" cy="0"/>
          <a:chOff x="0" y="0"/>
          <a:chExt cx="0" cy="0"/>
        </a:xfrm>
      </p:grpSpPr>
      <p:grpSp>
        <p:nvGrpSpPr>
          <p:cNvPr id="66" name="Shape 66"/>
          <p:cNvGrpSpPr/>
          <p:nvPr/>
        </p:nvGrpSpPr>
        <p:grpSpPr>
          <a:xfrm>
            <a:off x="-13" y="-12188"/>
            <a:ext cx="8005727" cy="1612601"/>
            <a:chOff x="-13" y="-12187"/>
            <a:chExt cx="8005727" cy="1161900"/>
          </a:xfrm>
        </p:grpSpPr>
        <p:sp>
          <p:nvSpPr>
            <p:cNvPr id="67" name="Shape 67"/>
            <p:cNvSpPr/>
            <p:nvPr/>
          </p:nvSpPr>
          <p:spPr>
            <a:xfrm flipH="1">
              <a:off x="-13" y="-12187"/>
              <a:ext cx="187800" cy="1161900"/>
            </a:xfrm>
            <a:prstGeom prst="rect">
              <a:avLst/>
            </a:prstGeom>
            <a:solidFill>
              <a:schemeClr val="accent2"/>
            </a:solidFill>
            <a:ln>
              <a:noFill/>
            </a:ln>
          </p:spPr>
          <p:txBody>
            <a:bodyPr lIns="91425" tIns="45700" rIns="91425" bIns="45700" anchor="ctr" anchorCtr="0">
              <a:noAutofit/>
            </a:bodyPr>
            <a:lstStyle/>
            <a:p>
              <a:endParaRPr/>
            </a:p>
          </p:txBody>
        </p:sp>
        <p:sp>
          <p:nvSpPr>
            <p:cNvPr id="68" name="Shape 68"/>
            <p:cNvSpPr/>
            <p:nvPr/>
          </p:nvSpPr>
          <p:spPr>
            <a:xfrm flipH="1">
              <a:off x="187715" y="-12187"/>
              <a:ext cx="7817999" cy="1161900"/>
            </a:xfrm>
            <a:prstGeom prst="rect">
              <a:avLst/>
            </a:prstGeom>
            <a:solidFill>
              <a:srgbClr val="0F243E"/>
            </a:solidFill>
            <a:ln>
              <a:noFill/>
            </a:ln>
          </p:spPr>
          <p:txBody>
            <a:bodyPr lIns="91425" tIns="45700" rIns="91425" bIns="45700" anchor="ctr" anchorCtr="0">
              <a:noAutofit/>
            </a:bodyPr>
            <a:lstStyle/>
            <a:p>
              <a:endParaRPr/>
            </a:p>
          </p:txBody>
        </p:sp>
      </p:grpSp>
      <p:sp>
        <p:nvSpPr>
          <p:cNvPr id="69" name="Shape 69"/>
          <p:cNvSpPr txBox="1">
            <a:spLocks noGrp="1"/>
          </p:cNvSpPr>
          <p:nvPr>
            <p:ph type="title"/>
          </p:nvPr>
        </p:nvSpPr>
        <p:spPr>
          <a:xfrm>
            <a:off x="457200" y="134801"/>
            <a:ext cx="7315499" cy="13521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0" name="Shape 70"/>
          <p:cNvSpPr txBox="1">
            <a:spLocks noGrp="1"/>
          </p:cNvSpPr>
          <p:nvPr>
            <p:ph type="body" idx="1"/>
          </p:nvPr>
        </p:nvSpPr>
        <p:spPr>
          <a:xfrm>
            <a:off x="457200" y="1704688"/>
            <a:ext cx="8229600" cy="48404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71"/>
        <p:cNvGrpSpPr/>
        <p:nvPr/>
      </p:nvGrpSpPr>
      <p:grpSpPr>
        <a:xfrm>
          <a:off x="0" y="0"/>
          <a:ext cx="0" cy="0"/>
          <a:chOff x="0" y="0"/>
          <a:chExt cx="0" cy="0"/>
        </a:xfrm>
      </p:grpSpPr>
      <p:sp>
        <p:nvSpPr>
          <p:cNvPr id="72" name="Shape 72"/>
          <p:cNvSpPr txBox="1">
            <a:spLocks noGrp="1"/>
          </p:cNvSpPr>
          <p:nvPr>
            <p:ph type="body" idx="1"/>
          </p:nvPr>
        </p:nvSpPr>
        <p:spPr>
          <a:xfrm>
            <a:off x="456245" y="1704684"/>
            <a:ext cx="4038599" cy="48404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73" name="Shape 73"/>
          <p:cNvSpPr txBox="1">
            <a:spLocks noGrp="1"/>
          </p:cNvSpPr>
          <p:nvPr>
            <p:ph type="body" idx="2"/>
          </p:nvPr>
        </p:nvSpPr>
        <p:spPr>
          <a:xfrm>
            <a:off x="4648200" y="1704684"/>
            <a:ext cx="4038599" cy="48404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grpSp>
        <p:nvGrpSpPr>
          <p:cNvPr id="74" name="Shape 74"/>
          <p:cNvGrpSpPr/>
          <p:nvPr/>
        </p:nvGrpSpPr>
        <p:grpSpPr>
          <a:xfrm>
            <a:off x="-13" y="-12188"/>
            <a:ext cx="8005727" cy="1612601"/>
            <a:chOff x="-13" y="-12187"/>
            <a:chExt cx="8005727" cy="1161900"/>
          </a:xfrm>
        </p:grpSpPr>
        <p:sp>
          <p:nvSpPr>
            <p:cNvPr id="75" name="Shape 75"/>
            <p:cNvSpPr/>
            <p:nvPr/>
          </p:nvSpPr>
          <p:spPr>
            <a:xfrm flipH="1">
              <a:off x="-13" y="-12187"/>
              <a:ext cx="187800" cy="1161900"/>
            </a:xfrm>
            <a:prstGeom prst="rect">
              <a:avLst/>
            </a:prstGeom>
            <a:solidFill>
              <a:srgbClr val="AB0101"/>
            </a:solidFill>
            <a:ln>
              <a:noFill/>
            </a:ln>
          </p:spPr>
          <p:txBody>
            <a:bodyPr lIns="91425" tIns="45700" rIns="91425" bIns="45700" anchor="ctr" anchorCtr="0">
              <a:noAutofit/>
            </a:bodyPr>
            <a:lstStyle/>
            <a:p>
              <a:endParaRPr/>
            </a:p>
          </p:txBody>
        </p:sp>
        <p:sp>
          <p:nvSpPr>
            <p:cNvPr id="76" name="Shape 76"/>
            <p:cNvSpPr/>
            <p:nvPr/>
          </p:nvSpPr>
          <p:spPr>
            <a:xfrm flipH="1">
              <a:off x="187715" y="-12187"/>
              <a:ext cx="7817999" cy="1161900"/>
            </a:xfrm>
            <a:prstGeom prst="rect">
              <a:avLst/>
            </a:prstGeom>
            <a:solidFill>
              <a:srgbClr val="0F243E"/>
            </a:solidFill>
            <a:ln>
              <a:noFill/>
            </a:ln>
          </p:spPr>
          <p:txBody>
            <a:bodyPr lIns="91425" tIns="45700" rIns="91425" bIns="45700" anchor="ctr" anchorCtr="0">
              <a:noAutofit/>
            </a:bodyPr>
            <a:lstStyle/>
            <a:p>
              <a:endParaRPr/>
            </a:p>
          </p:txBody>
        </p:sp>
      </p:grpSp>
      <p:sp>
        <p:nvSpPr>
          <p:cNvPr id="77" name="Shape 77"/>
          <p:cNvSpPr txBox="1">
            <a:spLocks noGrp="1"/>
          </p:cNvSpPr>
          <p:nvPr>
            <p:ph type="title"/>
          </p:nvPr>
        </p:nvSpPr>
        <p:spPr>
          <a:xfrm>
            <a:off x="457200" y="134801"/>
            <a:ext cx="7315499" cy="13521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78"/>
        <p:cNvGrpSpPr/>
        <p:nvPr/>
      </p:nvGrpSpPr>
      <p:grpSpPr>
        <a:xfrm>
          <a:off x="0" y="0"/>
          <a:ext cx="0" cy="0"/>
          <a:chOff x="0" y="0"/>
          <a:chExt cx="0" cy="0"/>
        </a:xfrm>
      </p:grpSpPr>
      <p:grpSp>
        <p:nvGrpSpPr>
          <p:cNvPr id="79" name="Shape 79"/>
          <p:cNvGrpSpPr/>
          <p:nvPr/>
        </p:nvGrpSpPr>
        <p:grpSpPr>
          <a:xfrm>
            <a:off x="-13" y="-12188"/>
            <a:ext cx="8005727" cy="1612601"/>
            <a:chOff x="-13" y="-12187"/>
            <a:chExt cx="8005727" cy="1161900"/>
          </a:xfrm>
        </p:grpSpPr>
        <p:sp>
          <p:nvSpPr>
            <p:cNvPr id="80" name="Shape 80"/>
            <p:cNvSpPr/>
            <p:nvPr/>
          </p:nvSpPr>
          <p:spPr>
            <a:xfrm flipH="1">
              <a:off x="-13" y="-12187"/>
              <a:ext cx="187800" cy="1161900"/>
            </a:xfrm>
            <a:prstGeom prst="rect">
              <a:avLst/>
            </a:prstGeom>
            <a:solidFill>
              <a:srgbClr val="AB0101"/>
            </a:solidFill>
            <a:ln>
              <a:noFill/>
            </a:ln>
          </p:spPr>
          <p:txBody>
            <a:bodyPr lIns="91425" tIns="45700" rIns="91425" bIns="45700" anchor="ctr" anchorCtr="0">
              <a:noAutofit/>
            </a:bodyPr>
            <a:lstStyle/>
            <a:p>
              <a:endParaRPr/>
            </a:p>
          </p:txBody>
        </p:sp>
        <p:sp>
          <p:nvSpPr>
            <p:cNvPr id="81" name="Shape 81"/>
            <p:cNvSpPr/>
            <p:nvPr/>
          </p:nvSpPr>
          <p:spPr>
            <a:xfrm flipH="1">
              <a:off x="187715" y="-12187"/>
              <a:ext cx="7817999" cy="1161900"/>
            </a:xfrm>
            <a:prstGeom prst="rect">
              <a:avLst/>
            </a:prstGeom>
            <a:solidFill>
              <a:srgbClr val="0F243E"/>
            </a:solidFill>
            <a:ln>
              <a:noFill/>
            </a:ln>
          </p:spPr>
          <p:txBody>
            <a:bodyPr lIns="91425" tIns="45700" rIns="91425" bIns="45700" anchor="ctr" anchorCtr="0">
              <a:noAutofit/>
            </a:bodyPr>
            <a:lstStyle/>
            <a:p>
              <a:endParaRPr/>
            </a:p>
          </p:txBody>
        </p:sp>
      </p:grpSp>
      <p:sp>
        <p:nvSpPr>
          <p:cNvPr id="82" name="Shape 82"/>
          <p:cNvSpPr txBox="1">
            <a:spLocks noGrp="1"/>
          </p:cNvSpPr>
          <p:nvPr>
            <p:ph type="title"/>
          </p:nvPr>
        </p:nvSpPr>
        <p:spPr>
          <a:xfrm>
            <a:off x="457200" y="134801"/>
            <a:ext cx="7315499" cy="13521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83"/>
        <p:cNvGrpSpPr/>
        <p:nvPr/>
      </p:nvGrpSpPr>
      <p:grpSpPr>
        <a:xfrm>
          <a:off x="0" y="0"/>
          <a:ext cx="0" cy="0"/>
          <a:chOff x="0" y="0"/>
          <a:chExt cx="0" cy="0"/>
        </a:xfrm>
      </p:grpSpPr>
      <p:sp>
        <p:nvSpPr>
          <p:cNvPr id="84" name="Shape 84"/>
          <p:cNvSpPr/>
          <p:nvPr/>
        </p:nvSpPr>
        <p:spPr>
          <a:xfrm flipH="1">
            <a:off x="8964665" y="6165014"/>
            <a:ext cx="187800" cy="695100"/>
          </a:xfrm>
          <a:prstGeom prst="rect">
            <a:avLst/>
          </a:prstGeom>
          <a:solidFill>
            <a:srgbClr val="AB0101"/>
          </a:solidFill>
          <a:ln>
            <a:noFill/>
          </a:ln>
        </p:spPr>
        <p:txBody>
          <a:bodyPr lIns="91425" tIns="45700" rIns="91425" bIns="45700" anchor="ctr" anchorCtr="0">
            <a:noAutofit/>
          </a:bodyPr>
          <a:lstStyle/>
          <a:p>
            <a:endParaRPr/>
          </a:p>
        </p:txBody>
      </p:sp>
      <p:sp>
        <p:nvSpPr>
          <p:cNvPr id="85" name="Shape 85"/>
          <p:cNvSpPr/>
          <p:nvPr/>
        </p:nvSpPr>
        <p:spPr>
          <a:xfrm flipH="1">
            <a:off x="3866777" y="6165014"/>
            <a:ext cx="5097900" cy="695100"/>
          </a:xfrm>
          <a:prstGeom prst="rect">
            <a:avLst/>
          </a:prstGeom>
          <a:solidFill>
            <a:srgbClr val="0F243E"/>
          </a:solidFill>
          <a:ln>
            <a:noFill/>
          </a:ln>
        </p:spPr>
        <p:txBody>
          <a:bodyPr lIns="91425" tIns="45700" rIns="91425" bIns="45700" anchor="ctr" anchorCtr="0">
            <a:noAutofit/>
          </a:bodyPr>
          <a:lstStyle/>
          <a:p>
            <a:endParaRPr/>
          </a:p>
        </p:txBody>
      </p:sp>
      <p:sp>
        <p:nvSpPr>
          <p:cNvPr id="86" name="Shape 86"/>
          <p:cNvSpPr txBox="1">
            <a:spLocks noGrp="1"/>
          </p:cNvSpPr>
          <p:nvPr>
            <p:ph type="body" idx="1"/>
          </p:nvPr>
        </p:nvSpPr>
        <p:spPr>
          <a:xfrm>
            <a:off x="3866812" y="6165014"/>
            <a:ext cx="5097900" cy="695100"/>
          </a:xfrm>
          <a:prstGeom prst="rect">
            <a:avLst/>
          </a:prstGeom>
        </p:spPr>
        <p:txBody>
          <a:bodyPr lIns="91425" tIns="91425" rIns="91425" bIns="91425" anchor="t" anchorCtr="0"/>
          <a:lstStyle>
            <a:lvl1pPr marL="0" indent="88900">
              <a:buClr>
                <a:schemeClr val="lt1"/>
              </a:buClr>
              <a:buSzPct val="100000"/>
              <a:buNone/>
              <a:defRPr sz="1400">
                <a:solidFill>
                  <a:schemeClr val="lt1"/>
                </a:solidFill>
              </a:defRPr>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87"/>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grpSp>
        <p:nvGrpSpPr>
          <p:cNvPr id="5" name="Shape 5"/>
          <p:cNvGrpSpPr/>
          <p:nvPr/>
        </p:nvGrpSpPr>
        <p:grpSpPr>
          <a:xfrm>
            <a:off x="33867" y="-94"/>
            <a:ext cx="3409812" cy="2810236"/>
            <a:chOff x="0" y="1493"/>
            <a:chExt cx="3409812" cy="2810236"/>
          </a:xfrm>
        </p:grpSpPr>
        <p:cxnSp>
          <p:nvCxnSpPr>
            <p:cNvPr id="6" name="Shape 6"/>
            <p:cNvCxnSpPr/>
            <p:nvPr/>
          </p:nvCxnSpPr>
          <p:spPr>
            <a:xfrm>
              <a:off x="0" y="245542"/>
              <a:ext cx="3251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7" name="Shape 7"/>
            <p:cNvCxnSpPr/>
            <p:nvPr/>
          </p:nvCxnSpPr>
          <p:spPr>
            <a:xfrm rot="-5400000">
              <a:off x="-1212177" y="1407880"/>
              <a:ext cx="2806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8" name="Shape 8"/>
            <p:cNvCxnSpPr/>
            <p:nvPr/>
          </p:nvCxnSpPr>
          <p:spPr>
            <a:xfrm>
              <a:off x="0" y="474143"/>
              <a:ext cx="26669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9" name="Shape 9"/>
            <p:cNvCxnSpPr/>
            <p:nvPr/>
          </p:nvCxnSpPr>
          <p:spPr>
            <a:xfrm>
              <a:off x="0" y="702743"/>
              <a:ext cx="21675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0" name="Shape 10"/>
            <p:cNvCxnSpPr/>
            <p:nvPr/>
          </p:nvCxnSpPr>
          <p:spPr>
            <a:xfrm>
              <a:off x="0" y="931342"/>
              <a:ext cx="18626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1" name="Shape 11"/>
            <p:cNvCxnSpPr/>
            <p:nvPr/>
          </p:nvCxnSpPr>
          <p:spPr>
            <a:xfrm>
              <a:off x="0" y="1159942"/>
              <a:ext cx="1490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2" name="Shape 12"/>
            <p:cNvCxnSpPr/>
            <p:nvPr/>
          </p:nvCxnSpPr>
          <p:spPr>
            <a:xfrm>
              <a:off x="0" y="1388542"/>
              <a:ext cx="12191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3" name="Shape 13"/>
            <p:cNvCxnSpPr/>
            <p:nvPr/>
          </p:nvCxnSpPr>
          <p:spPr>
            <a:xfrm>
              <a:off x="0" y="1617142"/>
              <a:ext cx="990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4" name="Shape 14"/>
            <p:cNvCxnSpPr/>
            <p:nvPr/>
          </p:nvCxnSpPr>
          <p:spPr>
            <a:xfrm>
              <a:off x="0" y="1845742"/>
              <a:ext cx="745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5" name="Shape 15"/>
            <p:cNvCxnSpPr/>
            <p:nvPr/>
          </p:nvCxnSpPr>
          <p:spPr>
            <a:xfrm>
              <a:off x="0" y="2074342"/>
              <a:ext cx="5333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6" name="Shape 16"/>
            <p:cNvCxnSpPr/>
            <p:nvPr/>
          </p:nvCxnSpPr>
          <p:spPr>
            <a:xfrm>
              <a:off x="0" y="2302943"/>
              <a:ext cx="262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7" name="Shape 17"/>
            <p:cNvCxnSpPr/>
            <p:nvPr/>
          </p:nvCxnSpPr>
          <p:spPr>
            <a:xfrm rot="-5400000">
              <a:off x="-814261" y="1238115"/>
              <a:ext cx="24683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8" name="Shape 18"/>
            <p:cNvCxnSpPr/>
            <p:nvPr/>
          </p:nvCxnSpPr>
          <p:spPr>
            <a:xfrm rot="-5400000">
              <a:off x="-357712" y="1014527"/>
              <a:ext cx="2018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19" name="Shape 19"/>
            <p:cNvCxnSpPr/>
            <p:nvPr/>
          </p:nvCxnSpPr>
          <p:spPr>
            <a:xfrm rot="-5400000">
              <a:off x="-853" y="887576"/>
              <a:ext cx="17639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0" name="Shape 20"/>
            <p:cNvCxnSpPr/>
            <p:nvPr/>
          </p:nvCxnSpPr>
          <p:spPr>
            <a:xfrm rot="-5400000">
              <a:off x="326307" y="790194"/>
              <a:ext cx="15693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1" name="Shape 21"/>
            <p:cNvCxnSpPr/>
            <p:nvPr/>
          </p:nvCxnSpPr>
          <p:spPr>
            <a:xfrm rot="-5400000">
              <a:off x="636516" y="709726"/>
              <a:ext cx="14085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2" name="Shape 22"/>
            <p:cNvCxnSpPr/>
            <p:nvPr/>
          </p:nvCxnSpPr>
          <p:spPr>
            <a:xfrm rot="-5400000">
              <a:off x="972228" y="603961"/>
              <a:ext cx="11967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3" name="Shape 23"/>
            <p:cNvCxnSpPr/>
            <p:nvPr/>
          </p:nvCxnSpPr>
          <p:spPr>
            <a:xfrm rot="-5400000">
              <a:off x="1278236" y="527761"/>
              <a:ext cx="10443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4" name="Shape 24"/>
            <p:cNvCxnSpPr/>
            <p:nvPr/>
          </p:nvCxnSpPr>
          <p:spPr>
            <a:xfrm rot="-5400000">
              <a:off x="1590398" y="440776"/>
              <a:ext cx="879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5" name="Shape 25"/>
            <p:cNvCxnSpPr/>
            <p:nvPr/>
          </p:nvCxnSpPr>
          <p:spPr>
            <a:xfrm rot="-5400000">
              <a:off x="1883657" y="377227"/>
              <a:ext cx="7527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6" name="Shape 26"/>
            <p:cNvCxnSpPr/>
            <p:nvPr/>
          </p:nvCxnSpPr>
          <p:spPr>
            <a:xfrm rot="-5400000">
              <a:off x="2198066" y="292493"/>
              <a:ext cx="583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7" name="Shape 27"/>
            <p:cNvCxnSpPr/>
            <p:nvPr/>
          </p:nvCxnSpPr>
          <p:spPr>
            <a:xfrm rot="-5400000">
              <a:off x="2521027" y="199376"/>
              <a:ext cx="397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8" name="Shape 28"/>
            <p:cNvCxnSpPr/>
            <p:nvPr/>
          </p:nvCxnSpPr>
          <p:spPr>
            <a:xfrm rot="-5400000">
              <a:off x="2801688" y="148627"/>
              <a:ext cx="295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29" name="Shape 29"/>
            <p:cNvCxnSpPr/>
            <p:nvPr/>
          </p:nvCxnSpPr>
          <p:spPr>
            <a:xfrm rot="-5400000">
              <a:off x="3079242" y="102444"/>
              <a:ext cx="201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0" name="Shape 30"/>
            <p:cNvCxnSpPr/>
            <p:nvPr/>
          </p:nvCxnSpPr>
          <p:spPr>
            <a:xfrm rot="-5400000">
              <a:off x="3324762" y="85076"/>
              <a:ext cx="168600" cy="1500"/>
            </a:xfrm>
            <a:prstGeom prst="straightConnector1">
              <a:avLst/>
            </a:prstGeom>
            <a:noFill/>
            <a:ln w="12700" cap="flat">
              <a:solidFill>
                <a:srgbClr val="B7CCE4">
                  <a:alpha val="53725"/>
                </a:srgbClr>
              </a:solidFill>
              <a:prstDash val="solid"/>
              <a:round/>
              <a:headEnd type="none" w="med" len="med"/>
              <a:tailEnd type="none" w="med" len="med"/>
            </a:ln>
          </p:spPr>
        </p:cxnSp>
      </p:grpSp>
      <p:sp>
        <p:nvSpPr>
          <p:cNvPr id="31" name="Shape 31"/>
          <p:cNvSpPr txBox="1">
            <a:spLocks noGrp="1"/>
          </p:cNvSpPr>
          <p:nvPr>
            <p:ph type="title"/>
          </p:nvPr>
        </p:nvSpPr>
        <p:spPr>
          <a:xfrm>
            <a:off x="457200" y="274637"/>
            <a:ext cx="8229600" cy="1143299"/>
          </a:xfrm>
          <a:prstGeom prst="rect">
            <a:avLst/>
          </a:prstGeom>
        </p:spPr>
        <p:txBody>
          <a:bodyPr lIns="91425" tIns="91425" rIns="91425" bIns="91425" anchor="b" anchorCtr="0"/>
          <a:lstStyle>
            <a:lvl1pPr marL="0" indent="279400">
              <a:buClr>
                <a:schemeClr val="lt1"/>
              </a:buClr>
              <a:buSzPct val="100000"/>
              <a:buNone/>
              <a:defRPr sz="4400">
                <a:solidFill>
                  <a:schemeClr val="lt1"/>
                </a:solidFill>
              </a:defRPr>
            </a:lvl1pPr>
            <a:lvl2pPr marL="0" indent="279400">
              <a:buClr>
                <a:schemeClr val="lt1"/>
              </a:buClr>
              <a:buSzPct val="100000"/>
              <a:buNone/>
              <a:defRPr sz="4400">
                <a:solidFill>
                  <a:schemeClr val="lt1"/>
                </a:solidFill>
              </a:defRPr>
            </a:lvl2pPr>
            <a:lvl3pPr marL="0" indent="279400">
              <a:buClr>
                <a:schemeClr val="lt1"/>
              </a:buClr>
              <a:buSzPct val="100000"/>
              <a:buNone/>
              <a:defRPr sz="4400">
                <a:solidFill>
                  <a:schemeClr val="lt1"/>
                </a:solidFill>
              </a:defRPr>
            </a:lvl3pPr>
            <a:lvl4pPr marL="0" indent="279400">
              <a:buClr>
                <a:schemeClr val="lt1"/>
              </a:buClr>
              <a:buSzPct val="100000"/>
              <a:buNone/>
              <a:defRPr sz="4400">
                <a:solidFill>
                  <a:schemeClr val="lt1"/>
                </a:solidFill>
              </a:defRPr>
            </a:lvl4pPr>
            <a:lvl5pPr marL="0" indent="279400">
              <a:buClr>
                <a:schemeClr val="lt1"/>
              </a:buClr>
              <a:buSzPct val="100000"/>
              <a:buNone/>
              <a:defRPr sz="4400">
                <a:solidFill>
                  <a:schemeClr val="lt1"/>
                </a:solidFill>
              </a:defRPr>
            </a:lvl5pPr>
            <a:lvl6pPr marL="0" indent="279400">
              <a:buClr>
                <a:schemeClr val="lt1"/>
              </a:buClr>
              <a:buSzPct val="100000"/>
              <a:buNone/>
              <a:defRPr sz="4400">
                <a:solidFill>
                  <a:schemeClr val="lt1"/>
                </a:solidFill>
              </a:defRPr>
            </a:lvl6pPr>
            <a:lvl7pPr marL="0" indent="279400">
              <a:buClr>
                <a:schemeClr val="lt1"/>
              </a:buClr>
              <a:buSzPct val="100000"/>
              <a:buNone/>
              <a:defRPr sz="4400">
                <a:solidFill>
                  <a:schemeClr val="lt1"/>
                </a:solidFill>
              </a:defRPr>
            </a:lvl7pPr>
            <a:lvl8pPr marL="0" indent="279400">
              <a:buClr>
                <a:schemeClr val="lt1"/>
              </a:buClr>
              <a:buSzPct val="100000"/>
              <a:buNone/>
              <a:defRPr sz="4400">
                <a:solidFill>
                  <a:schemeClr val="lt1"/>
                </a:solidFill>
              </a:defRPr>
            </a:lvl8pPr>
            <a:lvl9pPr marL="0" indent="279400">
              <a:buClr>
                <a:schemeClr val="lt1"/>
              </a:buClr>
              <a:buSzPct val="100000"/>
              <a:buNone/>
              <a:defRPr sz="4400">
                <a:solidFill>
                  <a:schemeClr val="lt1"/>
                </a:solidFill>
              </a:defRPr>
            </a:lvl9pPr>
          </a:lstStyle>
          <a:p>
            <a:endParaRPr/>
          </a:p>
        </p:txBody>
      </p:sp>
      <p:sp>
        <p:nvSpPr>
          <p:cNvPr id="32" name="Shape 32"/>
          <p:cNvSpPr txBox="1">
            <a:spLocks noGrp="1"/>
          </p:cNvSpPr>
          <p:nvPr>
            <p:ph type="body" idx="1"/>
          </p:nvPr>
        </p:nvSpPr>
        <p:spPr>
          <a:xfrm>
            <a:off x="457200" y="1600200"/>
            <a:ext cx="8229600" cy="4526100"/>
          </a:xfrm>
          <a:prstGeom prst="rect">
            <a:avLst/>
          </a:prstGeom>
        </p:spPr>
        <p:txBody>
          <a:bodyPr lIns="91425" tIns="91425" rIns="91425" bIns="91425" anchor="t" anchorCtr="0"/>
          <a:lstStyle>
            <a:lvl1pPr marL="342900" indent="-228600">
              <a:buClr>
                <a:schemeClr val="dk2"/>
              </a:buClr>
              <a:buSzPct val="100000"/>
              <a:defRPr sz="1800">
                <a:solidFill>
                  <a:schemeClr val="dk2"/>
                </a:solidFill>
              </a:defRPr>
            </a:lvl1pPr>
            <a:lvl2pPr marL="742950" indent="-171450">
              <a:spcBef>
                <a:spcPts val="360"/>
              </a:spcBef>
              <a:buClr>
                <a:schemeClr val="dk2"/>
              </a:buClr>
              <a:buSzPct val="100000"/>
              <a:defRPr sz="1800">
                <a:solidFill>
                  <a:schemeClr val="dk2"/>
                </a:solidFill>
              </a:defRPr>
            </a:lvl2pPr>
            <a:lvl3pPr marL="1143000" indent="-114300">
              <a:spcBef>
                <a:spcPts val="360"/>
              </a:spcBef>
              <a:buClr>
                <a:schemeClr val="dk2"/>
              </a:buClr>
              <a:buSzPct val="100000"/>
              <a:defRPr sz="1800">
                <a:solidFill>
                  <a:schemeClr val="dk2"/>
                </a:solidFill>
              </a:defRPr>
            </a:lvl3pPr>
            <a:lvl4pPr marL="1600200" indent="-114300">
              <a:spcBef>
                <a:spcPts val="360"/>
              </a:spcBef>
              <a:buClr>
                <a:schemeClr val="dk2"/>
              </a:buClr>
              <a:buSzPct val="100000"/>
              <a:defRPr sz="1800">
                <a:solidFill>
                  <a:schemeClr val="dk2"/>
                </a:solidFill>
              </a:defRPr>
            </a:lvl4pPr>
            <a:lvl5pPr marL="2057400" indent="-114300">
              <a:spcBef>
                <a:spcPts val="360"/>
              </a:spcBef>
              <a:buClr>
                <a:schemeClr val="dk2"/>
              </a:buClr>
              <a:buSzPct val="100000"/>
              <a:defRPr sz="1800">
                <a:solidFill>
                  <a:schemeClr val="dk2"/>
                </a:solidFill>
              </a:defRPr>
            </a:lvl5pPr>
            <a:lvl6pPr marL="2514600" indent="-114300">
              <a:spcBef>
                <a:spcPts val="360"/>
              </a:spcBef>
              <a:buClr>
                <a:schemeClr val="dk2"/>
              </a:buClr>
              <a:buSzPct val="100000"/>
              <a:defRPr sz="1800">
                <a:solidFill>
                  <a:schemeClr val="dk2"/>
                </a:solidFill>
              </a:defRPr>
            </a:lvl6pPr>
            <a:lvl7pPr marL="2971800" indent="-114300">
              <a:spcBef>
                <a:spcPts val="360"/>
              </a:spcBef>
              <a:buClr>
                <a:schemeClr val="dk2"/>
              </a:buClr>
              <a:buSzPct val="100000"/>
              <a:defRPr sz="1800">
                <a:solidFill>
                  <a:schemeClr val="dk2"/>
                </a:solidFill>
              </a:defRPr>
            </a:lvl7pPr>
            <a:lvl8pPr marL="3429000" indent="-114300">
              <a:spcBef>
                <a:spcPts val="360"/>
              </a:spcBef>
              <a:buClr>
                <a:schemeClr val="dk2"/>
              </a:buClr>
              <a:buSzPct val="100000"/>
              <a:defRPr sz="1800">
                <a:solidFill>
                  <a:schemeClr val="dk2"/>
                </a:solidFill>
              </a:defRPr>
            </a:lvl8pPr>
            <a:lvl9pPr marL="3886200" indent="-114300">
              <a:spcBef>
                <a:spcPts val="360"/>
              </a:spcBef>
              <a:buClr>
                <a:schemeClr val="dk2"/>
              </a:buClr>
              <a:buSzPct val="100000"/>
              <a:defRPr sz="1800">
                <a:solidFill>
                  <a:schemeClr val="dk2"/>
                </a:solidFill>
              </a:defRPr>
            </a:lvl9pPr>
          </a:lstStyle>
          <a:p>
            <a:endParaRPr/>
          </a:p>
        </p:txBody>
      </p:sp>
      <p:grpSp>
        <p:nvGrpSpPr>
          <p:cNvPr id="33" name="Shape 33"/>
          <p:cNvGrpSpPr/>
          <p:nvPr/>
        </p:nvGrpSpPr>
        <p:grpSpPr>
          <a:xfrm rot="10800000">
            <a:off x="5734187" y="4047858"/>
            <a:ext cx="3409812" cy="2810236"/>
            <a:chOff x="0" y="1493"/>
            <a:chExt cx="3409812" cy="2810236"/>
          </a:xfrm>
        </p:grpSpPr>
        <p:cxnSp>
          <p:nvCxnSpPr>
            <p:cNvPr id="34" name="Shape 34"/>
            <p:cNvCxnSpPr/>
            <p:nvPr/>
          </p:nvCxnSpPr>
          <p:spPr>
            <a:xfrm>
              <a:off x="0" y="245542"/>
              <a:ext cx="3251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5" name="Shape 35"/>
            <p:cNvCxnSpPr/>
            <p:nvPr/>
          </p:nvCxnSpPr>
          <p:spPr>
            <a:xfrm rot="-5400000">
              <a:off x="-1212177" y="1407880"/>
              <a:ext cx="2806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6" name="Shape 36"/>
            <p:cNvCxnSpPr/>
            <p:nvPr/>
          </p:nvCxnSpPr>
          <p:spPr>
            <a:xfrm>
              <a:off x="0" y="474143"/>
              <a:ext cx="26669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7" name="Shape 37"/>
            <p:cNvCxnSpPr/>
            <p:nvPr/>
          </p:nvCxnSpPr>
          <p:spPr>
            <a:xfrm>
              <a:off x="0" y="702743"/>
              <a:ext cx="21675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8" name="Shape 38"/>
            <p:cNvCxnSpPr/>
            <p:nvPr/>
          </p:nvCxnSpPr>
          <p:spPr>
            <a:xfrm>
              <a:off x="0" y="931342"/>
              <a:ext cx="18626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39" name="Shape 39"/>
            <p:cNvCxnSpPr/>
            <p:nvPr/>
          </p:nvCxnSpPr>
          <p:spPr>
            <a:xfrm>
              <a:off x="0" y="1159942"/>
              <a:ext cx="1490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0" name="Shape 40"/>
            <p:cNvCxnSpPr/>
            <p:nvPr/>
          </p:nvCxnSpPr>
          <p:spPr>
            <a:xfrm>
              <a:off x="0" y="1388542"/>
              <a:ext cx="12191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1" name="Shape 41"/>
            <p:cNvCxnSpPr/>
            <p:nvPr/>
          </p:nvCxnSpPr>
          <p:spPr>
            <a:xfrm>
              <a:off x="0" y="1617142"/>
              <a:ext cx="990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2" name="Shape 42"/>
            <p:cNvCxnSpPr/>
            <p:nvPr/>
          </p:nvCxnSpPr>
          <p:spPr>
            <a:xfrm>
              <a:off x="0" y="1845742"/>
              <a:ext cx="745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3" name="Shape 43"/>
            <p:cNvCxnSpPr/>
            <p:nvPr/>
          </p:nvCxnSpPr>
          <p:spPr>
            <a:xfrm>
              <a:off x="0" y="2074342"/>
              <a:ext cx="5333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4" name="Shape 44"/>
            <p:cNvCxnSpPr/>
            <p:nvPr/>
          </p:nvCxnSpPr>
          <p:spPr>
            <a:xfrm>
              <a:off x="0" y="2302943"/>
              <a:ext cx="262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5" name="Shape 45"/>
            <p:cNvCxnSpPr/>
            <p:nvPr/>
          </p:nvCxnSpPr>
          <p:spPr>
            <a:xfrm rot="-5400000">
              <a:off x="-814261" y="1238115"/>
              <a:ext cx="24683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6" name="Shape 46"/>
            <p:cNvCxnSpPr/>
            <p:nvPr/>
          </p:nvCxnSpPr>
          <p:spPr>
            <a:xfrm rot="-5400000">
              <a:off x="-357712" y="1014527"/>
              <a:ext cx="20180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7" name="Shape 47"/>
            <p:cNvCxnSpPr/>
            <p:nvPr/>
          </p:nvCxnSpPr>
          <p:spPr>
            <a:xfrm rot="-5400000">
              <a:off x="-853" y="887576"/>
              <a:ext cx="17639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8" name="Shape 48"/>
            <p:cNvCxnSpPr/>
            <p:nvPr/>
          </p:nvCxnSpPr>
          <p:spPr>
            <a:xfrm rot="-5400000">
              <a:off x="326307" y="790194"/>
              <a:ext cx="15693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49" name="Shape 49"/>
            <p:cNvCxnSpPr/>
            <p:nvPr/>
          </p:nvCxnSpPr>
          <p:spPr>
            <a:xfrm rot="-5400000">
              <a:off x="636516" y="709726"/>
              <a:ext cx="14085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0" name="Shape 50"/>
            <p:cNvCxnSpPr/>
            <p:nvPr/>
          </p:nvCxnSpPr>
          <p:spPr>
            <a:xfrm rot="-5400000">
              <a:off x="972228" y="603961"/>
              <a:ext cx="11967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1" name="Shape 51"/>
            <p:cNvCxnSpPr/>
            <p:nvPr/>
          </p:nvCxnSpPr>
          <p:spPr>
            <a:xfrm rot="-5400000">
              <a:off x="1278236" y="527761"/>
              <a:ext cx="10443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2" name="Shape 52"/>
            <p:cNvCxnSpPr/>
            <p:nvPr/>
          </p:nvCxnSpPr>
          <p:spPr>
            <a:xfrm rot="-5400000">
              <a:off x="1590398" y="440776"/>
              <a:ext cx="879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3" name="Shape 53"/>
            <p:cNvCxnSpPr/>
            <p:nvPr/>
          </p:nvCxnSpPr>
          <p:spPr>
            <a:xfrm rot="-5400000">
              <a:off x="1883657" y="377227"/>
              <a:ext cx="7527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4" name="Shape 54"/>
            <p:cNvCxnSpPr/>
            <p:nvPr/>
          </p:nvCxnSpPr>
          <p:spPr>
            <a:xfrm rot="-5400000">
              <a:off x="2198066" y="292493"/>
              <a:ext cx="583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5" name="Shape 55"/>
            <p:cNvCxnSpPr/>
            <p:nvPr/>
          </p:nvCxnSpPr>
          <p:spPr>
            <a:xfrm rot="-5400000">
              <a:off x="2521027" y="199376"/>
              <a:ext cx="397200"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6" name="Shape 56"/>
            <p:cNvCxnSpPr/>
            <p:nvPr/>
          </p:nvCxnSpPr>
          <p:spPr>
            <a:xfrm rot="-5400000">
              <a:off x="2801688" y="148627"/>
              <a:ext cx="2954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7" name="Shape 57"/>
            <p:cNvCxnSpPr/>
            <p:nvPr/>
          </p:nvCxnSpPr>
          <p:spPr>
            <a:xfrm rot="-5400000">
              <a:off x="3079242" y="102444"/>
              <a:ext cx="201599" cy="1500"/>
            </a:xfrm>
            <a:prstGeom prst="straightConnector1">
              <a:avLst/>
            </a:prstGeom>
            <a:noFill/>
            <a:ln w="12700" cap="flat">
              <a:solidFill>
                <a:srgbClr val="B7CCE4">
                  <a:alpha val="53725"/>
                </a:srgbClr>
              </a:solidFill>
              <a:prstDash val="solid"/>
              <a:round/>
              <a:headEnd type="none" w="med" len="med"/>
              <a:tailEnd type="none" w="med" len="med"/>
            </a:ln>
          </p:spPr>
        </p:cxnSp>
        <p:cxnSp>
          <p:nvCxnSpPr>
            <p:cNvPr id="58" name="Shape 58"/>
            <p:cNvCxnSpPr/>
            <p:nvPr/>
          </p:nvCxnSpPr>
          <p:spPr>
            <a:xfrm rot="-5400000">
              <a:off x="3324762" y="85076"/>
              <a:ext cx="168600" cy="1500"/>
            </a:xfrm>
            <a:prstGeom prst="straightConnector1">
              <a:avLst/>
            </a:prstGeom>
            <a:noFill/>
            <a:ln w="12700" cap="flat">
              <a:solidFill>
                <a:srgbClr val="B7CCE4">
                  <a:alpha val="53725"/>
                </a:srgbClr>
              </a:solidFill>
              <a:prstDash val="solid"/>
              <a:round/>
              <a:headEnd type="none" w="med" len="med"/>
              <a:tailEnd type="none" w="med" len="med"/>
            </a:ln>
          </p:spPr>
        </p:cxnSp>
      </p:gr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ctrTitle"/>
          </p:nvPr>
        </p:nvSpPr>
        <p:spPr>
          <a:xfrm>
            <a:off x="685800" y="2266575"/>
            <a:ext cx="6400799" cy="1334100"/>
          </a:xfrm>
          <a:prstGeom prst="rect">
            <a:avLst/>
          </a:prstGeom>
        </p:spPr>
        <p:txBody>
          <a:bodyPr lIns="91425" tIns="91425" rIns="91425" bIns="91425" anchor="b" anchorCtr="0">
            <a:noAutofit/>
          </a:bodyPr>
          <a:lstStyle/>
          <a:p>
            <a:pPr>
              <a:buNone/>
            </a:pPr>
            <a:r>
              <a:rPr lang="en"/>
              <a:t>Quality Interview </a:t>
            </a:r>
          </a:p>
        </p:txBody>
      </p:sp>
      <p:sp>
        <p:nvSpPr>
          <p:cNvPr id="90" name="Shape 90"/>
          <p:cNvSpPr txBox="1">
            <a:spLocks noGrp="1"/>
          </p:cNvSpPr>
          <p:nvPr>
            <p:ph type="subTitle" idx="1"/>
          </p:nvPr>
        </p:nvSpPr>
        <p:spPr>
          <a:xfrm>
            <a:off x="685800" y="3392626"/>
            <a:ext cx="6400799" cy="900299"/>
          </a:xfrm>
          <a:prstGeom prst="rect">
            <a:avLst/>
          </a:prstGeom>
        </p:spPr>
        <p:txBody>
          <a:bodyPr lIns="91425" tIns="91425" rIns="91425" bIns="91425" anchor="t" anchorCtr="0">
            <a:noAutofit/>
          </a:bodyPr>
          <a:lstStyle/>
          <a:p>
            <a:pPr lvl="0" rtl="0">
              <a:buNone/>
            </a:pPr>
            <a:r>
              <a:rPr lang="en"/>
              <a:t>Stacey Odom </a:t>
            </a:r>
          </a:p>
          <a:p>
            <a:pPr>
              <a:buNone/>
            </a:pPr>
            <a:r>
              <a:rPr lang="en"/>
              <a:t>Northside Hospital - Atlanta, Georgia </a:t>
            </a:r>
          </a:p>
        </p:txBody>
      </p:sp>
      <p:sp>
        <p:nvSpPr>
          <p:cNvPr id="91" name="Shape 91"/>
          <p:cNvSpPr txBox="1">
            <a:spLocks noGrp="1"/>
          </p:cNvSpPr>
          <p:nvPr>
            <p:ph type="subTitle" idx="2"/>
          </p:nvPr>
        </p:nvSpPr>
        <p:spPr>
          <a:xfrm>
            <a:off x="685800" y="4572000"/>
            <a:ext cx="6400799" cy="749099"/>
          </a:xfrm>
          <a:prstGeom prst="rect">
            <a:avLst/>
          </a:prstGeom>
        </p:spPr>
        <p:txBody>
          <a:bodyPr lIns="91425" tIns="91425" rIns="91425" bIns="91425" anchor="t" anchorCtr="0">
            <a:noAutofit/>
          </a:bodyPr>
          <a:lstStyle/>
          <a:p>
            <a:pPr lvl="0" rtl="0">
              <a:buNone/>
            </a:pPr>
            <a:r>
              <a:rPr lang="en" sz="1500"/>
              <a:t>Kristina Hanson </a:t>
            </a:r>
          </a:p>
          <a:p>
            <a:pPr lvl="0" rtl="0">
              <a:buNone/>
            </a:pPr>
            <a:r>
              <a:rPr lang="en" sz="1500"/>
              <a:t>ETM 591 - Spring 2014</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Q &amp; A</a:t>
            </a:r>
          </a:p>
        </p:txBody>
      </p:sp>
      <p:sp>
        <p:nvSpPr>
          <p:cNvPr id="145" name="Shape 145"/>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81000" rtl="0">
              <a:lnSpc>
                <a:spcPct val="115000"/>
              </a:lnSpc>
              <a:buClr>
                <a:srgbClr val="000000"/>
              </a:buClr>
              <a:buSzPct val="166666"/>
              <a:buFont typeface="Arial"/>
              <a:buChar char="•"/>
            </a:pPr>
            <a:r>
              <a:rPr lang="en" sz="2400">
                <a:solidFill>
                  <a:srgbClr val="000000"/>
                </a:solidFill>
              </a:rPr>
              <a:t>What hospital do you use as a benchmark to compare your performance measures?</a:t>
            </a:r>
          </a:p>
          <a:p>
            <a:pPr marL="914400" lvl="1" indent="-381000" rtl="0">
              <a:lnSpc>
                <a:spcPct val="115000"/>
              </a:lnSpc>
              <a:buClr>
                <a:srgbClr val="000000"/>
              </a:buClr>
              <a:buSzPct val="100000"/>
              <a:buFont typeface="Courier New"/>
              <a:buChar char="o"/>
            </a:pPr>
            <a:r>
              <a:rPr lang="en" sz="2400">
                <a:solidFill>
                  <a:srgbClr val="000000"/>
                </a:solidFill>
              </a:rPr>
              <a:t>We are involved with a system that compares several hospitals. We input specific data for Northside that compares us to several other hospitals that use the same system.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Recognition </a:t>
            </a:r>
          </a:p>
        </p:txBody>
      </p:sp>
      <p:sp>
        <p:nvSpPr>
          <p:cNvPr id="151" name="Shape 151"/>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lvl="0" rtl="0">
              <a:lnSpc>
                <a:spcPct val="135000"/>
              </a:lnSpc>
              <a:spcAft>
                <a:spcPts val="1000"/>
              </a:spcAft>
              <a:buClr>
                <a:schemeClr val="dk1"/>
              </a:buClr>
              <a:buSzPct val="55000"/>
              <a:buFont typeface="Arial"/>
              <a:buNone/>
            </a:pPr>
            <a:r>
              <a:rPr lang="en" sz="2000">
                <a:solidFill>
                  <a:schemeClr val="dk1"/>
                </a:solidFill>
              </a:rPr>
              <a:t>Consistently has been voted Atlanta's </a:t>
            </a:r>
            <a:r>
              <a:rPr lang="en" sz="2000" b="1">
                <a:solidFill>
                  <a:schemeClr val="dk1"/>
                </a:solidFill>
              </a:rPr>
              <a:t>"Most Preferred Hospital for All Healthcare Needs"</a:t>
            </a:r>
          </a:p>
          <a:p>
            <a:pPr lvl="0" rtl="0">
              <a:lnSpc>
                <a:spcPct val="135000"/>
              </a:lnSpc>
              <a:spcAft>
                <a:spcPts val="1000"/>
              </a:spcAft>
              <a:buClr>
                <a:schemeClr val="dk1"/>
              </a:buClr>
              <a:buSzPct val="55000"/>
              <a:buFont typeface="Arial"/>
              <a:buNone/>
            </a:pPr>
            <a:r>
              <a:rPr lang="en" sz="2000">
                <a:solidFill>
                  <a:schemeClr val="dk1"/>
                </a:solidFill>
              </a:rPr>
              <a:t>Specific areas where Northside consistently ranks #1 with metro Atlanta consumers include:</a:t>
            </a:r>
          </a:p>
          <a:p>
            <a:endParaRPr lang="en" sz="2000">
              <a:solidFill>
                <a:schemeClr val="dk1"/>
              </a:solidFill>
            </a:endParaRPr>
          </a:p>
        </p:txBody>
      </p:sp>
      <p:graphicFrame>
        <p:nvGraphicFramePr>
          <p:cNvPr id="152" name="Shape 152"/>
          <p:cNvGraphicFramePr/>
          <p:nvPr/>
        </p:nvGraphicFramePr>
        <p:xfrm>
          <a:off x="612287" y="4135775"/>
          <a:ext cx="7919425" cy="2069697"/>
        </p:xfrm>
        <a:graphic>
          <a:graphicData uri="http://schemas.openxmlformats.org/drawingml/2006/table">
            <a:tbl>
              <a:tblPr>
                <a:solidFill>
                  <a:srgbClr val="FFFFFF"/>
                </a:solidFill>
                <a:tableStyleId>{60C9E5B8-415B-4D94-8A66-1C36F337A3EB}</a:tableStyleId>
              </a:tblPr>
              <a:tblGrid>
                <a:gridCol w="3562825"/>
                <a:gridCol w="4356600"/>
              </a:tblGrid>
              <a:tr h="243875">
                <a:tc>
                  <a:txBody>
                    <a:bodyPr/>
                    <a:lstStyle/>
                    <a:p>
                      <a:pPr marL="711200" marR="127000" lvl="0" indent="-342900" rtl="0">
                        <a:lnSpc>
                          <a:spcPct val="115000"/>
                        </a:lnSpc>
                        <a:buClr>
                          <a:srgbClr val="000000"/>
                        </a:buClr>
                        <a:buSzPct val="166666"/>
                        <a:buFont typeface="Arial"/>
                        <a:buChar char="•"/>
                      </a:pPr>
                      <a:r>
                        <a:rPr lang="en" sz="1800"/>
                        <a:t>Inpatient Stay</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marL="711200" marR="127000" lvl="0" indent="-342900" rtl="0">
                        <a:lnSpc>
                          <a:spcPct val="115000"/>
                        </a:lnSpc>
                        <a:buClr>
                          <a:srgbClr val="000000"/>
                        </a:buClr>
                        <a:buSzPct val="166666"/>
                        <a:buFont typeface="Arial"/>
                        <a:buChar char="•"/>
                      </a:pPr>
                      <a:r>
                        <a:rPr lang="en" sz="1800"/>
                        <a:t>Most Personalized Care</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243875">
                <a:tc>
                  <a:txBody>
                    <a:bodyPr/>
                    <a:lstStyle/>
                    <a:p>
                      <a:pPr marL="711200" marR="127000" lvl="0" indent="-342900" rtl="0">
                        <a:lnSpc>
                          <a:spcPct val="115000"/>
                        </a:lnSpc>
                        <a:buClr>
                          <a:srgbClr val="000000"/>
                        </a:buClr>
                        <a:buSzPct val="166666"/>
                        <a:buFont typeface="Arial"/>
                        <a:buChar char="•"/>
                      </a:pPr>
                      <a:r>
                        <a:rPr lang="en" sz="1800"/>
                        <a:t>Imaging</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marL="711200" marR="127000" lvl="0" indent="-342900" rtl="0">
                        <a:lnSpc>
                          <a:spcPct val="115000"/>
                        </a:lnSpc>
                        <a:buClr>
                          <a:srgbClr val="000000"/>
                        </a:buClr>
                        <a:buSzPct val="166666"/>
                        <a:buFont typeface="Arial"/>
                        <a:buChar char="•"/>
                      </a:pPr>
                      <a:r>
                        <a:rPr lang="en" sz="1800"/>
                        <a:t>Best Nurses</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243875">
                <a:tc>
                  <a:txBody>
                    <a:bodyPr/>
                    <a:lstStyle/>
                    <a:p>
                      <a:pPr marL="711200" marR="127000" lvl="0" indent="-342900" rtl="0">
                        <a:lnSpc>
                          <a:spcPct val="115000"/>
                        </a:lnSpc>
                        <a:buClr>
                          <a:srgbClr val="000000"/>
                        </a:buClr>
                        <a:buSzPct val="166666"/>
                        <a:buFont typeface="Arial"/>
                        <a:buChar char="•"/>
                      </a:pPr>
                      <a:r>
                        <a:rPr lang="en" sz="1800"/>
                        <a:t>Maternity/OB</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marL="711200" marR="127000" lvl="0" indent="-342900" rtl="0">
                        <a:lnSpc>
                          <a:spcPct val="115000"/>
                        </a:lnSpc>
                        <a:buClr>
                          <a:srgbClr val="000000"/>
                        </a:buClr>
                        <a:buSzPct val="166666"/>
                        <a:buFont typeface="Arial"/>
                        <a:buChar char="•"/>
                      </a:pPr>
                      <a:r>
                        <a:rPr lang="en" sz="1800"/>
                        <a:t>Best Accommodations/Amenities</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243875">
                <a:tc>
                  <a:txBody>
                    <a:bodyPr/>
                    <a:lstStyle/>
                    <a:p>
                      <a:pPr marL="711200" marR="127000" lvl="0" indent="-342900" rtl="0">
                        <a:lnSpc>
                          <a:spcPct val="115000"/>
                        </a:lnSpc>
                        <a:buClr>
                          <a:srgbClr val="000000"/>
                        </a:buClr>
                        <a:buSzPct val="166666"/>
                        <a:buFont typeface="Arial"/>
                        <a:buChar char="•"/>
                      </a:pPr>
                      <a:r>
                        <a:rPr lang="en" sz="1800"/>
                        <a:t>Women's/GYN   </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pPr marL="711200" marR="127000" lvl="0" indent="-342900" rtl="0">
                        <a:lnSpc>
                          <a:spcPct val="115000"/>
                        </a:lnSpc>
                        <a:buClr>
                          <a:srgbClr val="000000"/>
                        </a:buClr>
                        <a:buSzPct val="166666"/>
                        <a:buFont typeface="Arial"/>
                        <a:buChar char="•"/>
                      </a:pPr>
                      <a:r>
                        <a:rPr lang="en" sz="1800"/>
                        <a:t>Hospital Advertising Recall </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r h="731625">
                <a:tc>
                  <a:txBody>
                    <a:bodyPr/>
                    <a:lstStyle/>
                    <a:p>
                      <a:pPr marL="711200" marR="127000" lvl="0" indent="-342900" rtl="0">
                        <a:lnSpc>
                          <a:spcPct val="115000"/>
                        </a:lnSpc>
                        <a:buClr>
                          <a:srgbClr val="000000"/>
                        </a:buClr>
                        <a:buSzPct val="166666"/>
                        <a:buFont typeface="Arial"/>
                        <a:buChar char="•"/>
                      </a:pPr>
                      <a:r>
                        <a:rPr lang="en" sz="1800"/>
                        <a:t>Outpatient Surgery</a:t>
                      </a: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c>
                  <a:txBody>
                    <a:bodyPr/>
                    <a:lstStyle/>
                    <a:p>
                      <a:endParaRPr/>
                    </a:p>
                  </a:txBody>
                  <a:tcPr marL="9525" marR="9525" marT="9525" marB="9525">
                    <a:lnL w="9525" cap="flat">
                      <a:solidFill>
                        <a:srgbClr val="000000"/>
                      </a:solidFill>
                      <a:prstDash val="solid"/>
                      <a:round/>
                      <a:headEnd type="none" w="med" len="med"/>
                      <a:tailEnd type="none" w="med" len="med"/>
                    </a:lnL>
                    <a:lnR w="9525" cap="flat">
                      <a:solidFill>
                        <a:srgbClr val="000000"/>
                      </a:solidFill>
                      <a:prstDash val="solid"/>
                      <a:round/>
                      <a:headEnd type="none" w="med" len="med"/>
                      <a:tailEnd type="none" w="med" len="med"/>
                    </a:lnR>
                    <a:lnT w="9525" cap="flat">
                      <a:solidFill>
                        <a:srgbClr val="000000"/>
                      </a:solidFill>
                      <a:prstDash val="solid"/>
                      <a:round/>
                      <a:headEnd type="none" w="med" len="med"/>
                      <a:tailEnd type="none" w="med" len="med"/>
                    </a:lnT>
                    <a:lnB w="9525" cap="flat">
                      <a:solidFill>
                        <a:srgbClr val="000000"/>
                      </a:solidFill>
                      <a:prstDash val="solid"/>
                      <a:round/>
                      <a:headEnd type="none" w="med" len="med"/>
                      <a:tailEnd type="none" w="med" len="med"/>
                    </a:lnB>
                  </a:tcPr>
                </a:tc>
              </a:tr>
            </a:tbl>
          </a:graphicData>
        </a:graphic>
      </p:graphicFrame>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Shape 157"/>
          <p:cNvSpPr txBox="1">
            <a:spLocks noGrp="1"/>
          </p:cNvSpPr>
          <p:nvPr>
            <p:ph type="ctrTitle"/>
          </p:nvPr>
        </p:nvSpPr>
        <p:spPr>
          <a:xfrm>
            <a:off x="685800" y="2266575"/>
            <a:ext cx="6400799" cy="1334100"/>
          </a:xfrm>
          <a:prstGeom prst="rect">
            <a:avLst/>
          </a:prstGeom>
        </p:spPr>
        <p:txBody>
          <a:bodyPr lIns="91425" tIns="91425" rIns="91425" bIns="91425" anchor="b" anchorCtr="0">
            <a:noAutofit/>
          </a:bodyPr>
          <a:lstStyle/>
          <a:p>
            <a:pPr>
              <a:buNone/>
            </a:pPr>
            <a:r>
              <a:rPr lang="en"/>
              <a:t>Questions?</a:t>
            </a:r>
          </a:p>
        </p:txBody>
      </p:sp>
      <p:sp>
        <p:nvSpPr>
          <p:cNvPr id="158" name="Shape 158"/>
          <p:cNvSpPr txBox="1">
            <a:spLocks noGrp="1"/>
          </p:cNvSpPr>
          <p:nvPr>
            <p:ph type="subTitle" idx="1"/>
          </p:nvPr>
        </p:nvSpPr>
        <p:spPr>
          <a:xfrm>
            <a:off x="685800" y="3600451"/>
            <a:ext cx="6400799" cy="900299"/>
          </a:xfrm>
          <a:prstGeom prst="rect">
            <a:avLst/>
          </a:prstGeom>
        </p:spPr>
        <p:txBody>
          <a:bodyPr lIns="91425" tIns="91425" rIns="91425" bIns="91425" anchor="t" anchorCtr="0">
            <a:noAutofit/>
          </a:bodyPr>
          <a:lstStyle/>
          <a:p>
            <a:pPr>
              <a:buNone/>
            </a:pPr>
            <a:r>
              <a:rPr lang="en"/>
              <a:t>Thank you!</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Hospital Mission</a:t>
            </a:r>
          </a:p>
        </p:txBody>
      </p:sp>
      <p:sp>
        <p:nvSpPr>
          <p:cNvPr id="97" name="Shape 97"/>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lvl="0" rtl="0">
              <a:lnSpc>
                <a:spcPct val="115000"/>
              </a:lnSpc>
              <a:buNone/>
            </a:pPr>
            <a:r>
              <a:rPr lang="en" sz="2200">
                <a:solidFill>
                  <a:schemeClr val="dk1"/>
                </a:solidFill>
              </a:rPr>
              <a:t>“Northside Hospital is committed to the </a:t>
            </a:r>
            <a:r>
              <a:rPr lang="en" sz="2200" b="1">
                <a:solidFill>
                  <a:schemeClr val="dk1"/>
                </a:solidFill>
              </a:rPr>
              <a:t>health and wellness of our community.</a:t>
            </a:r>
            <a:r>
              <a:rPr lang="en" sz="2200">
                <a:solidFill>
                  <a:schemeClr val="dk1"/>
                </a:solidFill>
              </a:rPr>
              <a:t>  As such, we dedicate ourselves to being a center of excellence in </a:t>
            </a:r>
            <a:r>
              <a:rPr lang="en" sz="2200" b="1">
                <a:solidFill>
                  <a:schemeClr val="dk1"/>
                </a:solidFill>
              </a:rPr>
              <a:t>providing high-quality health care.</a:t>
            </a:r>
            <a:r>
              <a:rPr lang="en" sz="2200">
                <a:solidFill>
                  <a:schemeClr val="dk1"/>
                </a:solidFill>
              </a:rPr>
              <a:t>  We pledge compassionate support, personal guidance and uncompromising standards to our patients in their journeys toward health of body and mind.  </a:t>
            </a:r>
            <a:r>
              <a:rPr lang="en" sz="2200" b="1">
                <a:solidFill>
                  <a:schemeClr val="dk1"/>
                </a:solidFill>
              </a:rPr>
              <a:t>To ensure innovative and unsurpassed care for our patients,</a:t>
            </a:r>
            <a:r>
              <a:rPr lang="en" sz="2200">
                <a:solidFill>
                  <a:schemeClr val="dk1"/>
                </a:solidFill>
              </a:rPr>
              <a:t> we are dedicated to maintaining our position as </a:t>
            </a:r>
            <a:r>
              <a:rPr lang="en" sz="2200" b="1">
                <a:solidFill>
                  <a:schemeClr val="dk1"/>
                </a:solidFill>
              </a:rPr>
              <a:t>regional leaders</a:t>
            </a:r>
            <a:r>
              <a:rPr lang="en" sz="2200">
                <a:solidFill>
                  <a:schemeClr val="dk1"/>
                </a:solidFill>
              </a:rPr>
              <a:t> in select medical specialties.  And to enhance the wellness of our community, we commit ourselves to </a:t>
            </a:r>
            <a:r>
              <a:rPr lang="en" sz="2200" b="1">
                <a:solidFill>
                  <a:schemeClr val="dk1"/>
                </a:solidFill>
              </a:rPr>
              <a:t>providing a diverse array of educational and outreach programs.”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Hospital Values</a:t>
            </a:r>
          </a:p>
        </p:txBody>
      </p:sp>
      <p:sp>
        <p:nvSpPr>
          <p:cNvPr id="103" name="Shape 103"/>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lvl="0" rtl="0">
              <a:lnSpc>
                <a:spcPct val="115000"/>
              </a:lnSpc>
              <a:buClr>
                <a:schemeClr val="dk1"/>
              </a:buClr>
              <a:buSzPct val="45833"/>
              <a:buFont typeface="Arial"/>
              <a:buNone/>
            </a:pPr>
            <a:r>
              <a:rPr lang="en" sz="2400">
                <a:solidFill>
                  <a:schemeClr val="dk1"/>
                </a:solidFill>
              </a:rPr>
              <a:t>“Northside’s outstanding reputation in its industry is fueled by an instinctive devotion to a unique set of values.  This statement of values defines and communicates those guiding, motivating philosophies that have led us to distinction:</a:t>
            </a:r>
          </a:p>
          <a:p>
            <a:pPr lvl="0" rtl="0">
              <a:lnSpc>
                <a:spcPct val="115000"/>
              </a:lnSpc>
              <a:buClr>
                <a:schemeClr val="dk1"/>
              </a:buClr>
              <a:buSzPct val="45833"/>
              <a:buFont typeface="Arial"/>
              <a:buNone/>
            </a:pPr>
            <a:r>
              <a:rPr lang="en" sz="2400">
                <a:solidFill>
                  <a:schemeClr val="dk1"/>
                </a:solidFill>
              </a:rPr>
              <a:t>	•	Excellence</a:t>
            </a:r>
          </a:p>
          <a:p>
            <a:pPr lvl="0" rtl="0">
              <a:lnSpc>
                <a:spcPct val="115000"/>
              </a:lnSpc>
              <a:buClr>
                <a:schemeClr val="dk1"/>
              </a:buClr>
              <a:buSzPct val="45833"/>
              <a:buFont typeface="Arial"/>
              <a:buNone/>
            </a:pPr>
            <a:r>
              <a:rPr lang="en" sz="2400">
                <a:solidFill>
                  <a:schemeClr val="dk1"/>
                </a:solidFill>
              </a:rPr>
              <a:t>	•	Compassion</a:t>
            </a:r>
          </a:p>
          <a:p>
            <a:pPr lvl="0" rtl="0">
              <a:lnSpc>
                <a:spcPct val="115000"/>
              </a:lnSpc>
              <a:buClr>
                <a:schemeClr val="dk1"/>
              </a:buClr>
              <a:buSzPct val="45833"/>
              <a:buFont typeface="Arial"/>
              <a:buNone/>
            </a:pPr>
            <a:r>
              <a:rPr lang="en" sz="2400">
                <a:solidFill>
                  <a:schemeClr val="dk1"/>
                </a:solidFill>
              </a:rPr>
              <a:t>	•	Community</a:t>
            </a:r>
          </a:p>
          <a:p>
            <a:pPr lvl="0" rtl="0">
              <a:lnSpc>
                <a:spcPct val="115000"/>
              </a:lnSpc>
              <a:buClr>
                <a:schemeClr val="dk1"/>
              </a:buClr>
              <a:buSzPct val="45833"/>
              <a:buFont typeface="Arial"/>
              <a:buNone/>
            </a:pPr>
            <a:r>
              <a:rPr lang="en" sz="2400">
                <a:solidFill>
                  <a:schemeClr val="dk1"/>
                </a:solidFill>
              </a:rPr>
              <a:t>	•	Service </a:t>
            </a:r>
          </a:p>
          <a:p>
            <a:pPr lvl="0" rtl="0">
              <a:lnSpc>
                <a:spcPct val="115000"/>
              </a:lnSpc>
              <a:buClr>
                <a:schemeClr val="dk1"/>
              </a:buClr>
              <a:buSzPct val="45833"/>
              <a:buFont typeface="Arial"/>
              <a:buNone/>
            </a:pPr>
            <a:r>
              <a:rPr lang="en" sz="2400">
                <a:solidFill>
                  <a:schemeClr val="dk1"/>
                </a:solidFill>
              </a:rPr>
              <a:t>	•	Teamwork</a:t>
            </a:r>
          </a:p>
          <a:p>
            <a:pPr lvl="0" rtl="0">
              <a:lnSpc>
                <a:spcPct val="115000"/>
              </a:lnSpc>
              <a:buNone/>
            </a:pPr>
            <a:r>
              <a:rPr lang="en" sz="2400">
                <a:solidFill>
                  <a:schemeClr val="dk1"/>
                </a:solidFill>
              </a:rPr>
              <a:t>	•	Progress and Innovation”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About Stacey Odom</a:t>
            </a:r>
          </a:p>
        </p:txBody>
      </p:sp>
      <p:sp>
        <p:nvSpPr>
          <p:cNvPr id="109" name="Shape 109"/>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81000" rtl="0">
              <a:buClr>
                <a:srgbClr val="000000"/>
              </a:buClr>
              <a:buSzPct val="166666"/>
              <a:buFont typeface="Arial"/>
              <a:buChar char="•"/>
            </a:pPr>
            <a:r>
              <a:rPr lang="en" sz="2400" dirty="0">
                <a:solidFill>
                  <a:srgbClr val="000000"/>
                </a:solidFill>
              </a:rPr>
              <a:t>Position: Productivity Management Engineer</a:t>
            </a:r>
          </a:p>
          <a:p>
            <a:pPr marL="914400" lvl="1" indent="-381000" rtl="0">
              <a:buClr>
                <a:srgbClr val="000000"/>
              </a:buClr>
              <a:buSzPct val="133333"/>
              <a:buFont typeface="Courier New"/>
              <a:buChar char="o"/>
            </a:pPr>
            <a:r>
              <a:rPr lang="en" dirty="0">
                <a:solidFill>
                  <a:srgbClr val="000000"/>
                </a:solidFill>
              </a:rPr>
              <a:t>Serves as a technical advisor and internal consultant to all hospital management and staff on the use of productivity management tools and techniques, analytical techniques, and statistical applications.</a:t>
            </a:r>
          </a:p>
          <a:p>
            <a:pPr marL="914400" lvl="1" indent="-342900" rtl="0">
              <a:buClr>
                <a:srgbClr val="000000"/>
              </a:buClr>
              <a:buSzPct val="100000"/>
              <a:buFont typeface="Courier New"/>
              <a:buChar char="o"/>
            </a:pPr>
            <a:r>
              <a:rPr lang="en" dirty="0">
                <a:solidFill>
                  <a:srgbClr val="000000"/>
                </a:solidFill>
              </a:rPr>
              <a:t>Recommends staffing levels and skill mix distribution based on developed standards and comparative information, as appropriate</a:t>
            </a:r>
            <a:r>
              <a:rPr lang="en" dirty="0" smtClean="0">
                <a:solidFill>
                  <a:srgbClr val="000000"/>
                </a:solidFill>
              </a:rPr>
              <a:t>.</a:t>
            </a:r>
            <a:endParaRPr lang="en" dirty="0">
              <a:solidFill>
                <a:srgbClr val="000000"/>
              </a:solidFill>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Method/Completion</a:t>
            </a:r>
          </a:p>
        </p:txBody>
      </p:sp>
      <p:sp>
        <p:nvSpPr>
          <p:cNvPr id="115" name="Shape 115"/>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419100" rtl="0">
              <a:buClr>
                <a:srgbClr val="000000"/>
              </a:buClr>
              <a:buSzPct val="166666"/>
              <a:buFont typeface="Arial"/>
              <a:buChar char="•"/>
            </a:pPr>
            <a:r>
              <a:rPr lang="en" sz="3000">
                <a:solidFill>
                  <a:srgbClr val="000000"/>
                </a:solidFill>
              </a:rPr>
              <a:t>Interview was completed via email through Dr. Burtner as a mediator</a:t>
            </a:r>
          </a:p>
          <a:p>
            <a:pPr marL="457200" lvl="0" indent="-419100" rtl="0">
              <a:buClr>
                <a:srgbClr val="000000"/>
              </a:buClr>
              <a:buSzPct val="166666"/>
              <a:buFont typeface="Arial"/>
              <a:buChar char="•"/>
            </a:pPr>
            <a:r>
              <a:rPr lang="en" sz="3000">
                <a:solidFill>
                  <a:srgbClr val="000000"/>
                </a:solidFill>
              </a:rPr>
              <a:t>I received completed responses on April 30, 2014</a:t>
            </a:r>
          </a:p>
          <a:p>
            <a:endParaRPr lang="en" sz="3000">
              <a:solidFill>
                <a:srgbClr val="000000"/>
              </a:solidFill>
            </a:endParaRPr>
          </a:p>
          <a:p>
            <a:endParaRPr lang="en" sz="3000">
              <a:solidFill>
                <a:srgbClr val="000000"/>
              </a:solidFill>
            </a:endParaRPr>
          </a:p>
          <a:p>
            <a:pPr lvl="0" rtl="0">
              <a:lnSpc>
                <a:spcPct val="115000"/>
              </a:lnSpc>
              <a:buClr>
                <a:schemeClr val="dk1"/>
              </a:buClr>
              <a:buSzPct val="45833"/>
              <a:buFont typeface="Arial"/>
              <a:buNone/>
            </a:pPr>
            <a:r>
              <a:rPr lang="en" sz="2400" b="1">
                <a:solidFill>
                  <a:schemeClr val="dk1"/>
                </a:solidFill>
              </a:rPr>
              <a:t>Authorization </a:t>
            </a:r>
          </a:p>
          <a:p>
            <a:pPr lvl="0" rtl="0">
              <a:lnSpc>
                <a:spcPct val="115000"/>
              </a:lnSpc>
              <a:buNone/>
            </a:pPr>
            <a:r>
              <a:rPr lang="en" sz="2400">
                <a:solidFill>
                  <a:schemeClr val="dk1"/>
                </a:solidFill>
              </a:rPr>
              <a:t>Do you give Dr. Burtner permission to publish your interview responses on her course website?</a:t>
            </a:r>
          </a:p>
          <a:p>
            <a:pPr lvl="0" rtl="0">
              <a:lnSpc>
                <a:spcPct val="115000"/>
              </a:lnSpc>
              <a:buClr>
                <a:schemeClr val="dk1"/>
              </a:buClr>
              <a:buSzPct val="45833"/>
              <a:buFont typeface="Arial"/>
              <a:buNone/>
            </a:pPr>
            <a:r>
              <a:rPr lang="en" sz="2400">
                <a:solidFill>
                  <a:schemeClr val="dk1"/>
                </a:solidFill>
              </a:rPr>
              <a:t>Yes</a:t>
            </a:r>
          </a:p>
          <a:p>
            <a:endParaRPr lang="en" sz="2400">
              <a:solidFill>
                <a:schemeClr val="dk1"/>
              </a:solidFil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Q &amp; A </a:t>
            </a:r>
          </a:p>
        </p:txBody>
      </p:sp>
      <p:sp>
        <p:nvSpPr>
          <p:cNvPr id="121" name="Shape 121"/>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81000" rtl="0">
              <a:lnSpc>
                <a:spcPct val="115000"/>
              </a:lnSpc>
              <a:buClr>
                <a:srgbClr val="000000"/>
              </a:buClr>
              <a:buSzPct val="166666"/>
              <a:buFont typeface="Arial"/>
              <a:buChar char="•"/>
            </a:pPr>
            <a:r>
              <a:rPr lang="en" sz="2400">
                <a:solidFill>
                  <a:srgbClr val="000000"/>
                </a:solidFill>
              </a:rPr>
              <a:t>How do you train/educate your employees concerning process improvement/flow techniques?</a:t>
            </a:r>
          </a:p>
          <a:p>
            <a:pPr marL="914400" lvl="1" indent="-381000" rtl="0">
              <a:lnSpc>
                <a:spcPct val="115000"/>
              </a:lnSpc>
              <a:buClr>
                <a:srgbClr val="000000"/>
              </a:buClr>
              <a:buSzPct val="100000"/>
              <a:buFont typeface="Courier New"/>
              <a:buChar char="o"/>
            </a:pPr>
            <a:r>
              <a:rPr lang="en" sz="2400">
                <a:solidFill>
                  <a:srgbClr val="000000"/>
                </a:solidFill>
              </a:rPr>
              <a:t>When executing process improvement/flow techniques, most employees are trained through lean principles. There are several different resources online that have been used to train managers and lean team members.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Q &amp; A</a:t>
            </a:r>
          </a:p>
        </p:txBody>
      </p:sp>
      <p:sp>
        <p:nvSpPr>
          <p:cNvPr id="127" name="Shape 127"/>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81000" rtl="0">
              <a:lnSpc>
                <a:spcPct val="115000"/>
              </a:lnSpc>
              <a:buClr>
                <a:srgbClr val="000000"/>
              </a:buClr>
              <a:buSzPct val="166666"/>
              <a:buFont typeface="Arial"/>
              <a:buChar char="•"/>
            </a:pPr>
            <a:r>
              <a:rPr lang="en" sz="2400">
                <a:solidFill>
                  <a:srgbClr val="000000"/>
                </a:solidFill>
              </a:rPr>
              <a:t>Do you ever encounter professionals who are resistant to participation in process improvement/flow activities?</a:t>
            </a:r>
          </a:p>
          <a:p>
            <a:pPr marL="914400" lvl="1" indent="-381000" rtl="0">
              <a:lnSpc>
                <a:spcPct val="115000"/>
              </a:lnSpc>
              <a:buClr>
                <a:srgbClr val="000000"/>
              </a:buClr>
              <a:buSzPct val="100000"/>
              <a:buFont typeface="Courier New"/>
              <a:buChar char="o"/>
            </a:pPr>
            <a:r>
              <a:rPr lang="en" sz="2400">
                <a:solidFill>
                  <a:srgbClr val="000000"/>
                </a:solidFill>
              </a:rPr>
              <a:t>Yes. You will always encounter a few employees that are resistant to change. They are not necessarily resistant to participation, but they do not always see the importance of it because they have not seen the improvements yet. Resistance is one of leans biggest obstacles.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Q &amp; A</a:t>
            </a:r>
          </a:p>
        </p:txBody>
      </p:sp>
      <p:sp>
        <p:nvSpPr>
          <p:cNvPr id="133" name="Shape 133"/>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81000" rtl="0">
              <a:lnSpc>
                <a:spcPct val="115000"/>
              </a:lnSpc>
              <a:buClr>
                <a:srgbClr val="000000"/>
              </a:buClr>
              <a:buSzPct val="166666"/>
              <a:buFont typeface="Arial"/>
              <a:buChar char="•"/>
            </a:pPr>
            <a:r>
              <a:rPr lang="en" sz="2400">
                <a:solidFill>
                  <a:srgbClr val="000000"/>
                </a:solidFill>
              </a:rPr>
              <a:t>Would you please describe one of your most successful process improvement/flow projects? What metrics did you use to evaluation the effectiveness of the project?</a:t>
            </a:r>
          </a:p>
          <a:p>
            <a:pPr marL="914400" lvl="1" indent="-381000" rtl="0">
              <a:lnSpc>
                <a:spcPct val="115000"/>
              </a:lnSpc>
              <a:buClr>
                <a:srgbClr val="000000"/>
              </a:buClr>
              <a:buSzPct val="100000"/>
              <a:buFont typeface="Courier New"/>
              <a:buChar char="o"/>
            </a:pPr>
            <a:r>
              <a:rPr lang="en" sz="2400">
                <a:solidFill>
                  <a:srgbClr val="000000"/>
                </a:solidFill>
              </a:rPr>
              <a:t>We are currently working on a flow project that will potentially have a huge impact of the surgical unit. The project is focused around total joint replacement patients (knee and hip), where the lean team created process maps for each area of the process. We are using total cost and total man hour labor to evaluate effectiveness of action items.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57200" y="134801"/>
            <a:ext cx="7315499" cy="1352100"/>
          </a:xfrm>
          <a:prstGeom prst="rect">
            <a:avLst/>
          </a:prstGeom>
        </p:spPr>
        <p:txBody>
          <a:bodyPr lIns="91425" tIns="91425" rIns="91425" bIns="91425" anchor="b" anchorCtr="0">
            <a:noAutofit/>
          </a:bodyPr>
          <a:lstStyle/>
          <a:p>
            <a:pPr>
              <a:buNone/>
            </a:pPr>
            <a:r>
              <a:rPr lang="en"/>
              <a:t>Interview Q &amp; A</a:t>
            </a:r>
          </a:p>
        </p:txBody>
      </p:sp>
      <p:sp>
        <p:nvSpPr>
          <p:cNvPr id="139" name="Shape 139"/>
          <p:cNvSpPr txBox="1">
            <a:spLocks noGrp="1"/>
          </p:cNvSpPr>
          <p:nvPr>
            <p:ph type="body" idx="1"/>
          </p:nvPr>
        </p:nvSpPr>
        <p:spPr>
          <a:xfrm>
            <a:off x="457200" y="1704688"/>
            <a:ext cx="8229600" cy="4840499"/>
          </a:xfrm>
          <a:prstGeom prst="rect">
            <a:avLst/>
          </a:prstGeom>
        </p:spPr>
        <p:txBody>
          <a:bodyPr lIns="91425" tIns="91425" rIns="91425" bIns="91425" anchor="t" anchorCtr="0">
            <a:noAutofit/>
          </a:bodyPr>
          <a:lstStyle/>
          <a:p>
            <a:pPr marL="457200" lvl="0" indent="-355600" rtl="0">
              <a:lnSpc>
                <a:spcPct val="115000"/>
              </a:lnSpc>
              <a:buClr>
                <a:srgbClr val="000000"/>
              </a:buClr>
              <a:buSzPct val="166666"/>
              <a:buFont typeface="Arial"/>
              <a:buChar char="•"/>
            </a:pPr>
            <a:r>
              <a:rPr lang="en" sz="2000">
                <a:solidFill>
                  <a:srgbClr val="000000"/>
                </a:solidFill>
              </a:rPr>
              <a:t>How have the new government regulations relating to health care (eg ACA) impacted the way you and your colleagues approach process improvement activities?</a:t>
            </a:r>
          </a:p>
          <a:p>
            <a:pPr marL="914400" lvl="1" indent="-355600" rtl="0">
              <a:lnSpc>
                <a:spcPct val="115000"/>
              </a:lnSpc>
              <a:buClr>
                <a:srgbClr val="000000"/>
              </a:buClr>
              <a:buSzPct val="100000"/>
              <a:buFont typeface="Courier New"/>
              <a:buChar char="o"/>
            </a:pPr>
            <a:r>
              <a:rPr lang="en" sz="2000">
                <a:solidFill>
                  <a:srgbClr val="000000"/>
                </a:solidFill>
              </a:rPr>
              <a:t>We have honestly not felt a huge impact from the ACA. Process Improvement projects have not changed their focus from the new Act. </a:t>
            </a:r>
          </a:p>
          <a:p>
            <a:pPr marL="457200" lvl="0" indent="-355600" rtl="0">
              <a:lnSpc>
                <a:spcPct val="115000"/>
              </a:lnSpc>
              <a:buClr>
                <a:srgbClr val="000000"/>
              </a:buClr>
              <a:buSzPct val="166666"/>
              <a:buFont typeface="Arial"/>
              <a:buChar char="•"/>
            </a:pPr>
            <a:r>
              <a:rPr lang="en" sz="2000">
                <a:solidFill>
                  <a:srgbClr val="000000"/>
                </a:solidFill>
              </a:rPr>
              <a:t>How have the new government regulations relating to health care (eg ACA) impacted your staffing models?</a:t>
            </a:r>
          </a:p>
          <a:p>
            <a:pPr marL="914400" lvl="1" indent="-355600" rtl="0">
              <a:lnSpc>
                <a:spcPct val="115000"/>
              </a:lnSpc>
              <a:buClr>
                <a:srgbClr val="000000"/>
              </a:buClr>
              <a:buSzPct val="100000"/>
              <a:buFont typeface="Courier New"/>
              <a:buChar char="o"/>
            </a:pPr>
            <a:r>
              <a:rPr lang="en" sz="2000">
                <a:solidFill>
                  <a:srgbClr val="000000"/>
                </a:solidFill>
              </a:rPr>
              <a:t>Staffing models have not been affected from the ACA, either. We create very detailed budgets for each department here at Northside, that base employees off of volume collected. Employees flex with the volume on a biweekly and monthly basis. </a:t>
            </a:r>
          </a:p>
        </p:txBody>
      </p:sp>
    </p:spTree>
  </p:cSld>
  <p:clrMapOvr>
    <a:masterClrMapping/>
  </p:clrMapOvr>
  <p:transition spd="slow">
    <p:cut/>
  </p:transition>
</p:sld>
</file>

<file path=ppt/theme/theme1.xml><?xml version="1.0" encoding="utf-8"?>
<a:theme xmlns:a="http://schemas.openxmlformats.org/drawingml/2006/main" name="lesson-plan">
  <a:themeElements>
    <a:clrScheme name="Custom 501">
      <a:dk1>
        <a:srgbClr val="000000"/>
      </a:dk1>
      <a:lt1>
        <a:srgbClr val="EFEDE2"/>
      </a:lt1>
      <a:dk2>
        <a:srgbClr val="1F497D"/>
      </a:dk2>
      <a:lt2>
        <a:srgbClr val="FDFFFF"/>
      </a:lt2>
      <a:accent1>
        <a:srgbClr val="4F81BD"/>
      </a:accent1>
      <a:accent2>
        <a:srgbClr val="AB0101"/>
      </a:accent2>
      <a:accent3>
        <a:srgbClr val="86B060"/>
      </a:accent3>
      <a:accent4>
        <a:srgbClr val="7760A0"/>
      </a:accent4>
      <a:accent5>
        <a:srgbClr val="739395"/>
      </a:accent5>
      <a:accent6>
        <a:srgbClr val="968B52"/>
      </a:accent6>
      <a:hlink>
        <a:srgbClr val="336699"/>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690</Words>
  <Application>Microsoft Office PowerPoint</Application>
  <PresentationFormat>On-screen Show (4:3)</PresentationFormat>
  <Paragraphs>58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lesson-plan</vt:lpstr>
      <vt:lpstr>Quality Interview </vt:lpstr>
      <vt:lpstr>Hospital Mission</vt:lpstr>
      <vt:lpstr>Hospital Values</vt:lpstr>
      <vt:lpstr>About Stacey Odom</vt:lpstr>
      <vt:lpstr>Interview Method/Completion</vt:lpstr>
      <vt:lpstr>Interview Q &amp; A </vt:lpstr>
      <vt:lpstr>Interview Q &amp; A</vt:lpstr>
      <vt:lpstr>Interview Q &amp; A</vt:lpstr>
      <vt:lpstr>Interview Q &amp; A</vt:lpstr>
      <vt:lpstr>Interview Q &amp; A</vt:lpstr>
      <vt:lpstr>Recognition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Interview</dc:title>
  <dc:creator>Joan Burtner</dc:creator>
  <cp:lastModifiedBy>Joan Burtner</cp:lastModifiedBy>
  <cp:revision>2</cp:revision>
  <dcterms:modified xsi:type="dcterms:W3CDTF">2016-04-29T23:01:19Z</dcterms:modified>
</cp:coreProperties>
</file>