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8" r:id="rId4"/>
    <p:sldId id="266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62ACA79-E0AC-4DA2-8818-7C891D3E1A60}">
          <p14:sldIdLst>
            <p14:sldId id="256"/>
            <p14:sldId id="258"/>
            <p14:sldId id="268"/>
            <p14:sldId id="266"/>
            <p14:sldId id="267"/>
            <p14:sldId id="259"/>
            <p14:sldId id="260"/>
            <p14:sldId id="261"/>
            <p14:sldId id="262"/>
            <p14:sldId id="263"/>
            <p14:sldId id="264"/>
            <p14:sldId id="265"/>
            <p14:sldId id="257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0" d="100"/>
          <a:sy n="70" d="100"/>
        </p:scale>
        <p:origin x="-132" y="-8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5EF4ED4-F791-438A-8136-D242E537F4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65C62D9-44CA-4CAD-9FB2-DF7F51DB83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8453B-7954-44C3-800C-307E32A1978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10AA9A3-CB4F-4CB3-A9E7-7CECDF41F6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D7C34ED-AC33-41EC-95AD-9ADFC133F5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C13E2-CD12-42ED-8847-15EB50934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25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14BED-765C-449A-9B92-518CF033CA81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9EBF5-AAA9-4588-AE11-C9F7C0C7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4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59081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72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40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2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87596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5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70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5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44275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09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11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A4C3BF-2C24-4798-9951-A58238650E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80601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28F074-6507-485F-A144-F54D3F505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0080" y="2187863"/>
            <a:ext cx="9875520" cy="1472184"/>
          </a:xfrm>
        </p:spPr>
        <p:txBody>
          <a:bodyPr/>
          <a:lstStyle/>
          <a:p>
            <a:pPr algn="ctr"/>
            <a:r>
              <a:rPr lang="en-US" dirty="0"/>
              <a:t>Lean Hospitals</a:t>
            </a:r>
            <a:br>
              <a:rPr lang="en-US" dirty="0"/>
            </a:br>
            <a:r>
              <a:rPr lang="en-US" dirty="0"/>
              <a:t>Ch.8-Preventing Errors and Harm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2FC490D-20A0-4169-AEB0-A13CC3967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0080" y="3934045"/>
            <a:ext cx="9875520" cy="1752600"/>
          </a:xfrm>
        </p:spPr>
        <p:txBody>
          <a:bodyPr/>
          <a:lstStyle/>
          <a:p>
            <a:pPr algn="ctr"/>
            <a:r>
              <a:rPr lang="en-US" dirty="0"/>
              <a:t>By: David May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107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gas pump nozzle left in car">
            <a:extLst>
              <a:ext uri="{FF2B5EF4-FFF2-40B4-BE49-F238E27FC236}">
                <a16:creationId xmlns:a16="http://schemas.microsoft.com/office/drawing/2014/main" xmlns="" id="{2FFF9F6D-749E-4961-8164-0BE913BBC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992" y="1385290"/>
            <a:ext cx="5449889" cy="408741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DDF163-3AA0-4F23-B6A5-5C9FA2021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dirty="0">
                <a:solidFill>
                  <a:schemeClr val="tx1"/>
                </a:solidFill>
              </a:rPr>
              <a:t>Make the System Robust So It Tolerates the Error</a:t>
            </a:r>
            <a:r>
              <a:rPr lang="en-US" sz="2600" dirty="0">
                <a:solidFill>
                  <a:srgbClr val="EBEBEB"/>
                </a:solidFill>
              </a:rPr>
              <a:t/>
            </a:r>
            <a:br>
              <a:rPr lang="en-US" sz="2600" dirty="0">
                <a:solidFill>
                  <a:srgbClr val="EBEBEB"/>
                </a:solidFill>
              </a:rPr>
            </a:br>
            <a:endParaRPr lang="en-US" sz="2600" dirty="0">
              <a:solidFill>
                <a:srgbClr val="EBEBEB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BE5402-5CAE-4F17-96D7-181E1037B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1689904"/>
            <a:ext cx="4166509" cy="453391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Designing products to be strong (robust) enough to handle foreseeable errors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Quick release valve that snaps away and cuts off the flow of gasoline if the driver leaves the pump nozzle in their car</a:t>
            </a:r>
          </a:p>
          <a:p>
            <a:pPr lvl="1"/>
            <a:r>
              <a:rPr lang="en-US" dirty="0"/>
              <a:t>Test instruments that can withstand spills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DF40A23-3DEE-4355-967B-71E3402A2BDC}"/>
              </a:ext>
            </a:extLst>
          </p:cNvPr>
          <p:cNvSpPr/>
          <p:nvPr/>
        </p:nvSpPr>
        <p:spPr>
          <a:xfrm>
            <a:off x="6409975" y="5472706"/>
            <a:ext cx="4817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https://www.youtube.com/watch?v=wSGTlAuf9qg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034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570F33-1FA8-495D-8743-ACACD49A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Proofing, Not Dummy Proofing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35C4AA-9B99-48D5-8803-690A3F52A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“Poka yoke”- Error proofing Japanese equivalent term  </a:t>
            </a:r>
          </a:p>
          <a:p>
            <a:pPr lvl="1"/>
            <a:r>
              <a:rPr lang="en-US" dirty="0"/>
              <a:t>This phrase focuses on the error itself instead of the person who made it</a:t>
            </a:r>
          </a:p>
          <a:p>
            <a:r>
              <a:rPr lang="en-US" dirty="0"/>
              <a:t>Error proofing can sometimes be used interchangeably with “idiot proofing” and “dummy proofing”</a:t>
            </a:r>
          </a:p>
          <a:p>
            <a:r>
              <a:rPr lang="en-US" dirty="0"/>
              <a:t>This does not demonstrate respect for people</a:t>
            </a:r>
          </a:p>
          <a:p>
            <a:r>
              <a:rPr lang="en-US" dirty="0"/>
              <a:t>Not all mistakes are caused by judgment or ignorance</a:t>
            </a:r>
          </a:p>
          <a:p>
            <a:r>
              <a:rPr lang="en-US" dirty="0"/>
              <a:t>Humans are prone to errors and mistakes so the system needs to be error proofed accordingly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25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0EA5A9-F3AD-462D-A0D5-368C51FA1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Proofing the Error Proofing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EFC792-BE3E-4FDB-A399-FE285A929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Error Proofing methods should not be easy to circumvent and if people are trying to get past the methods you should understand why.</a:t>
            </a:r>
          </a:p>
          <a:p>
            <a:r>
              <a:rPr lang="en-US" dirty="0"/>
              <a:t>Ask questions like when the original error proofing was created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dirty="0"/>
              <a:t>How can we prevent the circumvention of the error proofing?</a:t>
            </a:r>
          </a:p>
          <a:p>
            <a:pPr lvl="1"/>
            <a:r>
              <a:rPr lang="en-US" dirty="0"/>
              <a:t>Why do people feel the need to circumvent error proofing?</a:t>
            </a:r>
          </a:p>
          <a:p>
            <a:pPr lvl="1"/>
            <a:r>
              <a:rPr lang="en-US" dirty="0"/>
              <a:t>How can we make it harder to circumvent the error proofing?</a:t>
            </a:r>
          </a:p>
          <a:p>
            <a:pPr lvl="1"/>
            <a:r>
              <a:rPr lang="en-US" dirty="0"/>
              <a:t>How can we make it obvious or apparent that the error proofing has been circumvented?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698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1FDFC1-10AF-4DCB-82BB-8CD8BC99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Lean Lessons (p.195)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6650B-5FA5-4B83-8107-3C2D206F4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Being careful and hanging warning signs is not enough to prevent errors.</a:t>
            </a:r>
          </a:p>
          <a:p>
            <a:r>
              <a:rPr lang="en-US" dirty="0"/>
              <a:t>A 100% inspection is not 100% effective.</a:t>
            </a:r>
          </a:p>
          <a:p>
            <a:r>
              <a:rPr lang="en-US" dirty="0"/>
              <a:t>Adding more inspection steps will not ensure quality outcomes.</a:t>
            </a:r>
          </a:p>
          <a:p>
            <a:r>
              <a:rPr lang="en-US" dirty="0"/>
              <a:t>Error proofing (poka yoke) physically prevents errors from occurring or makes them least likely to occur.</a:t>
            </a:r>
          </a:p>
          <a:p>
            <a:r>
              <a:rPr lang="en-US" dirty="0"/>
              <a:t>Avoid phrases like “dummy proofing” to keep with the principle of respect for people.</a:t>
            </a:r>
          </a:p>
          <a:p>
            <a:r>
              <a:rPr lang="en-US" dirty="0"/>
              <a:t>Do not forget to error proof the error proofing.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9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F05C19-25A9-48DF-B32F-10DA68617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Serious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EEB239-2153-41C5-AA35-FC522A5F7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study in 1999 by the Institute of Medicine said medical mistakes cause as many as 98,000 deaths a year in the United States</a:t>
            </a:r>
          </a:p>
          <a:p>
            <a:r>
              <a:rPr lang="en-US" dirty="0"/>
              <a:t>Data in a 2011 study in a journal </a:t>
            </a:r>
            <a:r>
              <a:rPr lang="en-US" i="1" dirty="0"/>
              <a:t>Health Affairs </a:t>
            </a:r>
            <a:r>
              <a:rPr lang="en-US" dirty="0"/>
              <a:t>showed that medical errors and adverse events occur in one of three admissions</a:t>
            </a:r>
          </a:p>
          <a:p>
            <a:r>
              <a:rPr lang="en-US" dirty="0"/>
              <a:t> In 2013, the Journal of Patient Safety published that 200,000-400,000 deaths occurred due to preventable harm in the USA</a:t>
            </a:r>
          </a:p>
          <a:p>
            <a:pPr lvl="1"/>
            <a:r>
              <a:rPr lang="en-US" dirty="0"/>
              <a:t>This would make medical error the third leading cause of death in the USA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80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90A18B-C066-4E5B-A788-F37E2A772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Terrifying Situations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31AFBD-C36A-4184-9942-219863586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Darrie Eason – a mislabeling in another patients specimen led to a misdiagnosing of cancer</a:t>
            </a:r>
          </a:p>
          <a:p>
            <a:pPr lvl="1"/>
            <a:r>
              <a:rPr lang="en-US" dirty="0"/>
              <a:t>This caused an unnecessary mastectomy</a:t>
            </a:r>
          </a:p>
          <a:p>
            <a:pPr lvl="1"/>
            <a:r>
              <a:rPr lang="en-US" dirty="0"/>
              <a:t>The other patient with cancer’s treatment was delayed</a:t>
            </a:r>
          </a:p>
          <a:p>
            <a:pPr lvl="1"/>
            <a:r>
              <a:rPr lang="en-US" dirty="0"/>
              <a:t>The technician was blamed for cutting corners and fired</a:t>
            </a:r>
          </a:p>
          <a:p>
            <a:r>
              <a:rPr lang="en-US" dirty="0"/>
              <a:t>Dennis Quaid – His twin babies were given adult dosages of the blood thinner heparin by nurses</a:t>
            </a:r>
          </a:p>
          <a:p>
            <a:r>
              <a:rPr lang="en-US" dirty="0"/>
              <a:t>Josie King – An 18 month old girl died at John Hopkins after being given an additional dose of morphine by a visiting nurse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50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2BB70B-87CB-4FE9-A042-9EE60F3E6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100% Inspection is not 100% 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AEE47B-5D76-466E-AA36-4343CE662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7389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Healthcare organizations tend to rely on inspection and double-checks</a:t>
            </a:r>
          </a:p>
          <a:p>
            <a:r>
              <a:rPr lang="en-US" dirty="0"/>
              <a:t>Adding extra inspections is not guaranteed to prevent surgical errors</a:t>
            </a:r>
          </a:p>
          <a:p>
            <a:r>
              <a:rPr lang="en-US" dirty="0"/>
              <a:t>When multiple people have the responsibility of inspecting for a defect humans can become complacent</a:t>
            </a:r>
          </a:p>
          <a:p>
            <a:r>
              <a:rPr lang="en-US" dirty="0"/>
              <a:t>Rhode Island Hospital:</a:t>
            </a:r>
          </a:p>
          <a:p>
            <a:pPr lvl="1"/>
            <a:r>
              <a:rPr lang="en-US" dirty="0"/>
              <a:t>Rhode Island Hospital performed four wrong side brain surgeries in six years</a:t>
            </a:r>
          </a:p>
          <a:p>
            <a:pPr lvl="1"/>
            <a:r>
              <a:rPr lang="en-US" dirty="0"/>
              <a:t>After an incident in July 2007, the hospital was ordered to add a second physician to review the proper site before surgery (another inspection)</a:t>
            </a:r>
          </a:p>
          <a:p>
            <a:pPr lvl="1"/>
            <a:r>
              <a:rPr lang="en-US" dirty="0"/>
              <a:t>Another wrong-site surgery happened a month later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D0A141-5CF3-480F-8E24-22B05069A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Being Careful is Not Enough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3B10CA-361C-4498-9E4E-C7D8FF5B9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Inspections can also lead to passing the blame from managers to employees</a:t>
            </a:r>
          </a:p>
          <a:p>
            <a:r>
              <a:rPr lang="en-US" dirty="0"/>
              <a:t>Errors are often seen as a result of careless employees</a:t>
            </a:r>
          </a:p>
          <a:p>
            <a:r>
              <a:rPr lang="en-US" dirty="0"/>
              <a:t>Warning and caution signs all over a hospital are evidence of this attitude</a:t>
            </a:r>
          </a:p>
          <a:p>
            <a:r>
              <a:rPr lang="en-US" dirty="0"/>
              <a:t>Each sign is an indicator of something that has not been error proofed</a:t>
            </a:r>
          </a:p>
          <a:p>
            <a:r>
              <a:rPr lang="en-US" dirty="0"/>
              <a:t>Eric Cropp – a pharmacist in Ohio was convicted and jailed for a medication error killing a two-year-old girl</a:t>
            </a:r>
          </a:p>
          <a:p>
            <a:pPr lvl="1"/>
            <a:r>
              <a:rPr lang="en-US" dirty="0"/>
              <a:t>He was blamed for not finding an error created upstream by a pharmacy technician who violated a standardized work practice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44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363853-CDA9-4122-AEBD-2A64BB1D6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Proofing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532EC6-1F04-4DEF-878D-A35BAE25E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Error Proofing </a:t>
            </a:r>
            <a:r>
              <a:rPr lang="en-US" dirty="0"/>
              <a:t>- the creation of devices or methods that either prevent defects or inspect the outcomes of a process to determine if quality is acceptable or defective</a:t>
            </a:r>
          </a:p>
          <a:p>
            <a:r>
              <a:rPr lang="en-US" u="sng" dirty="0"/>
              <a:t>Error Proofing Steps</a:t>
            </a:r>
          </a:p>
          <a:p>
            <a:pPr lvl="1"/>
            <a:r>
              <a:rPr lang="en-US" dirty="0"/>
              <a:t>Make It Impossible to Create the Error</a:t>
            </a:r>
          </a:p>
          <a:p>
            <a:pPr lvl="1"/>
            <a:r>
              <a:rPr lang="en-US" dirty="0"/>
              <a:t>Make It Harder to Create the Error</a:t>
            </a:r>
          </a:p>
          <a:p>
            <a:pPr lvl="1"/>
            <a:r>
              <a:rPr lang="en-US" dirty="0"/>
              <a:t>Make It Obvious the Error Has Occurred</a:t>
            </a:r>
          </a:p>
          <a:p>
            <a:pPr lvl="1"/>
            <a:r>
              <a:rPr lang="en-US" dirty="0"/>
              <a:t>Make the System Robust So It Tolerates the Error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20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rror proof connectors for medical gases">
            <a:extLst>
              <a:ext uri="{FF2B5EF4-FFF2-40B4-BE49-F238E27FC236}">
                <a16:creationId xmlns:a16="http://schemas.microsoft.com/office/drawing/2014/main" xmlns="" id="{CFF9571D-BBED-412B-86F6-9EC9E3CF0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992" y="2352645"/>
            <a:ext cx="5449889" cy="215270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1552D8-918E-4443-A220-5F7F6FDBD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dirty="0">
                <a:solidFill>
                  <a:schemeClr val="tx1"/>
                </a:solidFill>
                <a:effectLst/>
              </a:rPr>
              <a:t>Make</a:t>
            </a:r>
            <a:r>
              <a:rPr lang="en-US" sz="3300" dirty="0">
                <a:solidFill>
                  <a:schemeClr val="tx1"/>
                </a:solidFill>
              </a:rPr>
              <a:t> It Impossible to </a:t>
            </a:r>
            <a:r>
              <a:rPr lang="en-US" sz="3300" dirty="0">
                <a:solidFill>
                  <a:schemeClr val="tx1"/>
                </a:solidFill>
                <a:effectLst/>
              </a:rPr>
              <a:t>Create</a:t>
            </a:r>
            <a:r>
              <a:rPr lang="en-US" sz="3300" dirty="0">
                <a:solidFill>
                  <a:schemeClr val="tx1"/>
                </a:solidFill>
              </a:rPr>
              <a:t> the Error</a:t>
            </a:r>
            <a:r>
              <a:rPr lang="en-US" sz="3300" dirty="0">
                <a:solidFill>
                  <a:srgbClr val="EBEBEB"/>
                </a:solidFill>
              </a:rPr>
              <a:t/>
            </a:r>
            <a:br>
              <a:rPr lang="en-US" sz="3300" dirty="0">
                <a:solidFill>
                  <a:srgbClr val="EBEBEB"/>
                </a:solidFill>
              </a:rPr>
            </a:br>
            <a:endParaRPr lang="en-US" sz="3300" dirty="0">
              <a:solidFill>
                <a:srgbClr val="EBEBEB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924719-4058-4A14-B67E-A9BAA119E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1669312"/>
            <a:ext cx="4166509" cy="455450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 an ideal situation error proofing would be 100% effective in preventing error from occurring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Diesel gas nozzles are made larger so they don’t fit inside an unleaded gas vehicle</a:t>
            </a:r>
          </a:p>
          <a:p>
            <a:pPr lvl="1"/>
            <a:r>
              <a:rPr lang="en-US" dirty="0"/>
              <a:t>Regulators and gas lines have pins and indexing to prevent a user from connecting to the wrong line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D621057-F17F-420A-9145-E11B4591C7E3}"/>
              </a:ext>
            </a:extLst>
          </p:cNvPr>
          <p:cNvSpPr/>
          <p:nvPr/>
        </p:nvSpPr>
        <p:spPr>
          <a:xfrm>
            <a:off x="6096000" y="450535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http://techie-notebook.blogspot.com/2012/07/poka-yoke-applying-mistake-proofing-to.html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837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are you sure software">
            <a:extLst>
              <a:ext uri="{FF2B5EF4-FFF2-40B4-BE49-F238E27FC236}">
                <a16:creationId xmlns:a16="http://schemas.microsoft.com/office/drawing/2014/main" xmlns="" id="{0E66DB82-23F8-4A21-82EB-1C3E52959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742" y="2219564"/>
            <a:ext cx="3980139" cy="241886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77FC86-CB17-48E3-9E2D-EB849F5F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5616217" cy="16223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tx1"/>
                </a:solidFill>
              </a:rPr>
              <a:t>Make It Harder to Create the Error</a:t>
            </a:r>
            <a:r>
              <a:rPr lang="en-US" sz="3600" dirty="0">
                <a:solidFill>
                  <a:srgbClr val="EBEBEB"/>
                </a:solidFill>
              </a:rPr>
              <a:t/>
            </a:r>
            <a:br>
              <a:rPr lang="en-US" sz="3600" dirty="0">
                <a:solidFill>
                  <a:srgbClr val="EBEBEB"/>
                </a:solidFill>
              </a:rPr>
            </a:br>
            <a:endParaRPr lang="en-US" sz="3600" dirty="0">
              <a:solidFill>
                <a:srgbClr val="EBEBEB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FDE20F-EB56-4169-B018-A8D3BCC87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297" y="1891587"/>
            <a:ext cx="6371326" cy="481015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dirty="0"/>
              <a:t>It’s not always possible to fully error proof a process, so the next step is to make it harder for errors to occur.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Properly error proofing the entire process requires wider analysis and error-proofing methods at each step of the process.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Can be inexpensive and simple but should be designed so that complacency and overreliance doesn’t occur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 cabinet that opens up to a patients specific medication when a bar code is scanned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Software that requires an active response, another inspection, to complete</a:t>
            </a:r>
          </a:p>
          <a:p>
            <a:pPr lvl="1"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BE3C90B-FBC0-4156-BB45-22A0F02E60DA}"/>
              </a:ext>
            </a:extLst>
          </p:cNvPr>
          <p:cNvSpPr/>
          <p:nvPr/>
        </p:nvSpPr>
        <p:spPr>
          <a:xfrm>
            <a:off x="7563741" y="4638433"/>
            <a:ext cx="39801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https://superuser.com/questions/639084/malicious-confirm-navigation-dialogs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28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intubation bulb">
            <a:extLst>
              <a:ext uri="{FF2B5EF4-FFF2-40B4-BE49-F238E27FC236}">
                <a16:creationId xmlns:a16="http://schemas.microsoft.com/office/drawing/2014/main" xmlns="" id="{A327B95E-7F81-459D-BD11-D112BF842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742" y="1438929"/>
            <a:ext cx="3980139" cy="398013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3D6843-60E4-4994-8C92-039FA55F7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5616217" cy="16223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tx1"/>
                </a:solidFill>
              </a:rPr>
              <a:t>Make It Obvious the Error Has Occurred</a:t>
            </a:r>
            <a:r>
              <a:rPr lang="en-US" sz="3600" dirty="0">
                <a:solidFill>
                  <a:srgbClr val="EBEBEB"/>
                </a:solidFill>
              </a:rPr>
              <a:t/>
            </a:r>
            <a:br>
              <a:rPr lang="en-US" sz="3600" dirty="0">
                <a:solidFill>
                  <a:srgbClr val="EBEBEB"/>
                </a:solidFill>
              </a:rPr>
            </a:br>
            <a:endParaRPr lang="en-US" sz="3600" dirty="0">
              <a:solidFill>
                <a:srgbClr val="EBEBEB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E95B1A-1324-4AEF-A157-0FB984E3C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1956122"/>
            <a:ext cx="5616216" cy="426769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Another error-proofing approach is to make it obvious when errors have occurred, through automated checks or simple inspection steps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Toyota weaving loom – when a thread broke the machine would stop preventing bad fabric from being produced</a:t>
            </a:r>
          </a:p>
          <a:p>
            <a:pPr lvl="1"/>
            <a:r>
              <a:rPr lang="en-US" dirty="0"/>
              <a:t>Plastic aspiration bulbs to see if an intubation tube was placed </a:t>
            </a:r>
            <a:r>
              <a:rPr lang="en-US" dirty="0">
                <a:solidFill>
                  <a:srgbClr val="FFFFFF"/>
                </a:solidFill>
              </a:rPr>
              <a:t>correctly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63223F9-6EAB-43FF-9477-0862A63C701E}"/>
              </a:ext>
            </a:extLst>
          </p:cNvPr>
          <p:cNvSpPr/>
          <p:nvPr/>
        </p:nvSpPr>
        <p:spPr>
          <a:xfrm>
            <a:off x="7283301" y="5018568"/>
            <a:ext cx="50778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https://www.buyemp.com/product/bulb-model-esophageal-intubation-detector-eid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ETM 528 Spring 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David May Lean Hospitals Ch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C3BF-2C24-4798-9951-A58238650E3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90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tf00001175</Template>
  <TotalTime>217</TotalTime>
  <Words>1095</Words>
  <Application>Microsoft Office PowerPoint</Application>
  <PresentationFormat>Custom</PresentationFormat>
  <Paragraphs>123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Lean Hospitals Ch.8-Preventing Errors and Harm</vt:lpstr>
      <vt:lpstr>A Serious Problem</vt:lpstr>
      <vt:lpstr>Other Terrifying Situations</vt:lpstr>
      <vt:lpstr>100% Inspection is not 100% Effective</vt:lpstr>
      <vt:lpstr>Being Careful is Not Enough</vt:lpstr>
      <vt:lpstr>Error Proofing Introduction</vt:lpstr>
      <vt:lpstr>Make It Impossible to Create the Error </vt:lpstr>
      <vt:lpstr>Make It Harder to Create the Error </vt:lpstr>
      <vt:lpstr>Make It Obvious the Error Has Occurred </vt:lpstr>
      <vt:lpstr>Make the System Robust So It Tolerates the Error </vt:lpstr>
      <vt:lpstr>Error Proofing, Not Dummy Proofing</vt:lpstr>
      <vt:lpstr>Error Proofing the Error Proofing</vt:lpstr>
      <vt:lpstr>Lean Lessons (p.195)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Hospitals Ch.8</dc:title>
  <dc:creator>David May</dc:creator>
  <cp:lastModifiedBy>Joan Burtner</cp:lastModifiedBy>
  <cp:revision>35</cp:revision>
  <dcterms:created xsi:type="dcterms:W3CDTF">2018-04-10T20:28:54Z</dcterms:created>
  <dcterms:modified xsi:type="dcterms:W3CDTF">2018-04-16T17:59:07Z</dcterms:modified>
</cp:coreProperties>
</file>