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8"/>
  </p:notes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50"/>
    <p:restoredTop sz="94545"/>
  </p:normalViewPr>
  <p:slideViewPr>
    <p:cSldViewPr snapToGrid="0" snapToObjects="1">
      <p:cViewPr>
        <p:scale>
          <a:sx n="92" d="100"/>
          <a:sy n="92" d="100"/>
        </p:scale>
        <p:origin x="198" y="-7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45909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9603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2944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456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0034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319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0493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882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2074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117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5454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8061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3112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994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038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sz="1050"/>
          </a:p>
        </p:txBody>
      </p:sp>
      <p:sp>
        <p:nvSpPr>
          <p:cNvPr id="5" name="Oval 4"/>
          <p:cNvSpPr/>
          <p:nvPr/>
        </p:nvSpPr>
        <p:spPr>
          <a:xfrm>
            <a:off x="1157288" y="1008460"/>
            <a:ext cx="63500" cy="48815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sz="105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0574" indent="0" algn="l">
              <a:buNone/>
              <a:defRPr sz="195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en-US" altLang="en-US"/>
              <a:t>IDM ISE ETM 2017</a:t>
            </a:r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en-US" altLang="en-US"/>
              <a:t>Dr. Joan Burtner, Assoc. Prof. of Industrial Engineering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810492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4729162"/>
            <a:ext cx="1447800" cy="357188"/>
          </a:xfrm>
        </p:spPr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en-US" altLang="en-US"/>
              <a:t>IDM ISE ETM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29162"/>
            <a:ext cx="4800600" cy="357188"/>
          </a:xfrm>
        </p:spPr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en-US" altLang="en-US"/>
              <a:t>Dr. Joan Burtner, Assoc. Prof. of Industrial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1" y="4729162"/>
            <a:ext cx="1069975" cy="357188"/>
          </a:xfrm>
        </p:spPr>
        <p:txBody>
          <a:bodyPr/>
          <a:lstStyle>
            <a:lvl1pPr>
              <a:defRPr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601049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543800" cy="107394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485900"/>
            <a:ext cx="3695700" cy="308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914900" y="1485900"/>
            <a:ext cx="3695700" cy="30861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4686300"/>
            <a:ext cx="1752600" cy="3429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IDM ISE ETM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4686300"/>
            <a:ext cx="4419600" cy="3429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Dr. Joan Burtner, Assoc. Prof. of Industrial Engineering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43800" y="4686300"/>
            <a:ext cx="1219200" cy="342900"/>
          </a:xfrm>
        </p:spPr>
        <p:txBody>
          <a:bodyPr/>
          <a:lstStyle>
            <a:lvl1pPr>
              <a:defRPr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422497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248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611981"/>
            <a:ext cx="1638300" cy="122872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sz="1050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68275" y="15479"/>
            <a:ext cx="1703388" cy="1277540"/>
          </a:xfrm>
          <a:prstGeom prst="ellipse">
            <a:avLst/>
          </a:prstGeom>
          <a:noFill/>
          <a:ln w="27305" cap="rnd">
            <a:solidFill>
              <a:srgbClr val="FFFFFF"/>
            </a:solidFill>
            <a:round/>
            <a:headEnd/>
            <a:tailEnd/>
          </a:ln>
          <a:effectLst>
            <a:outerShdw blurRad="25400" dist="26940" dir="5400000" algn="tl" rotWithShape="0">
              <a:srgbClr val="BCBCBC">
                <a:alpha val="8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endParaRPr lang="en-US" altLang="en-US" sz="1050">
              <a:solidFill>
                <a:srgbClr val="FFFFFF"/>
              </a:solidFill>
              <a:latin typeface="Gill Sans MT" charset="0"/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2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sz="1050"/>
          </a:p>
        </p:txBody>
      </p:sp>
      <p:sp>
        <p:nvSpPr>
          <p:cNvPr id="12" name="Rectangle 11"/>
          <p:cNvSpPr/>
          <p:nvPr/>
        </p:nvSpPr>
        <p:spPr>
          <a:xfrm>
            <a:off x="1012826" y="0"/>
            <a:ext cx="8131175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sz="105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05979"/>
            <a:ext cx="7499350" cy="85725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085850"/>
            <a:ext cx="74993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900" smtClean="0">
                <a:solidFill>
                  <a:schemeClr val="bg2">
                    <a:shade val="50000"/>
                    <a:satMod val="200000"/>
                  </a:schemeClr>
                </a:solidFill>
                <a:latin typeface="Tahoma" pitchFamily="34" charset="0"/>
              </a:defRPr>
            </a:lvl1pPr>
            <a:extLst/>
          </a:lstStyle>
          <a:p>
            <a:pPr>
              <a:defRPr/>
            </a:pPr>
            <a:r>
              <a:rPr lang="en-US" altLang="en-US"/>
              <a:t>IDM ISE ETM 2017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9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Tahoma" pitchFamily="34" charset="0"/>
              </a:defRPr>
            </a:lvl1pPr>
            <a:extLst/>
          </a:lstStyle>
          <a:p>
            <a:pPr>
              <a:defRPr/>
            </a:pPr>
            <a:r>
              <a:rPr lang="en-US" altLang="en-US"/>
              <a:t>Dr. Joan Burtner, Assoc. Prof. of Industrial Engineering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4729162"/>
            <a:ext cx="457200" cy="3571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BCBCBC"/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invGray">
          <a:xfrm>
            <a:off x="1014414" y="0"/>
            <a:ext cx="73025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C7C7C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endParaRPr lang="en-US" altLang="en-US" sz="1050">
              <a:solidFill>
                <a:srgbClr val="FFFFFF"/>
              </a:solidFill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02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25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273844" indent="-211931" algn="l" rtl="0" eaLnBrk="1" fontAlgn="base" hangingPunct="1">
        <a:spcBef>
          <a:spcPts val="450"/>
        </a:spcBef>
        <a:spcAft>
          <a:spcPct val="0"/>
        </a:spcAft>
        <a:buClr>
          <a:schemeClr val="accent1"/>
        </a:buClr>
        <a:buSzPct val="80000"/>
        <a:buFont typeface="Wingdings 2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79822" indent="-177404" algn="l" rtl="0" eaLnBrk="1" fontAlgn="base" hangingPunct="1">
        <a:spcBef>
          <a:spcPts val="413"/>
        </a:spcBef>
        <a:spcAft>
          <a:spcPct val="0"/>
        </a:spcAft>
        <a:buClr>
          <a:schemeClr val="accent1"/>
        </a:buClr>
        <a:buFont typeface="Verdana" charset="0"/>
        <a:buChar char="◦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64369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22722" indent="-129779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Wingdings 2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741" indent="-136922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Wingdings 2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" indent="-13716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289304" indent="-13716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" indent="-13716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597914" indent="-13716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lideshare.net/KarenMartinGroup/kanban-overview2/14-TwoBin_System_BarCoded_No_CardRed" TargetMode="External"/><Relationship Id="rId5" Type="http://schemas.openxmlformats.org/officeDocument/2006/relationships/hyperlink" Target="http://www.leantoolset.com/kanban/" TargetMode="Externa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sf.co.ua/id140897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ristianpaulsen62.wordpress.com/2012/01/03/5-visual-management/" TargetMode="External"/><Relationship Id="rId5" Type="http://schemas.openxmlformats.org/officeDocument/2006/relationships/hyperlink" Target="http://leanconstructionblog.com/Control-The-Last-Planner-System-Using-Visual-Management.html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designdininganddiapers.com/2013/01/new-pantry-organization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techradar.com/how-to/computing-components/printers-and-scanners/how-to-choose-an-office-printer-1301630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://www.newmaticmedical.com/carts/p/MedicationDrawerTray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0346" y="417979"/>
            <a:ext cx="7046258" cy="25717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tx2">
                    <a:satMod val="130000"/>
                  </a:schemeClr>
                </a:solidFill>
              </a:rPr>
              <a:t>Lean Hospitals: </a:t>
            </a:r>
            <a:r>
              <a:rPr lang="en-US" altLang="en-US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altLang="en-US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altLang="en-US" dirty="0" smtClean="0">
                <a:solidFill>
                  <a:schemeClr val="tx2">
                    <a:satMod val="130000"/>
                  </a:schemeClr>
                </a:solidFill>
              </a:rPr>
              <a:t>Improving Quality, Patient Safety, and Employee Engagement</a:t>
            </a:r>
            <a:br>
              <a:rPr lang="en-US" altLang="en-US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altLang="en-US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altLang="en-US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altLang="en-US" sz="2400" dirty="0">
                <a:solidFill>
                  <a:schemeClr val="tx2">
                    <a:satMod val="130000"/>
                  </a:schemeClr>
                </a:solidFill>
              </a:rPr>
              <a:t>Ch. </a:t>
            </a:r>
            <a:r>
              <a:rPr lang="en-US" altLang="en-US" sz="2400" dirty="0" smtClean="0">
                <a:solidFill>
                  <a:schemeClr val="tx2">
                    <a:satMod val="130000"/>
                  </a:schemeClr>
                </a:solidFill>
              </a:rPr>
              <a:t>6 Lean Methods: Visual Management, 5S, and Kanban</a:t>
            </a:r>
            <a:endParaRPr lang="en-US" altLang="en-US" sz="24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71700" y="3200400"/>
            <a:ext cx="5543550" cy="13716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sz="1800" dirty="0"/>
              <a:t>Presented by </a:t>
            </a:r>
            <a:r>
              <a:rPr lang="en-US" altLang="en-US" sz="1800" dirty="0" smtClean="0"/>
              <a:t>Caroline Merz</a:t>
            </a:r>
            <a:endParaRPr lang="en-US" altLang="en-US" sz="1800" dirty="0"/>
          </a:p>
          <a:p>
            <a:pPr algn="ctr" fontAlgn="auto">
              <a:spcAft>
                <a:spcPts val="0"/>
              </a:spcAft>
              <a:defRPr/>
            </a:pPr>
            <a:r>
              <a:rPr lang="en-US" altLang="en-US" sz="1800" dirty="0" smtClean="0"/>
              <a:t>ETM 528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altLang="en-US" sz="1800" dirty="0" smtClean="0"/>
              <a:t>Monday,  April 16</a:t>
            </a:r>
            <a:r>
              <a:rPr lang="en-US" altLang="en-US" sz="1800" baseline="30000" dirty="0" smtClean="0"/>
              <a:t>th</a:t>
            </a:r>
            <a:r>
              <a:rPr lang="en-US" altLang="en-US" sz="1800" dirty="0" smtClean="0"/>
              <a:t> 2018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68851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1055076" y="315925"/>
            <a:ext cx="7777223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/>
                </a:solidFill>
              </a:rPr>
              <a:t>Fifth S: Sustain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1055076" y="1225225"/>
            <a:ext cx="7777224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What is it?</a:t>
            </a:r>
            <a:endParaRPr i="1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plan for sustaining and continually improving workplace organization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Ex: scheduled audits so supervisors/leaders can ensure standards are being followed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 dirty="0"/>
              <a:t>Why is it necessary?</a:t>
            </a:r>
            <a:endParaRPr i="1" dirty="0"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To prevent S5 organization from being a one-time event or a repeated annual event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1026942" y="315925"/>
            <a:ext cx="7805358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/>
                </a:solidFill>
              </a:rPr>
              <a:t>Kanban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1026942" y="1225225"/>
            <a:ext cx="7805358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 err="1"/>
              <a:t>kanban</a:t>
            </a:r>
            <a:r>
              <a:rPr lang="en" i="1" dirty="0"/>
              <a:t> </a:t>
            </a:r>
            <a:r>
              <a:rPr lang="en" dirty="0"/>
              <a:t>= “signal,” “card,” or “sign”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 dirty="0"/>
              <a:t>What is it?</a:t>
            </a:r>
            <a:endParaRPr i="1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method of managing materials through the use of physical signals, paper cards, or plastic bins that indicate when it is time to order more, from whom, and in what quantity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Con: Can require significant time investment initially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Pro: Prevents both stock-outs and over-ordering; Saves time, effort, and money in the long-term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1026942" y="315925"/>
            <a:ext cx="7805358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/>
                </a:solidFill>
              </a:rPr>
              <a:t>Problems with Traditional Materials Systems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1026942" y="1147225"/>
            <a:ext cx="8055858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Standing Orders</a:t>
            </a:r>
            <a:endParaRPr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 dirty="0"/>
              <a:t>Vendors send a predetermined amount of materials each period (weekly, monthly, quarterly)</a:t>
            </a:r>
            <a:endParaRPr sz="1400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 dirty="0"/>
              <a:t>Pro: Materials arrive automatically</a:t>
            </a:r>
            <a:endParaRPr sz="1400" dirty="0"/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 dirty="0"/>
              <a:t>Con: Does not adapt to changes in material usage</a:t>
            </a:r>
            <a:endParaRPr sz="1400"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Par Levels</a:t>
            </a:r>
            <a:endParaRPr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 dirty="0"/>
              <a:t>Items are replenished only in the quantities in which they are being used</a:t>
            </a:r>
            <a:endParaRPr sz="1400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 dirty="0"/>
              <a:t>Pro: Advance over standing orders</a:t>
            </a:r>
            <a:endParaRPr sz="1400" dirty="0"/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 dirty="0"/>
              <a:t>Con: Each individual item must be counted every time restocking occurs </a:t>
            </a:r>
            <a:endParaRPr sz="1400"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Electronic Inventory Cabinets</a:t>
            </a:r>
            <a:endParaRPr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 dirty="0"/>
              <a:t>Staff members press a button each time they remove an item from the supply cabinet</a:t>
            </a:r>
            <a:endParaRPr sz="1400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 dirty="0"/>
              <a:t>Pro: Easier restocking</a:t>
            </a:r>
            <a:endParaRPr sz="1400" dirty="0"/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 dirty="0"/>
              <a:t>Con: Forgetting to press the button or the button not properly registering causes the inventory count to be higher than what it actually is; and only one person can use the cabinet at a time </a:t>
            </a:r>
            <a:endParaRPr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1076550" y="315925"/>
            <a:ext cx="775575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/>
                </a:solidFill>
              </a:rPr>
              <a:t>Using Kanban to Replenish Supplies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1076550" y="1147613"/>
            <a:ext cx="4392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Kanban cards</a:t>
            </a:r>
            <a:endParaRPr b="1" dirty="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2000" dirty="0"/>
              <a:t>Card is placed with supply</a:t>
            </a:r>
            <a:endParaRPr sz="2000" dirty="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2000" dirty="0"/>
              <a:t>Should include info such as when to reorder, reorder quantity, and supplier information</a:t>
            </a:r>
            <a:endParaRPr sz="2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53" name="Shape 153"/>
          <p:cNvSpPr txBox="1">
            <a:spLocks noGrp="1"/>
          </p:cNvSpPr>
          <p:nvPr>
            <p:ph type="body" idx="4294967295"/>
          </p:nvPr>
        </p:nvSpPr>
        <p:spPr>
          <a:xfrm>
            <a:off x="5117464" y="1147225"/>
            <a:ext cx="4265612" cy="33543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Two bin system</a:t>
            </a:r>
            <a:endParaRPr b="1" dirty="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2000" dirty="0"/>
              <a:t>Visual way of managing inventory</a:t>
            </a:r>
            <a:endParaRPr sz="20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2000" dirty="0"/>
              <a:t>When one bin is empty, it is time to order more</a:t>
            </a:r>
            <a:endParaRPr sz="2000" dirty="0"/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605" y="2856765"/>
            <a:ext cx="4051799" cy="2111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4">
            <a:alphaModFix/>
          </a:blip>
          <a:srcRect t="12884"/>
          <a:stretch/>
        </p:blipFill>
        <p:spPr>
          <a:xfrm>
            <a:off x="5210801" y="2515475"/>
            <a:ext cx="3859000" cy="252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1076550" y="4896150"/>
            <a:ext cx="2546700" cy="1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/>
              <a:t>Retrieved from </a:t>
            </a:r>
            <a:r>
              <a:rPr lang="en" sz="800" u="sng" dirty="0">
                <a:solidFill>
                  <a:schemeClr val="hlink"/>
                </a:solidFill>
                <a:hlinkClick r:id="rId5"/>
              </a:rPr>
              <a:t>http://www.leantoolset.com/kanban/</a:t>
            </a:r>
            <a:r>
              <a:rPr lang="en" sz="800" dirty="0"/>
              <a:t> </a:t>
            </a:r>
            <a:endParaRPr sz="800" dirty="0"/>
          </a:p>
        </p:txBody>
      </p:sp>
      <p:sp>
        <p:nvSpPr>
          <p:cNvPr id="155" name="Shape 155"/>
          <p:cNvSpPr txBox="1"/>
          <p:nvPr/>
        </p:nvSpPr>
        <p:spPr>
          <a:xfrm>
            <a:off x="5018001" y="4824450"/>
            <a:ext cx="4051800" cy="1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/>
              <a:t>Retrieved from </a:t>
            </a:r>
            <a:r>
              <a:rPr lang="en" sz="800" u="sng" dirty="0">
                <a:solidFill>
                  <a:schemeClr val="hlink"/>
                </a:solidFill>
                <a:hlinkClick r:id="rId6"/>
              </a:rPr>
              <a:t>https://www.slideshare.net/KarenMartinGroup/kanban-overview2/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 dirty="0">
                <a:solidFill>
                  <a:schemeClr val="hlink"/>
                </a:solidFill>
                <a:hlinkClick r:id="rId6"/>
              </a:rPr>
              <a:t>14-TwoBin_System_BarCoded_No_CardRed</a:t>
            </a:r>
            <a:r>
              <a:rPr lang="en" sz="800" dirty="0"/>
              <a:t> </a:t>
            </a:r>
            <a:endParaRPr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1039090" y="315925"/>
            <a:ext cx="7793209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/>
                </a:solidFill>
              </a:rPr>
              <a:t>Lean Lessons (page 147)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1039090" y="1061395"/>
            <a:ext cx="779321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200" dirty="0"/>
              <a:t>Visual management helps expose problems and avoid miscommunications and waste.</a:t>
            </a:r>
            <a:endParaRPr sz="2200" dirty="0"/>
          </a:p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2200" dirty="0"/>
              <a:t>5S reduces waste through improved organization and visual methods.</a:t>
            </a:r>
            <a:endParaRPr sz="2200" dirty="0"/>
          </a:p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2200" dirty="0"/>
              <a:t>5S is not a one-time event - it is a plan to be sustained to maintain and improve workplace organization.</a:t>
            </a:r>
            <a:endParaRPr sz="2200" dirty="0"/>
          </a:p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2200" dirty="0"/>
              <a:t>Supplies and items that are used most frequently should be kept closest to the point of use</a:t>
            </a:r>
            <a:endParaRPr sz="2200" dirty="0"/>
          </a:p>
          <a:p>
            <a:pPr marL="457200" lvl="0" indent="-342900" rtl="0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 sz="2200" dirty="0"/>
              <a:t>Hiding the mess behind cabinet doors does not fix the root cause of the disorganization problem.</a:t>
            </a:r>
            <a:endParaRPr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1039090" y="315925"/>
            <a:ext cx="7793209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/>
                </a:solidFill>
              </a:rPr>
              <a:t>Lean Lessons cont’d (</a:t>
            </a:r>
            <a:r>
              <a:rPr lang="en" dirty="0" err="1">
                <a:solidFill>
                  <a:schemeClr val="tx2"/>
                </a:solidFill>
              </a:rPr>
              <a:t>pg</a:t>
            </a:r>
            <a:r>
              <a:rPr lang="en" dirty="0">
                <a:solidFill>
                  <a:schemeClr val="tx2"/>
                </a:solidFill>
              </a:rPr>
              <a:t> 147)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1039090" y="1225225"/>
            <a:ext cx="779321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i="1" dirty="0"/>
              <a:t>Kanban</a:t>
            </a:r>
            <a:r>
              <a:rPr lang="en" dirty="0"/>
              <a:t> can be implemented using cards, plastic bins, or electronic signals. </a:t>
            </a:r>
            <a:endParaRPr dirty="0"/>
          </a:p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i="1" dirty="0"/>
              <a:t>Kanban</a:t>
            </a:r>
            <a:r>
              <a:rPr lang="en" dirty="0"/>
              <a:t> requires much less counting and time than par levels.</a:t>
            </a:r>
            <a:endParaRPr dirty="0"/>
          </a:p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With materials, we need to view trade-offs between the cost of inventory and the cost of running out. Hospitals might need to err on the side of not running out.</a:t>
            </a:r>
            <a:endParaRPr dirty="0"/>
          </a:p>
          <a:p>
            <a:pPr marL="457200" lvl="0" indent="-342900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 dirty="0"/>
              <a:t>When we have more variation in the system, we need more safety stock to protect us.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236" y="315925"/>
            <a:ext cx="7807064" cy="8313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References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236" y="1225225"/>
            <a:ext cx="7807064" cy="3354000"/>
          </a:xfrm>
        </p:spPr>
        <p:txBody>
          <a:bodyPr/>
          <a:lstStyle/>
          <a:p>
            <a:r>
              <a:rPr lang="en-US" dirty="0" err="1"/>
              <a:t>Graban</a:t>
            </a:r>
            <a:r>
              <a:rPr lang="en-US" dirty="0"/>
              <a:t>, M. (2016). </a:t>
            </a:r>
            <a:r>
              <a:rPr lang="en-US" i="1" dirty="0"/>
              <a:t>Lean hospitals: Improving quality, patient safety, and employee engagement</a:t>
            </a:r>
            <a:r>
              <a:rPr lang="en-US" dirty="0"/>
              <a:t>(3rd ed.). Boca Raton: Taylor &amp; Francis.</a:t>
            </a:r>
          </a:p>
        </p:txBody>
      </p:sp>
    </p:spTree>
    <p:extLst>
      <p:ext uri="{BB962C8B-B14F-4D97-AF65-F5344CB8AC3E}">
        <p14:creationId xmlns:p14="http://schemas.microsoft.com/office/powerpoint/2010/main" val="1880947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075764" y="315925"/>
            <a:ext cx="7756535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/>
                </a:solidFill>
              </a:rPr>
              <a:t>Introduction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075764" y="1225225"/>
            <a:ext cx="7756536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2000" dirty="0"/>
              <a:t>“Many organizations have old habits of ignoring, hiding, or covering up problems” (Lean Hospitals, </a:t>
            </a:r>
            <a:r>
              <a:rPr lang="en" sz="2000" dirty="0" err="1"/>
              <a:t>pg</a:t>
            </a:r>
            <a:r>
              <a:rPr lang="en" sz="2000" dirty="0"/>
              <a:t> 121)</a:t>
            </a:r>
            <a:endParaRPr sz="2000" dirty="0"/>
          </a:p>
          <a:p>
            <a:pPr marL="457200" lvl="0" indent="-342900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" sz="2000" dirty="0"/>
              <a:t>This results in “information deficits” that cause misunderstandings and waste of time and money</a:t>
            </a:r>
            <a:endParaRPr sz="2000" dirty="0"/>
          </a:p>
          <a:p>
            <a:pPr marL="457200" lvl="0" indent="45720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dirty="0"/>
              <a:t>The lean methods discussed in this chapter include: </a:t>
            </a:r>
            <a:endParaRPr sz="2000" dirty="0"/>
          </a:p>
          <a:p>
            <a:pPr marL="13716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 sz="1800" dirty="0"/>
              <a:t>Visual Management</a:t>
            </a:r>
            <a:endParaRPr sz="1800" dirty="0"/>
          </a:p>
          <a:p>
            <a:pPr marL="13716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 sz="1800" dirty="0"/>
              <a:t>5S method</a:t>
            </a:r>
            <a:endParaRPr sz="1800" dirty="0"/>
          </a:p>
          <a:p>
            <a:pPr marL="13716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 sz="1800" dirty="0"/>
              <a:t>Kanban method</a:t>
            </a:r>
            <a:endParaRPr sz="1800" dirty="0"/>
          </a:p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" sz="2000" dirty="0"/>
              <a:t>These methods seek to reduce workplace waste (time, money, energy expenditure) and improve workplace understanding and organization </a:t>
            </a:r>
            <a:endParaRPr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057834" y="315925"/>
            <a:ext cx="7774465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/>
                </a:solidFill>
              </a:rPr>
              <a:t>Visual Management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1057834" y="1225225"/>
            <a:ext cx="7774466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Mindset: How can we make the process more visual and problems more apparent? 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Goal:</a:t>
            </a:r>
            <a:endParaRPr dirty="0"/>
          </a:p>
          <a:p>
            <a:pPr marL="457200" lvl="0" indent="-3429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 sz="2200" dirty="0"/>
              <a:t>Make problems or status visible</a:t>
            </a:r>
            <a:endParaRPr sz="2200" dirty="0"/>
          </a:p>
          <a:p>
            <a:pPr marL="457200" lvl="0" indent="-342900">
              <a:spcBef>
                <a:spcPts val="500"/>
              </a:spcBef>
              <a:spcAft>
                <a:spcPts val="0"/>
              </a:spcAft>
              <a:buSzPts val="1800"/>
              <a:buAutoNum type="arabicParenR"/>
            </a:pPr>
            <a:r>
              <a:rPr lang="en" sz="2200" dirty="0"/>
              <a:t>Manage the situations, reacting as needed for the short term as well as solving root causes of the problems for the long term</a:t>
            </a:r>
            <a:endParaRPr sz="2200"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If successful: reduces workplace stress, improves patient care, reduces time and money waste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84094" y="315925"/>
            <a:ext cx="8348205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/>
                </a:solidFill>
              </a:rPr>
              <a:t>Examples of Visual Management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1004046" y="1147225"/>
            <a:ext cx="4390354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 dirty="0"/>
              <a:t>Is</a:t>
            </a:r>
            <a:r>
              <a:rPr lang="en" sz="2000" dirty="0"/>
              <a:t>: Differently colored flags outside patients’ door to indicate the status of the patient </a:t>
            </a:r>
            <a:endParaRPr sz="2000" u="sng"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u="sng" dirty="0"/>
              <a:t>Is not</a:t>
            </a:r>
            <a:r>
              <a:rPr lang="en" sz="2000" dirty="0"/>
              <a:t>: Performance measures </a:t>
            </a:r>
            <a:endParaRPr lang="en-US" sz="2000" dirty="0" smtClean="0"/>
          </a:p>
          <a:p>
            <a:pPr marL="0" lvl="0" indent="0">
              <a:spcAft>
                <a:spcPts val="0"/>
              </a:spcAft>
              <a:buNone/>
            </a:pPr>
            <a:r>
              <a:rPr lang="en" sz="2000" dirty="0" smtClean="0"/>
              <a:t>or </a:t>
            </a:r>
            <a:r>
              <a:rPr lang="en" sz="2000" dirty="0"/>
              <a:t>warning signs</a:t>
            </a:r>
            <a:endParaRPr sz="2000"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2000" dirty="0"/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0925" y="228125"/>
            <a:ext cx="3323075" cy="187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6874" y="2488015"/>
            <a:ext cx="4857126" cy="215008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4401400" y="4578072"/>
            <a:ext cx="48570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/>
              <a:t>from “</a:t>
            </a:r>
            <a:r>
              <a:rPr lang="en" sz="800" dirty="0">
                <a:solidFill>
                  <a:srgbClr val="343434"/>
                </a:solidFill>
              </a:rPr>
              <a:t>Control The Last Planner System Using Visual Management” (2016), </a:t>
            </a:r>
            <a:r>
              <a:rPr lang="en" sz="800" dirty="0" err="1">
                <a:solidFill>
                  <a:srgbClr val="343434"/>
                </a:solidFill>
              </a:rPr>
              <a:t>Algan</a:t>
            </a:r>
            <a:r>
              <a:rPr lang="en" sz="800" dirty="0">
                <a:solidFill>
                  <a:srgbClr val="343434"/>
                </a:solidFill>
              </a:rPr>
              <a:t> Tezel; retrieved from </a:t>
            </a:r>
            <a:r>
              <a:rPr lang="en" sz="800" u="sng" dirty="0">
                <a:solidFill>
                  <a:schemeClr val="hlink"/>
                </a:solidFill>
                <a:hlinkClick r:id="rId5"/>
              </a:rPr>
              <a:t>http://leanconstructionblog.com/Control-The-Last-Planner-System-Using-Visual-Management.html</a:t>
            </a:r>
            <a:r>
              <a:rPr lang="en" sz="800" dirty="0">
                <a:solidFill>
                  <a:srgbClr val="343434"/>
                </a:solidFill>
              </a:rPr>
              <a:t> </a:t>
            </a:r>
            <a:endParaRPr sz="800" dirty="0">
              <a:solidFill>
                <a:srgbClr val="343434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Shape 86"/>
          <p:cNvSpPr txBox="1"/>
          <p:nvPr/>
        </p:nvSpPr>
        <p:spPr>
          <a:xfrm>
            <a:off x="5394400" y="2028513"/>
            <a:ext cx="3864000" cy="2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from “Visual Management in your Car” (2012), Christian Paulson, retrieved from </a:t>
            </a:r>
            <a:r>
              <a:rPr lang="en" sz="800" u="sng">
                <a:solidFill>
                  <a:schemeClr val="hlink"/>
                </a:solidFill>
                <a:hlinkClick r:id="rId6"/>
              </a:rPr>
              <a:t>https://christianpaulsen62.wordpress.com/2012/01/03/5-visual-management/</a:t>
            </a:r>
            <a:r>
              <a:rPr lang="en" sz="800"/>
              <a:t> </a:t>
            </a:r>
            <a:endParaRPr sz="800"/>
          </a:p>
        </p:txBody>
      </p:sp>
      <p:pic>
        <p:nvPicPr>
          <p:cNvPr id="87" name="Shape 8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89454" y="3098650"/>
            <a:ext cx="2679520" cy="18756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1195472" y="4892725"/>
            <a:ext cx="1919400" cy="1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retrieved from </a:t>
            </a:r>
            <a:r>
              <a:rPr lang="en" sz="800" u="sng">
                <a:solidFill>
                  <a:schemeClr val="hlink"/>
                </a:solidFill>
                <a:hlinkClick r:id="rId8"/>
              </a:rPr>
              <a:t>http://sf.co.ua/id140897</a:t>
            </a:r>
            <a:r>
              <a:rPr lang="en" sz="800"/>
              <a:t> </a:t>
            </a:r>
            <a:endParaRPr sz="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041008" y="315925"/>
            <a:ext cx="7791291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/>
                </a:solidFill>
              </a:rPr>
              <a:t>5S Method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1041008" y="1225225"/>
            <a:ext cx="362693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 dirty="0"/>
              <a:t>What is it? </a:t>
            </a:r>
            <a:endParaRPr sz="2000" i="1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Method of waste reduction through improved workplace organization and visual management</a:t>
            </a:r>
            <a:endParaRPr sz="2000" dirty="0"/>
          </a:p>
          <a:p>
            <a:pPr marL="0" lvl="0" indent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dirty="0"/>
              <a:t>Five phases:</a:t>
            </a:r>
            <a:endParaRPr sz="2000" dirty="0"/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 sz="1800" dirty="0"/>
              <a:t>Sort </a:t>
            </a:r>
            <a:endParaRPr sz="1800" dirty="0"/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 sz="1800" dirty="0"/>
              <a:t>Store</a:t>
            </a:r>
            <a:endParaRPr sz="1800" dirty="0"/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 sz="1800" dirty="0"/>
              <a:t>Shine</a:t>
            </a:r>
            <a:endParaRPr sz="1800" dirty="0"/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 sz="1800" dirty="0"/>
              <a:t>Standardize</a:t>
            </a:r>
            <a:endParaRPr sz="1800" dirty="0"/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 sz="1800" dirty="0"/>
              <a:t>Sustain</a:t>
            </a:r>
            <a:endParaRPr sz="1800" dirty="0"/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 l="5015" t="7810" b="5119"/>
          <a:stretch/>
        </p:blipFill>
        <p:spPr>
          <a:xfrm>
            <a:off x="4178106" y="315925"/>
            <a:ext cx="4965894" cy="44951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4667938" y="4734850"/>
            <a:ext cx="40665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Retrieved from </a:t>
            </a:r>
            <a:r>
              <a:rPr lang="en" sz="800" u="sng">
                <a:solidFill>
                  <a:schemeClr val="hlink"/>
                </a:solidFill>
                <a:hlinkClick r:id="rId4"/>
              </a:rPr>
              <a:t>http://designdininganddiapers.com/2013/01/new-pantry-organization/</a:t>
            </a:r>
            <a:r>
              <a:rPr lang="en" sz="800"/>
              <a:t> </a:t>
            </a:r>
            <a:endParaRPr sz="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1041008" y="315925"/>
            <a:ext cx="7791291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/>
                </a:solidFill>
              </a:rPr>
              <a:t>First S: Sort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1041008" y="1147225"/>
            <a:ext cx="7791292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 dirty="0"/>
              <a:t>What is it? </a:t>
            </a:r>
            <a:endParaRPr sz="2000" i="1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Sorting through and getting rid of materials that are no longer needed</a:t>
            </a:r>
            <a:endParaRPr sz="2000" dirty="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 dirty="0"/>
              <a:t>Ex: expired reagents, broken computers/keyboards</a:t>
            </a:r>
            <a:endParaRPr sz="1600"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i="1" dirty="0"/>
              <a:t>Why is it necessary?</a:t>
            </a:r>
            <a:endParaRPr sz="2000" i="1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Unneeded items take up space, making a department larger than it needs to be and increases construction and maintenance costs </a:t>
            </a:r>
            <a:endParaRPr sz="2000"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i="1" dirty="0"/>
              <a:t>Questionable items that might be needed?</a:t>
            </a:r>
            <a:r>
              <a:rPr lang="en" sz="2000" dirty="0"/>
              <a:t> </a:t>
            </a:r>
            <a:endParaRPr sz="2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→ Solution: Buffer zone/5S sort area</a:t>
            </a:r>
            <a:endParaRPr sz="2000" dirty="0"/>
          </a:p>
          <a:p>
            <a:pPr marL="457200" lvl="0" indent="-33020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 dirty="0"/>
              <a:t>Items stored for a week to allow everyone to review the items to be thrown away</a:t>
            </a:r>
            <a:endParaRPr sz="1600" dirty="0"/>
          </a:p>
          <a:p>
            <a:pPr marL="457200" lvl="0" indent="-33020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SzPts val="1600"/>
              <a:buChar char="-"/>
            </a:pPr>
            <a:r>
              <a:rPr lang="en" sz="1600" dirty="0"/>
              <a:t>Prevents rash decision-making and waste of disposing items that would need to be repurchased</a:t>
            </a:r>
            <a:endParaRPr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026942" y="315925"/>
            <a:ext cx="7805358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/>
                </a:solidFill>
              </a:rPr>
              <a:t>Second S: Store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026942" y="1225225"/>
            <a:ext cx="4166708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 dirty="0"/>
              <a:t>What is it?</a:t>
            </a:r>
            <a:endParaRPr sz="2000" i="1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Storing items most frequently used closest to their point of use</a:t>
            </a:r>
            <a:endParaRPr sz="2000"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i="1" dirty="0"/>
              <a:t>Why is it necessary?</a:t>
            </a:r>
            <a:endParaRPr sz="2000" i="1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Reduces waste of employee motion and time</a:t>
            </a:r>
            <a:endParaRPr sz="2000"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i="1" dirty="0"/>
              <a:t>Materials used in multiple areas/departments?</a:t>
            </a:r>
            <a:endParaRPr sz="2000" i="1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→ </a:t>
            </a:r>
            <a:r>
              <a:rPr lang="en" sz="1800" dirty="0"/>
              <a:t>Solution: Multiple storage points if the </a:t>
            </a:r>
            <a:r>
              <a:rPr lang="en" sz="1800" dirty="0" smtClean="0"/>
              <a:t>materials </a:t>
            </a:r>
            <a:r>
              <a:rPr lang="en" sz="1800" dirty="0"/>
              <a:t>are inexpensive and take up </a:t>
            </a:r>
            <a:r>
              <a:rPr lang="en" sz="1800" dirty="0" smtClean="0"/>
              <a:t>little </a:t>
            </a:r>
            <a:r>
              <a:rPr lang="en" sz="1800" dirty="0"/>
              <a:t>space. Ex: latex gloves  </a:t>
            </a:r>
            <a:endParaRPr sz="2000" dirty="0"/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 l="26214" t="26986" r="25303" b="45826"/>
          <a:stretch/>
        </p:blipFill>
        <p:spPr>
          <a:xfrm>
            <a:off x="5001492" y="1147225"/>
            <a:ext cx="4017310" cy="303001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5286901" y="4177231"/>
            <a:ext cx="363865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from </a:t>
            </a:r>
            <a:r>
              <a:rPr lang="en" sz="1200" i="1" dirty="0"/>
              <a:t>Lean </a:t>
            </a:r>
            <a:r>
              <a:rPr lang="en" sz="1200" i="1" dirty="0" smtClean="0"/>
              <a:t>Hospitals</a:t>
            </a:r>
            <a:r>
              <a:rPr lang="en-US" sz="1200" i="1" dirty="0" smtClean="0"/>
              <a:t> (2016)</a:t>
            </a:r>
            <a:r>
              <a:rPr lang="en" sz="1200" dirty="0" smtClean="0"/>
              <a:t>, </a:t>
            </a:r>
            <a:r>
              <a:rPr lang="en" sz="1200" dirty="0"/>
              <a:t>Mark </a:t>
            </a:r>
            <a:r>
              <a:rPr lang="en" sz="1200" dirty="0" err="1"/>
              <a:t>Graban</a:t>
            </a:r>
            <a:r>
              <a:rPr lang="en" sz="1200" dirty="0"/>
              <a:t>, </a:t>
            </a:r>
            <a:r>
              <a:rPr lang="en" sz="1200" dirty="0" err="1"/>
              <a:t>pg</a:t>
            </a:r>
            <a:r>
              <a:rPr lang="en" sz="1200" dirty="0"/>
              <a:t> 127</a:t>
            </a:r>
            <a:endParaRPr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1026942" y="315925"/>
            <a:ext cx="7805358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/>
                </a:solidFill>
              </a:rPr>
              <a:t>Third S: Shine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026942" y="1225225"/>
            <a:ext cx="7805358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What is it?</a:t>
            </a:r>
            <a:endParaRPr i="1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People who work in a department take responsibility for keeping their area clean (aside from major cleaning done by centralized housekeeping)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 dirty="0"/>
              <a:t>Why is it necessary?</a:t>
            </a:r>
            <a:endParaRPr i="1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Cleanliness affects patients’ experience and perception of a hospital</a:t>
            </a:r>
            <a:endParaRPr dirty="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Helps keep area safe and allows for easier detection of environmental/equipment problems 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1026942" y="315925"/>
            <a:ext cx="7805358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/>
                </a:solidFill>
              </a:rPr>
              <a:t>Fourth S: Standardize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1026942" y="1144218"/>
            <a:ext cx="4173083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What is it?</a:t>
            </a:r>
            <a:endParaRPr i="1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Ensuring that items are always kept in defined locations 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 dirty="0"/>
              <a:t>Why is it necessary?</a:t>
            </a:r>
            <a:endParaRPr i="1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Reduces time wasted looking for items 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 dirty="0"/>
              <a:t>**Standardize things that matter</a:t>
            </a:r>
            <a:r>
              <a:rPr lang="en" sz="2200" dirty="0" smtClean="0"/>
              <a:t>*</a:t>
            </a:r>
            <a:r>
              <a:rPr lang="en-US" sz="2200" dirty="0" smtClean="0"/>
              <a:t>*</a:t>
            </a:r>
            <a:endParaRPr sz="22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Ex: Printer vs medication cart drawer</a:t>
            </a:r>
            <a:endParaRPr sz="2000"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 t="15431" b="15583"/>
          <a:stretch/>
        </p:blipFill>
        <p:spPr>
          <a:xfrm>
            <a:off x="5200025" y="182850"/>
            <a:ext cx="3447950" cy="237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5043150" y="2478350"/>
            <a:ext cx="39141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retrieved from </a:t>
            </a:r>
            <a:r>
              <a:rPr lang="en" sz="800" u="sng">
                <a:solidFill>
                  <a:schemeClr val="hlink"/>
                </a:solidFill>
                <a:hlinkClick r:id="rId4"/>
              </a:rPr>
              <a:t>http://www.newmaticmedical.com/carts/p/MedicationDrawerTrays/</a:t>
            </a:r>
            <a:r>
              <a:rPr lang="en" sz="800"/>
              <a:t> </a:t>
            </a:r>
            <a:endParaRPr sz="800"/>
          </a:p>
        </p:txBody>
      </p:sp>
      <p:pic>
        <p:nvPicPr>
          <p:cNvPr id="125" name="Shape 1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5826" y="2851807"/>
            <a:ext cx="3580274" cy="2012917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5043151" y="4788525"/>
            <a:ext cx="41352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retrieved from </a:t>
            </a:r>
            <a:r>
              <a:rPr lang="en" sz="800" u="sng">
                <a:solidFill>
                  <a:schemeClr val="hlink"/>
                </a:solidFill>
                <a:hlinkClick r:id="rId6"/>
              </a:rPr>
              <a:t>https://www.techradar.com/how-to/computing-components/printers- and-scanners/how-to-choose-an-office-printer-1301630</a:t>
            </a:r>
            <a:r>
              <a:rPr lang="en" sz="800"/>
              <a:t> </a:t>
            </a:r>
            <a:endParaRPr sz="80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Custom 26">
      <a:dk1>
        <a:srgbClr val="000000"/>
      </a:dk1>
      <a:lt1>
        <a:srgbClr val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1" id="{47893A41-3376-904D-B228-1B60E44B3FDD}" vid="{9246D542-2AEF-874F-9F76-F09CF45AFA5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1170</TotalTime>
  <Words>1028</Words>
  <Application>Microsoft Office PowerPoint</Application>
  <PresentationFormat>On-screen Show (16:9)</PresentationFormat>
  <Paragraphs>116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Theme1</vt:lpstr>
      <vt:lpstr>Lean Hospitals:  Improving Quality, Patient Safety, and Employee Engagement  Ch. 6 Lean Methods: Visual Management, 5S, and Kanban</vt:lpstr>
      <vt:lpstr>Introduction</vt:lpstr>
      <vt:lpstr>Visual Management</vt:lpstr>
      <vt:lpstr>Examples of Visual Management</vt:lpstr>
      <vt:lpstr>5S Method</vt:lpstr>
      <vt:lpstr>First S: Sort</vt:lpstr>
      <vt:lpstr>Second S: Store</vt:lpstr>
      <vt:lpstr>Third S: Shine</vt:lpstr>
      <vt:lpstr>Fourth S: Standardize</vt:lpstr>
      <vt:lpstr>Fifth S: Sustain</vt:lpstr>
      <vt:lpstr>Kanban</vt:lpstr>
      <vt:lpstr>Problems with Traditional Materials Systems</vt:lpstr>
      <vt:lpstr>Using Kanban to Replenish Supplies</vt:lpstr>
      <vt:lpstr>Lean Lessons (page 147)</vt:lpstr>
      <vt:lpstr>Lean Lessons cont’d (pg 147)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 Lean Methods: Visual Management, 5S, and Kanban</dc:title>
  <dc:creator>Joan Burtner</dc:creator>
  <cp:lastModifiedBy>Joan Burtner</cp:lastModifiedBy>
  <cp:revision>6</cp:revision>
  <dcterms:modified xsi:type="dcterms:W3CDTF">2018-04-20T19:37:47Z</dcterms:modified>
</cp:coreProperties>
</file>