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99" r:id="rId2"/>
    <p:sldId id="297" r:id="rId3"/>
    <p:sldId id="298" r:id="rId4"/>
    <p:sldId id="260" r:id="rId5"/>
    <p:sldId id="261" r:id="rId6"/>
    <p:sldId id="296" r:id="rId7"/>
    <p:sldId id="292" r:id="rId8"/>
    <p:sldId id="295" r:id="rId9"/>
    <p:sldId id="294" r:id="rId10"/>
    <p:sldId id="268" r:id="rId11"/>
    <p:sldId id="267" r:id="rId12"/>
    <p:sldId id="270" r:id="rId13"/>
    <p:sldId id="288" r:id="rId14"/>
    <p:sldId id="271" r:id="rId15"/>
    <p:sldId id="272" r:id="rId16"/>
    <p:sldId id="269" r:id="rId17"/>
    <p:sldId id="289" r:id="rId18"/>
    <p:sldId id="274" r:id="rId19"/>
    <p:sldId id="275" r:id="rId20"/>
    <p:sldId id="300" r:id="rId21"/>
    <p:sldId id="276" r:id="rId22"/>
    <p:sldId id="301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67779" autoAdjust="0"/>
  </p:normalViewPr>
  <p:slideViewPr>
    <p:cSldViewPr>
      <p:cViewPr varScale="1">
        <p:scale>
          <a:sx n="46" d="100"/>
          <a:sy n="46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EGR 252 F06 Ch. 10 8th edition 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DBC98D-AC0A-4C74-A96D-A2594751C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13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EGR 252 F06 Ch. 10 8th edition 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73BC9DF-179D-4339-82BE-0C0B72A6C5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1187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B888A764-716A-4F8C-A184-475739515E60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327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recall our question about the amount of coffee in the cup …</a:t>
            </a:r>
          </a:p>
          <a:p>
            <a:pPr eaLnBrk="1" hangingPunct="1"/>
            <a:r>
              <a:rPr lang="en-US" altLang="en-US" smtClean="0"/>
              <a:t>1. H</a:t>
            </a:r>
            <a:r>
              <a:rPr lang="en-US" altLang="en-US" baseline="-25000" smtClean="0"/>
              <a:t>0</a:t>
            </a:r>
            <a:r>
              <a:rPr lang="en-US" altLang="en-US" smtClean="0"/>
              <a:t> : </a:t>
            </a:r>
            <a:r>
              <a:rPr lang="el-GR" altLang="en-US" smtClean="0">
                <a:cs typeface="Arial" pitchFamily="34" charset="0"/>
              </a:rPr>
              <a:t>μ</a:t>
            </a:r>
            <a:r>
              <a:rPr lang="en-US" altLang="en-US" smtClean="0">
                <a:cs typeface="Arial" pitchFamily="34" charset="0"/>
              </a:rPr>
              <a:t> = 8 oz.</a:t>
            </a:r>
          </a:p>
          <a:p>
            <a:pPr eaLnBrk="1" hangingPunct="1"/>
            <a:r>
              <a:rPr lang="en-US" altLang="en-US" smtClean="0"/>
              <a:t>    H</a:t>
            </a:r>
            <a:r>
              <a:rPr lang="en-US" altLang="en-US" baseline="-25000" smtClean="0"/>
              <a:t>1</a:t>
            </a:r>
            <a:r>
              <a:rPr lang="en-US" altLang="en-US" smtClean="0"/>
              <a:t> : </a:t>
            </a:r>
            <a:r>
              <a:rPr lang="el-GR" altLang="en-US" smtClean="0">
                <a:cs typeface="Arial" pitchFamily="34" charset="0"/>
              </a:rPr>
              <a:t>μ</a:t>
            </a:r>
            <a:r>
              <a:rPr lang="en-US" altLang="en-US" smtClean="0">
                <a:cs typeface="Arial" pitchFamily="34" charset="0"/>
              </a:rPr>
              <a:t> &lt; 8 oz. 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2. </a:t>
            </a:r>
            <a:r>
              <a:rPr lang="el-GR" altLang="en-US" smtClean="0">
                <a:cs typeface="Arial" pitchFamily="34" charset="0"/>
              </a:rPr>
              <a:t>α</a:t>
            </a:r>
            <a:r>
              <a:rPr lang="en-US" altLang="en-US" smtClean="0">
                <a:cs typeface="Arial" pitchFamily="34" charset="0"/>
              </a:rPr>
              <a:t> = 0.05</a:t>
            </a: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3.  z</a:t>
            </a:r>
            <a:r>
              <a:rPr lang="el-GR" altLang="en-US" baseline="-25000" smtClean="0">
                <a:cs typeface="Arial" pitchFamily="34" charset="0"/>
              </a:rPr>
              <a:t>α</a:t>
            </a:r>
            <a:r>
              <a:rPr lang="en-US" altLang="en-US" smtClean="0">
                <a:cs typeface="Arial" pitchFamily="34" charset="0"/>
              </a:rPr>
              <a:t> = -1.645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5. if z</a:t>
            </a:r>
            <a:r>
              <a:rPr lang="en-US" altLang="en-US" baseline="-25000" smtClean="0">
                <a:cs typeface="Arial" pitchFamily="34" charset="0"/>
              </a:rPr>
              <a:t>calc</a:t>
            </a:r>
            <a:r>
              <a:rPr lang="en-US" altLang="en-US" smtClean="0">
                <a:cs typeface="Arial" pitchFamily="34" charset="0"/>
              </a:rPr>
              <a:t> &lt; -1.645, reject H</a:t>
            </a:r>
            <a:r>
              <a:rPr lang="en-US" altLang="en-US" baseline="-25000" smtClean="0">
                <a:cs typeface="Arial" pitchFamily="34" charset="0"/>
              </a:rPr>
              <a:t>0</a:t>
            </a:r>
            <a:endParaRPr lang="el-GR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    if z</a:t>
            </a:r>
            <a:r>
              <a:rPr lang="en-US" altLang="en-US" baseline="-25000" smtClean="0">
                <a:cs typeface="Arial" pitchFamily="34" charset="0"/>
              </a:rPr>
              <a:t>calc</a:t>
            </a:r>
            <a:r>
              <a:rPr lang="en-US" altLang="en-US" smtClean="0">
                <a:cs typeface="Arial" pitchFamily="34" charset="0"/>
              </a:rPr>
              <a:t> &gt; -1.645, fail to reject H</a:t>
            </a:r>
            <a:r>
              <a:rPr lang="en-US" altLang="en-US" baseline="-25000" smtClean="0">
                <a:cs typeface="Arial" pitchFamily="34" charset="0"/>
              </a:rPr>
              <a:t>0</a:t>
            </a:r>
            <a:endParaRPr lang="el-GR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6.  e.g., coffee in the cup is significantly less than 8 oz.</a:t>
            </a:r>
          </a:p>
          <a:p>
            <a:pPr eaLnBrk="1" hangingPunct="1"/>
            <a:r>
              <a:rPr lang="en-US" altLang="en-US" smtClean="0"/>
              <a:t>     or coffee in the cup is not significantly less than 8 oz.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19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0FFAB80-41BC-4147-B20D-1DCDBA5F6DE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4198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calc </a:t>
            </a:r>
            <a:r>
              <a:rPr lang="en-US" altLang="en-US" smtClean="0"/>
              <a:t>= =(27.2-23.9)/(SQRT(11/15+23/10)) = 1.894759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df from equation in table 10.2, pg. 313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l-GR" altLang="en-US" smtClean="0">
                <a:cs typeface="Arial" pitchFamily="34" charset="0"/>
              </a:rPr>
              <a:t>ν</a:t>
            </a:r>
            <a:r>
              <a:rPr lang="en-US" altLang="en-US" smtClean="0">
                <a:cs typeface="Arial" pitchFamily="34" charset="0"/>
              </a:rPr>
              <a:t> = 14.69 ≈ 15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C02ED177-2725-45FC-B7DE-C6260BB30083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430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0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= 0	vs		</a:t>
            </a:r>
            <a:r>
              <a:rPr lang="en-US" altLang="en-US" smtClean="0"/>
              <a:t>H</a:t>
            </a:r>
            <a:r>
              <a:rPr lang="en-US" altLang="en-US" baseline="-25000" smtClean="0"/>
              <a:t>0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= 0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&gt; 0 			</a:t>
            </a:r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≠ 0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0.05, 15</a:t>
            </a:r>
            <a:r>
              <a:rPr lang="en-US" altLang="en-US" smtClean="0"/>
              <a:t> = 1.753</a:t>
            </a:r>
          </a:p>
          <a:p>
            <a:pPr lvl="1"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0.025, 15</a:t>
            </a:r>
            <a:r>
              <a:rPr lang="en-US" altLang="en-US" smtClean="0"/>
              <a:t> = 2.131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Our data data does not support the conclusion that the two meals are different at an alpha level of .05</a:t>
            </a:r>
          </a:p>
          <a:p>
            <a:pPr lvl="1" eaLnBrk="1" hangingPunct="1"/>
            <a:r>
              <a:rPr lang="en-US" altLang="en-US" smtClean="0"/>
              <a:t>Our data data supports the conclusion that meal 1 has more carbs than meal 2 at an alpha level of .05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note,</a:t>
            </a:r>
          </a:p>
          <a:p>
            <a:pPr lvl="1" eaLnBrk="1" hangingPunct="1"/>
            <a:r>
              <a:rPr lang="en-US" altLang="en-US" smtClean="0"/>
              <a:t>1-sided p-value  =TDIST(1.895,15,1) = 0.038766</a:t>
            </a:r>
          </a:p>
          <a:p>
            <a:pPr lvl="1" eaLnBrk="1" hangingPunct="1"/>
            <a:r>
              <a:rPr lang="en-US" altLang="en-US" smtClean="0"/>
              <a:t>2-sided p-value =TDIST(1.895,15,2) = 0.077533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4A68E40-CE8F-4700-8933-9970FD26FD9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4403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lphaUcPeriod"/>
            </a:pPr>
            <a:r>
              <a:rPr lang="en-US" altLang="en-US" smtClean="0"/>
              <a:t>paired-sample</a:t>
            </a:r>
          </a:p>
          <a:p>
            <a:pPr marL="228600" indent="-228600" eaLnBrk="1" hangingPunct="1">
              <a:buFontTx/>
              <a:buAutoNum type="alphaUcPeriod"/>
            </a:pPr>
            <a:r>
              <a:rPr lang="en-US" altLang="en-US" smtClean="0"/>
              <a:t>paired sample</a:t>
            </a:r>
          </a:p>
          <a:p>
            <a:pPr marL="228600" indent="-228600" eaLnBrk="1" hangingPunct="1">
              <a:buFontTx/>
              <a:buAutoNum type="alphaUcPeriod"/>
            </a:pPr>
            <a:r>
              <a:rPr lang="en-US" altLang="en-US" smtClean="0"/>
              <a:t>maybe – if we have information that the test1 and test2 scores can be matched to a particular individual for every subject in the study, it is a paired-sample experiment; otherwise it is a 2-sample experiment.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50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3E5DE8A-4EE2-44BD-80AF-E2830954EE6E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450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draw </a:t>
            </a:r>
            <a:r>
              <a:rPr lang="en-US" altLang="en-US" i="1" smtClean="0">
                <a:cs typeface="Arial" pitchFamily="34" charset="0"/>
              </a:rPr>
              <a:t>	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r>
              <a:rPr lang="en-US" altLang="en-US" smtClean="0">
                <a:cs typeface="Arial" pitchFamily="34" charset="0"/>
              </a:rPr>
              <a:t> graph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k = number of “cells” (note: some texts use k-1-h where h is the number of parameters in the distribution being tested – e.g., 1 for Poisson, 2 for normal)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Table A.5, pg 739-740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show calc and crit on the drawing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EC40043F-8BAE-413F-9D32-22298E843638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4608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71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3D12744E-7000-4289-9E74-BCF254EC60EB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4710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P(#1 </a:t>
            </a:r>
            <a:r>
              <a:rPr lang="en-US" altLang="en-US" smtClean="0">
                <a:cs typeface="Arial" pitchFamily="34" charset="0"/>
              </a:rPr>
              <a:t>∩ S) =P(#1)*P(S) = (200/500)*(340/500)=0.272 		</a:t>
            </a:r>
            <a:r>
              <a:rPr lang="en-US" altLang="en-US" smtClean="0"/>
              <a:t>E(#1 </a:t>
            </a:r>
            <a:r>
              <a:rPr lang="en-US" altLang="en-US" smtClean="0">
                <a:cs typeface="Arial" pitchFamily="34" charset="0"/>
              </a:rPr>
              <a:t>∩ S) = 0.272*500 = 136</a:t>
            </a:r>
          </a:p>
          <a:p>
            <a:pPr eaLnBrk="1" hangingPunct="1"/>
            <a:endParaRPr lang="en-US" altLang="en-US" sz="500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P(#1 </a:t>
            </a:r>
            <a:r>
              <a:rPr lang="en-US" altLang="en-US" smtClean="0">
                <a:cs typeface="Arial" pitchFamily="34" charset="0"/>
              </a:rPr>
              <a:t>∩ H) = P(#1)*P(H) = (200/500)*(160/500)=0.128 	</a:t>
            </a:r>
            <a:r>
              <a:rPr lang="en-US" altLang="en-US" smtClean="0"/>
              <a:t>E(#1 </a:t>
            </a:r>
            <a:r>
              <a:rPr lang="en-US" altLang="en-US" smtClean="0">
                <a:cs typeface="Arial" pitchFamily="34" charset="0"/>
              </a:rPr>
              <a:t>∩ H) = 64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		#1		#2		#3</a:t>
            </a: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S (exp)	136		136		68</a:t>
            </a: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H(exp)	64		64		32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D940B6C-549F-4D3C-B807-9680EC0C19F7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4813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(160-136)^2/136 + (140-136)^2/136 + (40-68)^2/68 + (40-64)^2/64 + (60-64)^2/64 + (60-32)^2/32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= 49.63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91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1AFF7579-1AB7-4F63-9A45-744DD19F50CA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4915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2013</a:t>
            </a:r>
          </a:p>
          <a:p>
            <a:pPr eaLnBrk="1" hangingPunct="1"/>
            <a:r>
              <a:rPr lang="el-GR" altLang="en-US" sz="1000" i="1" smtClean="0">
                <a:cs typeface="Arial" pitchFamily="34" charset="0"/>
              </a:rPr>
              <a:t>χ</a:t>
            </a:r>
            <a:r>
              <a:rPr lang="en-US" altLang="en-US" sz="1000" i="1" baseline="30000" smtClean="0">
                <a:cs typeface="Arial" pitchFamily="34" charset="0"/>
              </a:rPr>
              <a:t>2</a:t>
            </a:r>
            <a:r>
              <a:rPr lang="en-US" altLang="en-US" sz="1000" i="1" baseline="-25000" smtClean="0">
                <a:cs typeface="Arial" pitchFamily="34" charset="0"/>
              </a:rPr>
              <a:t>0.01,2__</a:t>
            </a:r>
            <a:r>
              <a:rPr lang="en-US" altLang="en-US" sz="1000" i="1" smtClean="0">
                <a:cs typeface="Arial" pitchFamily="34" charset="0"/>
              </a:rPr>
              <a:t> </a:t>
            </a:r>
            <a:r>
              <a:rPr lang="en-US" altLang="en-US" sz="1000" smtClean="0">
                <a:cs typeface="Arial" pitchFamily="34" charset="0"/>
              </a:rPr>
              <a:t>= 9.210 (from Table A.5, pp 740)</a:t>
            </a:r>
          </a:p>
          <a:p>
            <a:pPr eaLnBrk="1" hangingPunct="1"/>
            <a:endParaRPr lang="en-US" altLang="en-US" sz="1000" smtClean="0">
              <a:cs typeface="Arial" pitchFamily="34" charset="0"/>
            </a:endParaRPr>
          </a:p>
          <a:p>
            <a:pPr eaLnBrk="1" hangingPunct="1"/>
            <a:r>
              <a:rPr lang="el-GR" altLang="en-US" sz="1000" i="1" smtClean="0">
                <a:cs typeface="Arial" pitchFamily="34" charset="0"/>
              </a:rPr>
              <a:t>χ</a:t>
            </a:r>
            <a:r>
              <a:rPr lang="en-US" altLang="en-US" sz="1000" i="1" baseline="30000" smtClean="0">
                <a:cs typeface="Arial" pitchFamily="34" charset="0"/>
              </a:rPr>
              <a:t>2</a:t>
            </a:r>
            <a:r>
              <a:rPr lang="en-US" altLang="en-US" sz="1000" i="1" baseline="-25000" smtClean="0">
                <a:cs typeface="Arial" pitchFamily="34" charset="0"/>
              </a:rPr>
              <a:t>calc</a:t>
            </a:r>
            <a:r>
              <a:rPr lang="en-US" altLang="en-US" sz="1000" i="1" smtClean="0">
                <a:cs typeface="Arial" pitchFamily="34" charset="0"/>
              </a:rPr>
              <a:t>&gt; </a:t>
            </a:r>
            <a:r>
              <a:rPr lang="el-GR" altLang="en-US" sz="1000" i="1" smtClean="0">
                <a:cs typeface="Arial" pitchFamily="34" charset="0"/>
              </a:rPr>
              <a:t>χ</a:t>
            </a:r>
            <a:r>
              <a:rPr lang="en-US" altLang="en-US" sz="1000" i="1" baseline="30000" smtClean="0">
                <a:cs typeface="Arial" pitchFamily="34" charset="0"/>
              </a:rPr>
              <a:t>2</a:t>
            </a:r>
            <a:r>
              <a:rPr lang="en-US" altLang="en-US" sz="1000" i="1" baseline="-25000" smtClean="0">
                <a:cs typeface="Arial" pitchFamily="34" charset="0"/>
              </a:rPr>
              <a:t>crit</a:t>
            </a:r>
            <a:r>
              <a:rPr lang="en-US" altLang="en-US" sz="1000" i="1" smtClean="0">
                <a:cs typeface="Arial" pitchFamily="34" charset="0"/>
              </a:rPr>
              <a:t> </a:t>
            </a:r>
            <a:r>
              <a:rPr lang="en-US" altLang="en-US" sz="1000" smtClean="0">
                <a:cs typeface="Arial" pitchFamily="34" charset="0"/>
              </a:rPr>
              <a:t>so reject the null hypothesis and </a:t>
            </a:r>
          </a:p>
          <a:p>
            <a:pPr eaLnBrk="1" hangingPunct="1"/>
            <a:r>
              <a:rPr lang="en-US" altLang="en-US" sz="1000" smtClean="0">
                <a:cs typeface="Arial" pitchFamily="34" charset="0"/>
              </a:rPr>
              <a:t>conclude that worker and plan are not independent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32BD113-6FB7-48C9-B2C5-1DFB0312C83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337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recall our question about the amount of coffee in the cup …</a:t>
            </a:r>
          </a:p>
          <a:p>
            <a:pPr eaLnBrk="1" hangingPunct="1"/>
            <a:r>
              <a:rPr lang="en-US" altLang="en-US" smtClean="0"/>
              <a:t>1. H</a:t>
            </a:r>
            <a:r>
              <a:rPr lang="en-US" altLang="en-US" baseline="-25000" smtClean="0"/>
              <a:t>0</a:t>
            </a:r>
            <a:r>
              <a:rPr lang="en-US" altLang="en-US" smtClean="0"/>
              <a:t> : </a:t>
            </a:r>
            <a:r>
              <a:rPr lang="el-GR" altLang="en-US" smtClean="0">
                <a:cs typeface="Arial" pitchFamily="34" charset="0"/>
              </a:rPr>
              <a:t>μ</a:t>
            </a:r>
            <a:r>
              <a:rPr lang="en-US" altLang="en-US" smtClean="0">
                <a:cs typeface="Arial" pitchFamily="34" charset="0"/>
              </a:rPr>
              <a:t> = 8 oz.</a:t>
            </a:r>
          </a:p>
          <a:p>
            <a:pPr eaLnBrk="1" hangingPunct="1"/>
            <a:r>
              <a:rPr lang="en-US" altLang="en-US" smtClean="0"/>
              <a:t>    H</a:t>
            </a:r>
            <a:r>
              <a:rPr lang="en-US" altLang="en-US" baseline="-25000" smtClean="0"/>
              <a:t>1</a:t>
            </a:r>
            <a:r>
              <a:rPr lang="en-US" altLang="en-US" smtClean="0"/>
              <a:t> : </a:t>
            </a:r>
            <a:r>
              <a:rPr lang="el-GR" altLang="en-US" smtClean="0">
                <a:cs typeface="Arial" pitchFamily="34" charset="0"/>
              </a:rPr>
              <a:t>μ</a:t>
            </a:r>
            <a:r>
              <a:rPr lang="en-US" altLang="en-US" smtClean="0">
                <a:cs typeface="Arial" pitchFamily="34" charset="0"/>
              </a:rPr>
              <a:t> &lt; 8 oz. 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2. if variance known or n large, z-test (assume z in this case)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3. from z</a:t>
            </a:r>
            <a:r>
              <a:rPr lang="en-US" altLang="en-US" baseline="-25000" smtClean="0">
                <a:cs typeface="Arial" pitchFamily="34" charset="0"/>
              </a:rPr>
              <a:t>calc</a:t>
            </a:r>
            <a:r>
              <a:rPr lang="en-US" altLang="en-US" smtClean="0">
                <a:cs typeface="Arial" pitchFamily="34" charset="0"/>
              </a:rPr>
              <a:t>, determine </a:t>
            </a:r>
            <a:r>
              <a:rPr lang="en-US" altLang="en-US" i="1" smtClean="0">
                <a:cs typeface="Arial" pitchFamily="34" charset="0"/>
              </a:rPr>
              <a:t>p</a:t>
            </a:r>
            <a:r>
              <a:rPr lang="en-US" altLang="en-US" smtClean="0">
                <a:cs typeface="Arial" pitchFamily="34" charset="0"/>
              </a:rPr>
              <a:t>-value from table A.3 or as given by statistical software packages.</a:t>
            </a:r>
          </a:p>
          <a:p>
            <a:pPr eaLnBrk="1" hangingPunct="1"/>
            <a:endParaRPr lang="el-GR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4. P = 0, H</a:t>
            </a:r>
            <a:r>
              <a:rPr lang="en-US" altLang="en-US" baseline="-25000" smtClean="0"/>
              <a:t>0</a:t>
            </a:r>
            <a:r>
              <a:rPr lang="en-US" altLang="en-US" smtClean="0"/>
              <a:t> rejected / not plausible (e.g., coffee in the cup is significantly less than 8 oz.)</a:t>
            </a:r>
          </a:p>
          <a:p>
            <a:pPr eaLnBrk="1" hangingPunct="1"/>
            <a:r>
              <a:rPr lang="en-US" altLang="en-US" smtClean="0"/>
              <a:t>   P = 1, H</a:t>
            </a:r>
            <a:r>
              <a:rPr lang="en-US" altLang="en-US" baseline="-25000" smtClean="0"/>
              <a:t>0</a:t>
            </a:r>
            <a:r>
              <a:rPr lang="en-US" altLang="en-US" smtClean="0"/>
              <a:t> is not rejected (coffee in the cup is not significantly less than 8 oz.)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Note: Approach 1 is the classical method.  Approach 2 is gaining acceptance, partly because of the increasing availability of statistical software packages. The conclusion based on a P-value requires judgment. The smaller the P-value, the less plausible is the null hypothesis.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481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B9D681D1-85D8-488E-BF11-8D69F8A61DC4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348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NOTE: d</a:t>
            </a:r>
            <a:r>
              <a:rPr lang="en-US" altLang="en-US" baseline="-25000" smtClean="0"/>
              <a:t>0</a:t>
            </a:r>
            <a:r>
              <a:rPr lang="en-US" altLang="en-US" smtClean="0"/>
              <a:t> is often 0 (there is, statistically speaking, no difference in the means)</a:t>
            </a:r>
          </a:p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0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= 0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&lt; 0 (note: compare lower to higher for lower-tail test)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≠ 0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–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&gt; 0 (note: compare higher to lower for upper-tail test)</a:t>
            </a:r>
            <a:endParaRPr lang="en-US" altLang="en-US" i="1" baseline="-25000" smtClean="0">
              <a:cs typeface="Arial" pitchFamily="34" charset="0"/>
            </a:endParaRP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C2E8D8A5-E124-4FB1-A544-2D1F13F0800F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358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Note that we have to compare higher – lower mean to conduct an upper-tail test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0C659139-7A20-42AC-BEBD-17BE78478CB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368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t-test</a:t>
            </a:r>
          </a:p>
          <a:p>
            <a:pPr eaLnBrk="1" hangingPunct="1"/>
            <a:r>
              <a:rPr lang="en-US" altLang="en-US" smtClean="0"/>
              <a:t>s</a:t>
            </a:r>
            <a:r>
              <a:rPr lang="en-US" altLang="en-US" baseline="-25000" smtClean="0"/>
              <a:t>p</a:t>
            </a:r>
            <a:r>
              <a:rPr lang="en-US" altLang="en-US" baseline="30000" smtClean="0"/>
              <a:t>2</a:t>
            </a:r>
            <a:r>
              <a:rPr lang="en-US" altLang="en-US" smtClean="0"/>
              <a:t> = (3(1.363)+4(3.883))/(4+5-2) = 2.803 , s = 1.674</a:t>
            </a:r>
            <a:endParaRPr lang="en-US" altLang="en-US" baseline="300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A2BEA68-657D-452D-86A0-1AC358E3C391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78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calc</a:t>
            </a:r>
            <a:r>
              <a:rPr lang="en-US" altLang="en-US" smtClean="0"/>
              <a:t> = ((2.075-2.860)-0)/(1.674*sqrt(1/4 + 1/5)) = -0.70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Approach 1: </a:t>
            </a:r>
          </a:p>
          <a:p>
            <a:pPr eaLnBrk="1" hangingPunct="1"/>
            <a:r>
              <a:rPr lang="en-US" altLang="en-US" smtClean="0"/>
              <a:t>df = 7, t</a:t>
            </a:r>
            <a:r>
              <a:rPr lang="en-US" altLang="en-US" baseline="-25000" smtClean="0"/>
              <a:t>0.05,7</a:t>
            </a:r>
            <a:r>
              <a:rPr lang="en-US" altLang="en-US" smtClean="0"/>
              <a:t> = 1.895 </a:t>
            </a:r>
            <a:r>
              <a:rPr lang="en-US" altLang="en-US" smtClean="0">
                <a:sym typeface="Wingdings" pitchFamily="2" charset="2"/>
              </a:rPr>
              <a:t> t</a:t>
            </a:r>
            <a:r>
              <a:rPr lang="en-US" altLang="en-US" baseline="-25000" smtClean="0">
                <a:sym typeface="Wingdings" pitchFamily="2" charset="2"/>
              </a:rPr>
              <a:t>crit</a:t>
            </a:r>
            <a:r>
              <a:rPr lang="en-US" altLang="en-US" smtClean="0">
                <a:sym typeface="Wingdings" pitchFamily="2" charset="2"/>
              </a:rPr>
              <a:t> = -1.895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Approach 2:</a:t>
            </a: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=TDIST(0.7,7,1) = 0.253259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Decision: fail to reject H</a:t>
            </a:r>
            <a:r>
              <a:rPr lang="en-US" altLang="en-US" baseline="-25000" smtClean="0">
                <a:sym typeface="Wingdings" pitchFamily="2" charset="2"/>
              </a:rPr>
              <a:t>0</a:t>
            </a:r>
            <a:endParaRPr lang="en-US" altLang="en-US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DD0D8189-4319-4435-A786-55801E981BA0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89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calc</a:t>
            </a:r>
            <a:r>
              <a:rPr lang="en-US" altLang="en-US" smtClean="0"/>
              <a:t> = ((2.860-2.075)-0)/(1.674*sqrt(1/4 – 1/5)) = 0.70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Approach 1: </a:t>
            </a:r>
          </a:p>
          <a:p>
            <a:pPr eaLnBrk="1" hangingPunct="1"/>
            <a:r>
              <a:rPr lang="en-US" altLang="en-US" smtClean="0"/>
              <a:t>df = 7, t</a:t>
            </a:r>
            <a:r>
              <a:rPr lang="en-US" altLang="en-US" baseline="-25000" smtClean="0"/>
              <a:t>0.5,7</a:t>
            </a:r>
            <a:r>
              <a:rPr lang="en-US" altLang="en-US" smtClean="0"/>
              <a:t> = 1.895 </a:t>
            </a:r>
            <a:r>
              <a:rPr lang="en-US" altLang="en-US" smtClean="0">
                <a:sym typeface="Wingdings" pitchFamily="2" charset="2"/>
              </a:rPr>
              <a:t> t</a:t>
            </a:r>
            <a:r>
              <a:rPr lang="en-US" altLang="en-US" baseline="-25000" smtClean="0">
                <a:sym typeface="Wingdings" pitchFamily="2" charset="2"/>
              </a:rPr>
              <a:t>crit</a:t>
            </a:r>
            <a:r>
              <a:rPr lang="en-US" altLang="en-US" smtClean="0">
                <a:sym typeface="Wingdings" pitchFamily="2" charset="2"/>
              </a:rPr>
              <a:t> = 1.895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Approach 2:</a:t>
            </a: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=TDIST(0.7,7,1) = 0.253259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Decision: fail to reject H</a:t>
            </a:r>
            <a:r>
              <a:rPr lang="en-US" altLang="en-US" baseline="-25000" smtClean="0">
                <a:sym typeface="Wingdings" pitchFamily="2" charset="2"/>
              </a:rPr>
              <a:t>0</a:t>
            </a:r>
            <a:endParaRPr lang="en-US" altLang="en-US" smtClean="0">
              <a:sym typeface="Wingdings" pitchFamily="2" charset="2"/>
            </a:endParaRPr>
          </a:p>
          <a:p>
            <a:pPr eaLnBrk="1" hangingPunct="1"/>
            <a:r>
              <a:rPr lang="en-US" altLang="en-US" smtClean="0">
                <a:sym typeface="Wingdings" pitchFamily="2" charset="2"/>
              </a:rPr>
              <a:t>Conclusion: the data do not support the hypothesis that the mean time to complete homework is more for students who do not read the textbook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2514600-4B89-49DC-A5E5-3CB4ED7080B7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99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t-test</a:t>
            </a:r>
          </a:p>
          <a:p>
            <a:pPr eaLnBrk="1" hangingPunct="1"/>
            <a:r>
              <a:rPr lang="en-US" altLang="en-US" smtClean="0"/>
              <a:t>s</a:t>
            </a:r>
            <a:r>
              <a:rPr lang="en-US" altLang="en-US" baseline="-25000" smtClean="0"/>
              <a:t>p</a:t>
            </a:r>
            <a:r>
              <a:rPr lang="en-US" altLang="en-US" baseline="30000" smtClean="0"/>
              <a:t>2</a:t>
            </a:r>
            <a:r>
              <a:rPr lang="en-US" altLang="en-US" smtClean="0"/>
              <a:t> = (3(1.363)+4(3.883))/(4+5-2) = 2.803 , s = 1.674</a:t>
            </a:r>
            <a:endParaRPr lang="en-US" altLang="en-US" baseline="300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EGR 252 F06 Ch. 10 8th edition </a:t>
            </a:r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9ED4013-2BB0-451B-98C1-98DA894FC7D3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4096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t-test</a:t>
            </a:r>
          </a:p>
          <a:p>
            <a:pPr eaLnBrk="1" hangingPunct="1"/>
            <a:r>
              <a:rPr lang="en-US" altLang="en-US" smtClean="0"/>
              <a:t>s</a:t>
            </a:r>
            <a:r>
              <a:rPr lang="en-US" altLang="en-US" baseline="-25000" smtClean="0"/>
              <a:t>p</a:t>
            </a:r>
            <a:r>
              <a:rPr lang="en-US" altLang="en-US" baseline="30000" smtClean="0"/>
              <a:t>2</a:t>
            </a:r>
            <a:r>
              <a:rPr lang="en-US" altLang="en-US" smtClean="0"/>
              <a:t> = (3(1.363)+4(3.883))/(4+5-2) = 2.803 , s = 1.674</a:t>
            </a:r>
            <a:endParaRPr lang="en-US" altLang="en-US" baseline="300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C8BF0A6E-8514-48F2-BFCE-F3872BCF9A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01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0FFA7F54-7CBA-4EBE-BC66-2AFD9BB603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241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74638"/>
            <a:ext cx="1905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3C3BFC77-E307-40F8-8171-7166D8BD62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692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7620000" cy="2376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3748088"/>
            <a:ext cx="7620000" cy="2378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3AC0AD35-1700-4E60-B95F-B48D9B3B9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73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2000" y="62484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257800" y="6245225"/>
            <a:ext cx="1371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022C77DB-F18F-45E2-912F-B94E023E75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59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02CAE157-1561-4DDD-88AC-E28CE423E0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1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37338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7338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45FFF4E4-C36A-4F75-B644-10869974F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76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524AA825-2BC2-4015-81F1-312845C7E0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130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25D0FD8A-EAA6-486C-A34E-D405472098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71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53716075-A6B4-4E67-A130-5969722216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8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6A8D3C22-8DE2-4EA7-AAC2-4C7F83DAB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06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65D86351-EB55-4851-808B-B2FBBF71A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54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74638"/>
            <a:ext cx="76200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76200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3352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EGR252 2015 Ch10  Lec2and3 9th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91000" y="6245225"/>
            <a:ext cx="2438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 Slide </a:t>
            </a:r>
            <a:fld id="{63894D18-DE93-44A0-A4C8-3A93BED5D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90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Chart2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Chart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Hypothesis Test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mtClean="0"/>
              <a:t>Lecture 2</a:t>
            </a:r>
          </a:p>
          <a:p>
            <a:r>
              <a:rPr lang="en-US" altLang="en-US" smtClean="0"/>
              <a:t>2-Sample Tests</a:t>
            </a:r>
          </a:p>
          <a:p>
            <a:r>
              <a:rPr lang="en-US" altLang="en-US" smtClean="0"/>
              <a:t>Goodness of Fit</a:t>
            </a:r>
          </a:p>
          <a:p>
            <a:r>
              <a:rPr lang="en-US" altLang="en-US" smtClean="0"/>
              <a:t>Tests for Independence</a:t>
            </a:r>
          </a:p>
        </p:txBody>
      </p:sp>
      <p:sp>
        <p:nvSpPr>
          <p:cNvPr id="307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E233FC57-E1EE-442D-95E8-E4BC4022D58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0CA23887-41AC-4A2F-91BF-8218355E36B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Two-Sample Hypothesis Testing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23950"/>
            <a:ext cx="8034338" cy="474345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Define the difference in the two means as: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i="1" smtClean="0">
                <a:cs typeface="Arial" pitchFamily="34" charset="0"/>
              </a:rPr>
              <a:t>		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= d</a:t>
            </a:r>
            <a:r>
              <a:rPr lang="en-US" altLang="en-US" sz="2000" i="1" baseline="-25000" smtClean="0">
                <a:cs typeface="Arial" pitchFamily="34" charset="0"/>
              </a:rPr>
              <a:t>0     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i="1" smtClean="0">
                <a:cs typeface="Arial" pitchFamily="34" charset="0"/>
              </a:rPr>
              <a:t>where d</a:t>
            </a:r>
            <a:r>
              <a:rPr lang="en-US" altLang="en-US" sz="2000" i="1" baseline="-25000" smtClean="0">
                <a:cs typeface="Arial" pitchFamily="34" charset="0"/>
              </a:rPr>
              <a:t>0</a:t>
            </a:r>
            <a:r>
              <a:rPr lang="en-US" altLang="en-US" sz="2000" i="1" smtClean="0">
                <a:cs typeface="Arial" pitchFamily="34" charset="0"/>
              </a:rPr>
              <a:t> is the actual value of the </a:t>
            </a:r>
            <a:r>
              <a:rPr lang="en-US" altLang="en-US" sz="2000" i="1" u="sng" smtClean="0">
                <a:cs typeface="Arial" pitchFamily="34" charset="0"/>
              </a:rPr>
              <a:t>hypothesized</a:t>
            </a:r>
            <a:r>
              <a:rPr lang="en-US" altLang="en-US" sz="2000" i="1" smtClean="0">
                <a:cs typeface="Arial" pitchFamily="34" charset="0"/>
              </a:rPr>
              <a:t> difference</a:t>
            </a:r>
          </a:p>
          <a:p>
            <a:pPr lvl="1" eaLnBrk="1" hangingPunct="1">
              <a:buFont typeface="Wingdings" pitchFamily="2" charset="2"/>
              <a:buNone/>
            </a:pPr>
            <a:endParaRPr lang="el-GR" altLang="en-US" sz="2000" smtClean="0">
              <a:cs typeface="Arial" pitchFamily="34" charset="0"/>
            </a:endParaRPr>
          </a:p>
          <a:p>
            <a:pPr eaLnBrk="1" hangingPunct="1"/>
            <a:r>
              <a:rPr lang="en-US" altLang="en-US" sz="2000" smtClean="0"/>
              <a:t>What are the Hypotheses?</a:t>
            </a:r>
          </a:p>
          <a:p>
            <a:pPr lvl="4" eaLnBrk="1" hangingPunct="1"/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H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: _______________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: _______________	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or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: _______________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or		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: _______________ 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FB44A986-F8ED-4824-9DA4-8B4145F6BD9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5963"/>
          </a:xfrm>
        </p:spPr>
        <p:txBody>
          <a:bodyPr/>
          <a:lstStyle/>
          <a:p>
            <a:pPr eaLnBrk="1" hangingPunct="1"/>
            <a:r>
              <a:rPr lang="en-US" altLang="en-US" smtClean="0"/>
              <a:t>Two-Sample Hypothesis Testing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924800" cy="4953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000" smtClean="0"/>
              <a:t>A professor has designed an experiment to test the effect of reading the textbook before attempting to complete a homework assignment. Four students who read the textbook before attempting the homework recorded the following times (in hours) to complete the assignment:</a:t>
            </a:r>
          </a:p>
          <a:p>
            <a:pPr lvl="4" eaLnBrk="1" hangingPunct="1">
              <a:buFontTx/>
              <a:buNone/>
            </a:pP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	3.1,   2.8,   0.5,   1.9 hours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	Five students who did not read the textbook before attempting the homework recorded the following times to complete the assignment:</a:t>
            </a:r>
          </a:p>
          <a:p>
            <a:pPr lvl="4" eaLnBrk="1" hangingPunct="1">
              <a:buFontTx/>
              <a:buNone/>
            </a:pP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			0.9,   1.4,   2.1,    5.3,    4.6 hours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***Assume equal variances.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ABC8B75B-4535-4211-AB73-F443337AFD5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Hypothesis Tests to Conduct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Lower-tail test (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&lt; 0</a:t>
            </a:r>
            <a:r>
              <a:rPr lang="en-US" altLang="en-US" sz="2000" smtClean="0">
                <a:cs typeface="Arial" pitchFamily="34" charset="0"/>
              </a:rPr>
              <a:t>)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“Fixed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” approach (“Approach 1”) at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 = 0.05 level.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</a:t>
            </a:r>
            <a:r>
              <a:rPr lang="en-US" altLang="en-US" sz="2000" i="1" smtClean="0">
                <a:cs typeface="Arial" pitchFamily="34" charset="0"/>
              </a:rPr>
              <a:t>p</a:t>
            </a:r>
            <a:r>
              <a:rPr lang="en-US" altLang="en-US" sz="2000" smtClean="0">
                <a:cs typeface="Arial" pitchFamily="34" charset="0"/>
              </a:rPr>
              <a:t>-value” approach (“Approach 2”)</a:t>
            </a:r>
          </a:p>
          <a:p>
            <a:pPr eaLnBrk="1" hangingPunct="1"/>
            <a:r>
              <a:rPr lang="en-US" altLang="en-US" sz="2000" smtClean="0"/>
              <a:t>Upper-tail test (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–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&gt; 0</a:t>
            </a:r>
            <a:r>
              <a:rPr lang="en-US" altLang="en-US" sz="2000" smtClean="0">
                <a:cs typeface="Arial" pitchFamily="34" charset="0"/>
              </a:rPr>
              <a:t>)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“Fixed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” approach at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 = 0.05 level.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</a:t>
            </a:r>
            <a:r>
              <a:rPr lang="en-US" altLang="en-US" sz="2000" i="1" smtClean="0">
                <a:cs typeface="Arial" pitchFamily="34" charset="0"/>
              </a:rPr>
              <a:t>p</a:t>
            </a:r>
            <a:r>
              <a:rPr lang="en-US" altLang="en-US" sz="2000" smtClean="0">
                <a:cs typeface="Arial" pitchFamily="34" charset="0"/>
              </a:rPr>
              <a:t>-value” approach </a:t>
            </a:r>
          </a:p>
          <a:p>
            <a:pPr eaLnBrk="1" hangingPunct="1"/>
            <a:r>
              <a:rPr lang="en-US" altLang="en-US" sz="2000" smtClean="0"/>
              <a:t>Two-tailed test (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≠ 0</a:t>
            </a:r>
            <a:r>
              <a:rPr lang="en-US" altLang="en-US" sz="2000" smtClean="0">
                <a:cs typeface="Arial" pitchFamily="34" charset="0"/>
              </a:rPr>
              <a:t>)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“Fixed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” approach at </a:t>
            </a:r>
            <a:r>
              <a:rPr lang="el-GR" altLang="en-US" sz="2000" smtClean="0">
                <a:cs typeface="Arial" pitchFamily="34" charset="0"/>
              </a:rPr>
              <a:t>α</a:t>
            </a:r>
            <a:r>
              <a:rPr lang="en-US" altLang="en-US" sz="2000" smtClean="0">
                <a:cs typeface="Arial" pitchFamily="34" charset="0"/>
              </a:rPr>
              <a:t> = 0.05 level.</a:t>
            </a:r>
          </a:p>
          <a:p>
            <a:pPr lvl="1" eaLnBrk="1" hangingPunct="1"/>
            <a:r>
              <a:rPr lang="en-US" altLang="en-US" sz="2000" smtClean="0">
                <a:cs typeface="Arial" pitchFamily="34" charset="0"/>
              </a:rPr>
              <a:t>“</a:t>
            </a:r>
            <a:r>
              <a:rPr lang="en-US" altLang="en-US" sz="2000" i="1" smtClean="0">
                <a:cs typeface="Arial" pitchFamily="34" charset="0"/>
              </a:rPr>
              <a:t>p</a:t>
            </a:r>
            <a:r>
              <a:rPr lang="en-US" altLang="en-US" sz="2000" smtClean="0">
                <a:cs typeface="Arial" pitchFamily="34" charset="0"/>
              </a:rPr>
              <a:t>-value” approach</a:t>
            </a:r>
          </a:p>
          <a:p>
            <a:pPr lvl="1" eaLnBrk="1" hangingPunct="1"/>
            <a:endParaRPr lang="en-US" altLang="en-US" sz="20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000" smtClean="0"/>
              <a:t>Recall </a:t>
            </a:r>
            <a:r>
              <a:rPr lang="en-US" altLang="en-US" sz="2000" smtClean="0">
                <a:sym typeface="Wingdings" pitchFamily="2" charset="2"/>
              </a:rPr>
              <a:t></a:t>
            </a:r>
          </a:p>
        </p:txBody>
      </p:sp>
      <p:graphicFrame>
        <p:nvGraphicFramePr>
          <p:cNvPr id="14342" name="Object 4"/>
          <p:cNvGraphicFramePr>
            <a:graphicFrameLocks noChangeAspect="1"/>
          </p:cNvGraphicFramePr>
          <p:nvPr/>
        </p:nvGraphicFramePr>
        <p:xfrm>
          <a:off x="2667000" y="4724400"/>
          <a:ext cx="30035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4" imgW="1434477" imgH="495085" progId="Equation.3">
                  <p:embed/>
                </p:oleObj>
              </mc:Choice>
              <mc:Fallback>
                <p:oleObj name="Equation" r:id="rId4" imgW="1434477" imgH="49508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300355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4B7B1216-CE6E-4893-9376-148B691C1B4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Our Example – Hand Calculation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848600" cy="5029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smtClean="0"/>
              <a:t>Reading: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smtClean="0"/>
              <a:t>		n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 = 4 	  mean x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 = 2.075	s</a:t>
            </a:r>
            <a:r>
              <a:rPr lang="en-US" altLang="en-US" sz="2400" baseline="-25000" smtClean="0"/>
              <a:t>1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 = 1.363</a:t>
            </a:r>
            <a:endParaRPr lang="en-US" altLang="en-US" sz="36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smtClean="0"/>
              <a:t>No reading: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smtClean="0"/>
              <a:t>		n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= 5	  mean x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 = 2.860	s</a:t>
            </a:r>
            <a:r>
              <a:rPr lang="en-US" altLang="en-US" sz="2400" baseline="-25000" smtClean="0"/>
              <a:t>2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 = 3.883</a:t>
            </a:r>
          </a:p>
          <a:p>
            <a:pPr lvl="3" eaLnBrk="1" hangingPunct="1">
              <a:buFontTx/>
              <a:buNone/>
            </a:pPr>
            <a:endParaRPr lang="en-US" altLang="en-US" sz="16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000" smtClean="0"/>
              <a:t>To conduct the test by hand, we must calculate s</a:t>
            </a:r>
            <a:r>
              <a:rPr lang="en-US" altLang="en-US" sz="2000" baseline="-25000" smtClean="0"/>
              <a:t>p</a:t>
            </a:r>
            <a:r>
              <a:rPr lang="en-US" altLang="en-US" sz="2000" baseline="30000" smtClean="0"/>
              <a:t>2</a:t>
            </a:r>
            <a:r>
              <a:rPr lang="en-US" altLang="en-US" sz="2000" smtClean="0"/>
              <a:t>  .</a:t>
            </a:r>
          </a:p>
          <a:p>
            <a:pPr lvl="3" eaLnBrk="1" hangingPunct="1">
              <a:buFontTx/>
              <a:buNone/>
            </a:pPr>
            <a:r>
              <a:rPr lang="en-US" altLang="en-US" sz="2000" smtClean="0"/>
              <a:t>				</a:t>
            </a:r>
          </a:p>
          <a:p>
            <a:pPr lvl="3" eaLnBrk="1" hangingPunct="1">
              <a:buFontTx/>
              <a:buNone/>
            </a:pPr>
            <a:r>
              <a:rPr lang="en-US" altLang="en-US" sz="2000" smtClean="0"/>
              <a:t>				=  2.803          s</a:t>
            </a:r>
            <a:r>
              <a:rPr lang="en-US" altLang="en-US" sz="2000" i="1" baseline="-25000" smtClean="0"/>
              <a:t>p </a:t>
            </a:r>
            <a:r>
              <a:rPr lang="en-US" altLang="en-US" sz="2000" smtClean="0"/>
              <a:t>= 1.674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0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000" smtClean="0"/>
              <a:t>and 					=  ????</a:t>
            </a:r>
            <a:r>
              <a:rPr lang="en-US" altLang="en-US" sz="3200" smtClean="0"/>
              <a:t> </a:t>
            </a:r>
            <a:endParaRPr lang="en-US" altLang="en-US" sz="2000" smtClean="0"/>
          </a:p>
          <a:p>
            <a:pPr lvl="3" eaLnBrk="1" hangingPunct="1">
              <a:buFontTx/>
              <a:buNone/>
            </a:pPr>
            <a:endParaRPr lang="en-US" altLang="en-US" sz="1600" smtClean="0"/>
          </a:p>
        </p:txBody>
      </p:sp>
      <p:graphicFrame>
        <p:nvGraphicFramePr>
          <p:cNvPr id="15366" name="Object 4"/>
          <p:cNvGraphicFramePr>
            <a:graphicFrameLocks noChangeAspect="1"/>
          </p:cNvGraphicFramePr>
          <p:nvPr/>
        </p:nvGraphicFramePr>
        <p:xfrm>
          <a:off x="990600" y="3886200"/>
          <a:ext cx="334486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4" imgW="1701800" imgH="457200" progId="Equation.3">
                  <p:embed/>
                </p:oleObj>
              </mc:Choice>
              <mc:Fallback>
                <p:oleObj name="Equation" r:id="rId4" imgW="17018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334486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81200" y="5105400"/>
          <a:ext cx="30035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6" imgW="1434477" imgH="495085" progId="Equation.3">
                  <p:embed/>
                </p:oleObj>
              </mc:Choice>
              <mc:Fallback>
                <p:oleObj name="Equation" r:id="rId6" imgW="1434477" imgH="49508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105400"/>
                        <a:ext cx="300355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EF589F47-FE27-4305-8654-25279A0C419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Lower-tail test (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1</a:t>
            </a:r>
            <a:r>
              <a:rPr lang="en-US" altLang="en-US" i="1" smtClean="0">
                <a:cs typeface="Arial" pitchFamily="34" charset="0"/>
              </a:rPr>
              <a:t> - </a:t>
            </a:r>
            <a:r>
              <a:rPr lang="el-GR" altLang="en-US" i="1" smtClean="0">
                <a:cs typeface="Arial" pitchFamily="34" charset="0"/>
              </a:rPr>
              <a:t>μ</a:t>
            </a:r>
            <a:r>
              <a:rPr lang="en-US" altLang="en-US" i="1" baseline="-25000" smtClean="0">
                <a:cs typeface="Arial" pitchFamily="34" charset="0"/>
              </a:rPr>
              <a:t>2</a:t>
            </a:r>
            <a:r>
              <a:rPr lang="en-US" altLang="en-US" i="1" smtClean="0">
                <a:cs typeface="Arial" pitchFamily="34" charset="0"/>
              </a:rPr>
              <a:t> &lt; 0</a:t>
            </a:r>
            <a:r>
              <a:rPr lang="en-US" altLang="en-US" smtClean="0">
                <a:cs typeface="Arial" pitchFamily="34" charset="0"/>
              </a:rPr>
              <a:t>)  Why?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39838"/>
            <a:ext cx="8034338" cy="5008562"/>
          </a:xfrm>
        </p:spPr>
        <p:txBody>
          <a:bodyPr/>
          <a:lstStyle/>
          <a:p>
            <a:pPr eaLnBrk="1" hangingPunct="1"/>
            <a:r>
              <a:rPr lang="en-US" altLang="en-US" smtClean="0"/>
              <a:t>Draw the picture:</a:t>
            </a:r>
          </a:p>
          <a:p>
            <a:pPr lvl="1" eaLnBrk="1" hangingPunct="1"/>
            <a:r>
              <a:rPr lang="en-US" altLang="en-US" smtClean="0"/>
              <a:t>Approach 1: df = 7, t</a:t>
            </a:r>
            <a:r>
              <a:rPr lang="en-US" altLang="en-US" baseline="-25000" smtClean="0"/>
              <a:t>0.05,7</a:t>
            </a:r>
            <a:r>
              <a:rPr lang="en-US" altLang="en-US" smtClean="0"/>
              <a:t> = 1.895 </a:t>
            </a:r>
            <a:r>
              <a:rPr lang="en-US" altLang="en-US" smtClean="0">
                <a:sym typeface="Wingdings" pitchFamily="2" charset="2"/>
              </a:rPr>
              <a:t> t</a:t>
            </a:r>
            <a:r>
              <a:rPr lang="en-US" altLang="en-US" baseline="-25000" smtClean="0">
                <a:sym typeface="Wingdings" pitchFamily="2" charset="2"/>
              </a:rPr>
              <a:t>crit</a:t>
            </a:r>
            <a:r>
              <a:rPr lang="en-US" altLang="en-US" smtClean="0">
                <a:sym typeface="Wingdings" pitchFamily="2" charset="2"/>
              </a:rPr>
              <a:t> = -1.895</a:t>
            </a:r>
          </a:p>
          <a:p>
            <a:pPr eaLnBrk="1" hangingPunct="1"/>
            <a:r>
              <a:rPr lang="en-US" altLang="en-US" smtClean="0"/>
              <a:t>Calculation:</a:t>
            </a:r>
          </a:p>
          <a:p>
            <a:pPr lvl="1" eaLnBrk="1" hangingPunct="1"/>
            <a:r>
              <a:rPr lang="en-US" altLang="en-US" smtClean="0"/>
              <a:t>t</a:t>
            </a:r>
            <a:r>
              <a:rPr lang="en-US" altLang="en-US" baseline="-25000" smtClean="0"/>
              <a:t>calc</a:t>
            </a:r>
            <a:r>
              <a:rPr lang="en-US" altLang="en-US" smtClean="0"/>
              <a:t> = ((2.075-2.860)-0)/(1.674*sqrt(1/4 + 1/5)) =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	 -0.70</a:t>
            </a:r>
          </a:p>
          <a:p>
            <a:pPr eaLnBrk="1" hangingPunct="1">
              <a:lnSpc>
                <a:spcPct val="70000"/>
              </a:lnSpc>
            </a:pPr>
            <a:r>
              <a:rPr lang="en-US" altLang="en-US" smtClean="0"/>
              <a:t>Graphic:</a:t>
            </a:r>
          </a:p>
          <a:p>
            <a:pPr eaLnBrk="1" hangingPunct="1">
              <a:lnSpc>
                <a:spcPct val="70000"/>
              </a:lnSpc>
            </a:pPr>
            <a:endParaRPr lang="en-US" altLang="en-US" smtClean="0"/>
          </a:p>
          <a:p>
            <a:pPr eaLnBrk="1" hangingPunct="1">
              <a:lnSpc>
                <a:spcPct val="70000"/>
              </a:lnSpc>
            </a:pPr>
            <a:r>
              <a:rPr lang="en-US" altLang="en-US" smtClean="0"/>
              <a:t>Decision:</a:t>
            </a:r>
          </a:p>
          <a:p>
            <a:pPr lvl="3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Conclusion: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5E974ED5-B4BC-4387-858F-DE8DBB52058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Upper-tail test (</a:t>
            </a:r>
            <a:r>
              <a:rPr lang="el-GR" altLang="en-US" sz="3200" i="1" smtClean="0">
                <a:cs typeface="Arial" pitchFamily="34" charset="0"/>
              </a:rPr>
              <a:t>μ</a:t>
            </a:r>
            <a:r>
              <a:rPr lang="en-US" altLang="en-US" sz="3200" i="1" baseline="-25000" smtClean="0">
                <a:cs typeface="Arial" pitchFamily="34" charset="0"/>
              </a:rPr>
              <a:t>2</a:t>
            </a:r>
            <a:r>
              <a:rPr lang="en-US" altLang="en-US" sz="3200" i="1" smtClean="0">
                <a:cs typeface="Arial" pitchFamily="34" charset="0"/>
              </a:rPr>
              <a:t> – </a:t>
            </a:r>
            <a:r>
              <a:rPr lang="el-GR" altLang="en-US" sz="3200" i="1" smtClean="0">
                <a:cs typeface="Arial" pitchFamily="34" charset="0"/>
              </a:rPr>
              <a:t>μ</a:t>
            </a:r>
            <a:r>
              <a:rPr lang="en-US" altLang="en-US" sz="3200" i="1" baseline="-25000" smtClean="0">
                <a:cs typeface="Arial" pitchFamily="34" charset="0"/>
              </a:rPr>
              <a:t>1</a:t>
            </a:r>
            <a:r>
              <a:rPr lang="en-US" altLang="en-US" sz="3200" i="1" smtClean="0">
                <a:cs typeface="Arial" pitchFamily="34" charset="0"/>
              </a:rPr>
              <a:t> &gt; 0</a:t>
            </a:r>
            <a:r>
              <a:rPr lang="en-US" altLang="en-US" sz="3200" smtClean="0">
                <a:cs typeface="Arial" pitchFamily="34" charset="0"/>
              </a:rPr>
              <a:t>)</a:t>
            </a:r>
            <a:br>
              <a:rPr lang="en-US" altLang="en-US" sz="3200" smtClean="0">
                <a:cs typeface="Arial" pitchFamily="34" charset="0"/>
              </a:rPr>
            </a:br>
            <a:r>
              <a:rPr lang="en-US" altLang="en-US" sz="3200" smtClean="0">
                <a:cs typeface="Arial" pitchFamily="34" charset="0"/>
              </a:rPr>
              <a:t>Conclusions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620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ym typeface="Wingdings" pitchFamily="2" charset="2"/>
              </a:rPr>
              <a:t>The data does not support the hypothesis that the mean time to complete homework is less for students who read the textbook.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>
                <a:sym typeface="Wingdings" pitchFamily="2" charset="2"/>
              </a:rPr>
              <a:t>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ym typeface="Wingdings" pitchFamily="2" charset="2"/>
              </a:rPr>
              <a:t>There is no statistically significant difference in the time required to complete the homework for the people who read the text ahead of time vs those who did not.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smtClean="0">
                <a:sym typeface="Wingdings" pitchFamily="2" charset="2"/>
              </a:rPr>
              <a:t>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ym typeface="Wingdings" pitchFamily="2" charset="2"/>
              </a:rPr>
              <a:t>The data does not support the hypothesis that the mean completion time is less for readers than for non-readers.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  <a:p>
            <a:pPr lvl="3" eaLnBrk="1" hangingPunct="1">
              <a:lnSpc>
                <a:spcPct val="90000"/>
              </a:lnSpc>
            </a:pPr>
            <a:endParaRPr lang="en-US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063B2C08-DDB8-41ED-AF41-77E8CF1CFE4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Our Example Using Excel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23950"/>
            <a:ext cx="7848600" cy="51244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000" smtClean="0"/>
              <a:t>Reading:		n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= 4	mean x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= 2.075	s</a:t>
            </a:r>
            <a:r>
              <a:rPr lang="en-US" altLang="en-US" sz="2000" baseline="-25000" smtClean="0"/>
              <a:t>1</a:t>
            </a:r>
            <a:r>
              <a:rPr lang="en-US" altLang="en-US" sz="2000" baseline="30000" smtClean="0"/>
              <a:t>2</a:t>
            </a:r>
            <a:r>
              <a:rPr lang="en-US" altLang="en-US" sz="2000" smtClean="0"/>
              <a:t> = 1.363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000" smtClean="0"/>
              <a:t>No reading:		n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 = 5	mean x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 = 2.860	s</a:t>
            </a:r>
            <a:r>
              <a:rPr lang="en-US" altLang="en-US" sz="2000" baseline="-25000" smtClean="0"/>
              <a:t>2</a:t>
            </a:r>
            <a:r>
              <a:rPr lang="en-US" altLang="en-US" sz="2000" baseline="30000" smtClean="0"/>
              <a:t>2</a:t>
            </a:r>
            <a:r>
              <a:rPr lang="en-US" altLang="en-US" sz="2000" smtClean="0"/>
              <a:t> = 3.883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smtClean="0"/>
              <a:t>If we have reason to believe the population variances are “equal”, we can conduct a t- test assuming equal variances in Minitab or Excel.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000" smtClean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000" smtClean="0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3581400" y="266700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099" name="Group 307"/>
          <p:cNvGraphicFramePr>
            <a:graphicFrameLocks noGrp="1"/>
          </p:cNvGraphicFramePr>
          <p:nvPr/>
        </p:nvGraphicFramePr>
        <p:xfrm>
          <a:off x="3792538" y="2347913"/>
          <a:ext cx="4800600" cy="3843337"/>
        </p:xfrm>
        <a:graphic>
          <a:graphicData uri="http://schemas.openxmlformats.org/drawingml/2006/table">
            <a:tbl>
              <a:tblPr/>
              <a:tblGrid>
                <a:gridCol w="2536031"/>
                <a:gridCol w="1073349"/>
                <a:gridCol w="1191220"/>
              </a:tblGrid>
              <a:tr h="2943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t-Test: Two-Sample Assuming Equal Variances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9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DoNotRead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2.075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2.860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1.3625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3.883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Observations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Pooled Variance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2.8027857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Hypothesized Mean Difference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df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Stat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-0.698986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one-tail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0.2535567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one-tail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1.8945775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42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two-tail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0.5071134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two-tail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2.3646226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81" name="Object 1"/>
          <p:cNvGraphicFramePr>
            <a:graphicFrameLocks noChangeAspect="1"/>
          </p:cNvGraphicFramePr>
          <p:nvPr/>
        </p:nvGraphicFramePr>
        <p:xfrm>
          <a:off x="990600" y="2751138"/>
          <a:ext cx="1447800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51138"/>
                        <a:ext cx="1447800" cy="1220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87CC9547-CD44-4799-AC08-19D55FB1017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Our Example Using Excel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23950"/>
            <a:ext cx="7848600" cy="51244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600" smtClean="0"/>
              <a:t>Reading:		n</a:t>
            </a:r>
            <a:r>
              <a:rPr lang="en-US" altLang="en-US" sz="1600" baseline="-25000" smtClean="0"/>
              <a:t>1</a:t>
            </a:r>
            <a:r>
              <a:rPr lang="en-US" altLang="en-US" sz="1600" smtClean="0"/>
              <a:t> = 4		mean x</a:t>
            </a:r>
            <a:r>
              <a:rPr lang="en-US" altLang="en-US" sz="1600" baseline="-25000" smtClean="0"/>
              <a:t>1</a:t>
            </a:r>
            <a:r>
              <a:rPr lang="en-US" altLang="en-US" sz="1600" smtClean="0"/>
              <a:t> = 2.075	s</a:t>
            </a:r>
            <a:r>
              <a:rPr lang="en-US" altLang="en-US" sz="1600" baseline="-25000" smtClean="0"/>
              <a:t>1</a:t>
            </a:r>
            <a:r>
              <a:rPr lang="en-US" altLang="en-US" sz="1600" baseline="30000" smtClean="0"/>
              <a:t>2</a:t>
            </a:r>
            <a:r>
              <a:rPr lang="en-US" altLang="en-US" sz="1600" smtClean="0"/>
              <a:t> = 1.363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600" smtClean="0"/>
              <a:t>No reading:	n</a:t>
            </a:r>
            <a:r>
              <a:rPr lang="en-US" altLang="en-US" sz="1600" baseline="-25000" smtClean="0"/>
              <a:t>2</a:t>
            </a:r>
            <a:r>
              <a:rPr lang="en-US" altLang="en-US" sz="1600" smtClean="0"/>
              <a:t> = 5		mean x</a:t>
            </a:r>
            <a:r>
              <a:rPr lang="en-US" altLang="en-US" sz="1600" baseline="-25000" smtClean="0"/>
              <a:t>2</a:t>
            </a:r>
            <a:r>
              <a:rPr lang="en-US" altLang="en-US" sz="1600" smtClean="0"/>
              <a:t> = 2.860	s</a:t>
            </a:r>
            <a:r>
              <a:rPr lang="en-US" altLang="en-US" sz="1600" baseline="-25000" smtClean="0"/>
              <a:t>2</a:t>
            </a:r>
            <a:r>
              <a:rPr lang="en-US" altLang="en-US" sz="1600" baseline="30000" smtClean="0"/>
              <a:t>2</a:t>
            </a:r>
            <a:r>
              <a:rPr lang="en-US" altLang="en-US" sz="1600" smtClean="0"/>
              <a:t> = 3.883</a:t>
            </a:r>
          </a:p>
          <a:p>
            <a:pPr lvl="3" eaLnBrk="1" hangingPunct="1">
              <a:buFontTx/>
              <a:buNone/>
            </a:pPr>
            <a:endParaRPr lang="en-US" altLang="en-US" sz="16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600" smtClean="0"/>
              <a:t>What if we do not have reason to believe the population variances are “equal”?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600" smtClean="0"/>
              <a:t> We can conduct a t- test assuming unequal variances in Minitab or Excel. </a:t>
            </a:r>
            <a:endParaRPr lang="en-US" altLang="en-US" sz="6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600" smtClean="0"/>
              <a:t> </a:t>
            </a:r>
          </a:p>
        </p:txBody>
      </p:sp>
      <p:graphicFrame>
        <p:nvGraphicFramePr>
          <p:cNvPr id="74804" name="Group 52"/>
          <p:cNvGraphicFramePr>
            <a:graphicFrameLocks noGrp="1"/>
          </p:cNvGraphicFramePr>
          <p:nvPr/>
        </p:nvGraphicFramePr>
        <p:xfrm>
          <a:off x="838200" y="3276600"/>
          <a:ext cx="3581400" cy="2779714"/>
        </p:xfrm>
        <a:graphic>
          <a:graphicData uri="http://schemas.openxmlformats.org/drawingml/2006/table">
            <a:tbl>
              <a:tblPr/>
              <a:tblGrid>
                <a:gridCol w="1892300"/>
                <a:gridCol w="801688"/>
                <a:gridCol w="887412"/>
              </a:tblGrid>
              <a:tr h="2133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t-Test: Two-Sample Assuming 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Equal Variances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DoNotRead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Mean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2.075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2.860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1.3625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3.883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Observations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Pooled Variance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2.8027857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Hypothesized Mean Difference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df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Stat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-0.698986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one-tail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0.2535567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one-tail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1.8945775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two-tail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0.5071134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two-tail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2.3646226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6" marB="4570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4929" name="Group 177"/>
          <p:cNvGraphicFramePr>
            <a:graphicFrameLocks noGrp="1"/>
          </p:cNvGraphicFramePr>
          <p:nvPr/>
        </p:nvGraphicFramePr>
        <p:xfrm>
          <a:off x="4648200" y="3505200"/>
          <a:ext cx="3733800" cy="2565402"/>
        </p:xfrm>
        <a:graphic>
          <a:graphicData uri="http://schemas.openxmlformats.org/drawingml/2006/table">
            <a:tbl>
              <a:tblPr/>
              <a:tblGrid>
                <a:gridCol w="2060575"/>
                <a:gridCol w="919163"/>
                <a:gridCol w="754062"/>
              </a:tblGrid>
              <a:tr h="2133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t-Test: Two-Sample Assuming 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Unequal Variances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DoNotRead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Mean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2.075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2.86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1.3625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3.883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Observations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Hypothesized Mean Difference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df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Stat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-0.7426759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one-tail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0.2409258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one-tail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1.8945775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P(T&lt;=t) two-tail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0.4818516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 Critical two-tail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2.3646226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5" marB="45705" anchor="b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B6CE1046-A21E-4DE0-BD6B-A3BD43930AB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Another Example: Low Carb Meals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400" smtClean="0"/>
              <a:t>Suppose we want to test the difference in carbohydrate content between two “low-carb” meals. Random samples of the two meals are tested in the lab and the carbohydrate content per serving (in grams) is recorded, with the following results.  Assume variance is not equal.</a:t>
            </a:r>
            <a:r>
              <a:rPr lang="en-US" altLang="en-US" smtClean="0"/>
              <a:t> 	</a:t>
            </a:r>
          </a:p>
          <a:p>
            <a:pPr lvl="4" eaLnBrk="1" hangingPunct="1">
              <a:buFontTx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	n</a:t>
            </a:r>
            <a:r>
              <a:rPr lang="en-US" altLang="en-US" baseline="-25000" smtClean="0"/>
              <a:t>1</a:t>
            </a:r>
            <a:r>
              <a:rPr lang="en-US" altLang="en-US" smtClean="0"/>
              <a:t> = 15		x</a:t>
            </a:r>
            <a:r>
              <a:rPr lang="en-US" altLang="en-US" baseline="-25000" smtClean="0"/>
              <a:t>1</a:t>
            </a:r>
            <a:r>
              <a:rPr lang="en-US" altLang="en-US" smtClean="0"/>
              <a:t> = 27.2		s</a:t>
            </a:r>
            <a:r>
              <a:rPr lang="en-US" altLang="en-US" baseline="-25000" smtClean="0"/>
              <a:t>1</a:t>
            </a:r>
            <a:r>
              <a:rPr lang="en-US" altLang="en-US" baseline="30000" smtClean="0"/>
              <a:t>2</a:t>
            </a:r>
            <a:r>
              <a:rPr lang="en-US" altLang="en-US" smtClean="0"/>
              <a:t> = 11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	n</a:t>
            </a:r>
            <a:r>
              <a:rPr lang="en-US" altLang="en-US" baseline="-25000" smtClean="0"/>
              <a:t>2</a:t>
            </a:r>
            <a:r>
              <a:rPr lang="en-US" altLang="en-US" smtClean="0"/>
              <a:t> = 10		x</a:t>
            </a:r>
            <a:r>
              <a:rPr lang="en-US" altLang="en-US" baseline="-25000" smtClean="0"/>
              <a:t>2</a:t>
            </a:r>
            <a:r>
              <a:rPr lang="en-US" altLang="en-US" smtClean="0"/>
              <a:t> = 23.9		s</a:t>
            </a:r>
            <a:r>
              <a:rPr lang="en-US" altLang="en-US" baseline="-25000" smtClean="0"/>
              <a:t>2</a:t>
            </a:r>
            <a:r>
              <a:rPr lang="en-US" altLang="en-US" baseline="30000" smtClean="0"/>
              <a:t>2</a:t>
            </a:r>
            <a:r>
              <a:rPr lang="en-US" altLang="en-US" smtClean="0"/>
              <a:t> = 23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/>
              <a:t>t</a:t>
            </a:r>
            <a:r>
              <a:rPr lang="en-US" altLang="en-US" baseline="-25000" smtClean="0"/>
              <a:t>calc</a:t>
            </a:r>
            <a:r>
              <a:rPr lang="en-US" altLang="en-US" smtClean="0"/>
              <a:t> = ______________________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altLang="en-US" i="1" smtClean="0">
                <a:cs typeface="Arial" pitchFamily="34" charset="0"/>
              </a:rPr>
              <a:t>ν</a:t>
            </a:r>
            <a:r>
              <a:rPr lang="en-US" altLang="en-US" smtClean="0">
                <a:cs typeface="Arial" pitchFamily="34" charset="0"/>
              </a:rPr>
              <a:t> = ______________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mtClean="0">
                <a:cs typeface="Arial" pitchFamily="34" charset="0"/>
              </a:rPr>
              <a:t>(using equation in table 10.3)</a:t>
            </a:r>
            <a:endParaRPr lang="en-US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EFC45A04-7EED-41EA-B59B-42290D7FE30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(cont.)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7543800" cy="4906963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What are our options for hypotheses?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	H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: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= 0	    or		</a:t>
            </a:r>
            <a:r>
              <a:rPr lang="en-US" altLang="en-US" sz="2000" smtClean="0"/>
              <a:t>H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: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= 0</a:t>
            </a:r>
            <a:endParaRPr lang="en-US" altLang="en-US" sz="2000" i="1" baseline="-2500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	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: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&gt; 0 			</a:t>
            </a:r>
            <a:r>
              <a:rPr lang="en-US" altLang="en-US" sz="2000" smtClean="0"/>
              <a:t>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: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1</a:t>
            </a:r>
            <a:r>
              <a:rPr lang="en-US" altLang="en-US" sz="2000" i="1" smtClean="0">
                <a:cs typeface="Arial" pitchFamily="34" charset="0"/>
              </a:rPr>
              <a:t> - </a:t>
            </a:r>
            <a:r>
              <a:rPr lang="el-GR" altLang="en-US" sz="2000" i="1" smtClean="0">
                <a:cs typeface="Arial" pitchFamily="34" charset="0"/>
              </a:rPr>
              <a:t>μ</a:t>
            </a:r>
            <a:r>
              <a:rPr lang="en-US" altLang="en-US" sz="2000" i="1" baseline="-25000" smtClean="0">
                <a:cs typeface="Arial" pitchFamily="34" charset="0"/>
              </a:rPr>
              <a:t>2</a:t>
            </a:r>
            <a:r>
              <a:rPr lang="en-US" altLang="en-US" sz="2000" i="1" smtClean="0">
                <a:cs typeface="Arial" pitchFamily="34" charset="0"/>
              </a:rPr>
              <a:t> ≠ 0</a:t>
            </a:r>
            <a:endParaRPr lang="en-US" altLang="en-US" sz="2000" i="1" baseline="-25000" smtClean="0">
              <a:cs typeface="Arial" pitchFamily="34" charset="0"/>
            </a:endParaRPr>
          </a:p>
          <a:p>
            <a:pPr eaLnBrk="1" hangingPunct="1"/>
            <a:r>
              <a:rPr lang="en-US" altLang="en-US" sz="2400" smtClean="0"/>
              <a:t>At an </a:t>
            </a:r>
            <a:r>
              <a:rPr lang="el-GR" altLang="en-US" sz="2400" smtClean="0"/>
              <a:t>α</a:t>
            </a:r>
            <a:r>
              <a:rPr lang="en-US" altLang="en-US" sz="2400" smtClean="0"/>
              <a:t> level of 0.05,</a:t>
            </a:r>
          </a:p>
          <a:p>
            <a:pPr lvl="1" eaLnBrk="1" hangingPunct="1"/>
            <a:r>
              <a:rPr lang="en-US" altLang="en-US" smtClean="0"/>
              <a:t>One-tailed test, t</a:t>
            </a:r>
            <a:r>
              <a:rPr lang="en-US" altLang="en-US" baseline="-25000" smtClean="0"/>
              <a:t>0.05, 15</a:t>
            </a:r>
            <a:r>
              <a:rPr lang="en-US" altLang="en-US" smtClean="0"/>
              <a:t> = 1.753</a:t>
            </a:r>
          </a:p>
          <a:p>
            <a:pPr lvl="1" eaLnBrk="1" hangingPunct="1"/>
            <a:r>
              <a:rPr lang="en-US" altLang="en-US" smtClean="0"/>
              <a:t>Two-tailed test, t</a:t>
            </a:r>
            <a:r>
              <a:rPr lang="en-US" altLang="en-US" baseline="-25000" smtClean="0"/>
              <a:t>0.025, 15</a:t>
            </a:r>
            <a:r>
              <a:rPr lang="en-US" altLang="en-US" smtClean="0"/>
              <a:t> = 2.131</a:t>
            </a:r>
          </a:p>
          <a:p>
            <a:pPr eaLnBrk="1" hangingPunct="1"/>
            <a:r>
              <a:rPr lang="en-US" altLang="en-US" sz="2400" smtClean="0"/>
              <a:t>How are our conclusions affected?</a:t>
            </a:r>
          </a:p>
          <a:p>
            <a:pPr lvl="1" eaLnBrk="1" hangingPunct="1"/>
            <a:r>
              <a:rPr lang="en-US" altLang="en-US" sz="2000" smtClean="0"/>
              <a:t>Our data does not support the conclusion that the mean carb content of the two meals are different at an alpha level of .05   (What is 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?)</a:t>
            </a:r>
          </a:p>
          <a:p>
            <a:pPr lvl="1" eaLnBrk="1" hangingPunct="1"/>
            <a:r>
              <a:rPr lang="en-US" altLang="en-US" sz="2000" smtClean="0"/>
              <a:t>Our data supports the conclusion that Meal 1 has more average carbs than Meal 2 at an alpha level of .05.  (What is H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?)</a:t>
            </a:r>
          </a:p>
          <a:p>
            <a:pPr lvl="1" eaLnBrk="1" hangingPunct="1"/>
            <a:endParaRPr lang="en-US" altLang="en-US" sz="2000" smtClean="0"/>
          </a:p>
          <a:p>
            <a:pPr eaLnBrk="1" hangingPunct="1"/>
            <a:endParaRPr lang="el-GR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Hypothesis Testing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altLang="zh-CN" dirty="0" smtClean="0">
                <a:ea typeface="SimSun" panose="02010600030101010101" pitchFamily="2" charset="-122"/>
              </a:rPr>
              <a:t>Null hypothesis must be accepted (fail to reject) or rejected</a:t>
            </a:r>
            <a:endParaRPr kumimoji="1" lang="en-US" altLang="zh-CN" dirty="0">
              <a:ea typeface="SimSun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kumimoji="1" lang="en-US" altLang="zh-CN" dirty="0" smtClean="0">
                <a:ea typeface="SimSun" panose="02010600030101010101" pitchFamily="2" charset="-122"/>
              </a:rPr>
              <a:t>Test Statistic: A value which functions as the decision maker.  The </a:t>
            </a:r>
            <a:r>
              <a:rPr kumimoji="1" lang="en-US" altLang="zh-CN" dirty="0">
                <a:ea typeface="SimSun" panose="02010600030101010101" pitchFamily="2" charset="-122"/>
              </a:rPr>
              <a:t>decision to </a:t>
            </a:r>
            <a:r>
              <a:rPr kumimoji="1" lang="en-US" altLang="zh-CN" dirty="0" smtClean="0">
                <a:ea typeface="SimSun" panose="02010600030101010101" pitchFamily="2" charset="-122"/>
              </a:rPr>
              <a:t>“reject” </a:t>
            </a:r>
            <a:r>
              <a:rPr kumimoji="1" lang="en-US" altLang="zh-CN" dirty="0">
                <a:ea typeface="SimSun" panose="02010600030101010101" pitchFamily="2" charset="-122"/>
              </a:rPr>
              <a:t>or </a:t>
            </a:r>
            <a:r>
              <a:rPr kumimoji="1" lang="en-US" altLang="zh-CN" dirty="0" smtClean="0">
                <a:ea typeface="SimSun" panose="02010600030101010101" pitchFamily="2" charset="-122"/>
              </a:rPr>
              <a:t>“fail </a:t>
            </a:r>
            <a:r>
              <a:rPr kumimoji="1" lang="en-US" altLang="zh-CN" dirty="0">
                <a:ea typeface="SimSun" panose="02010600030101010101" pitchFamily="2" charset="-122"/>
              </a:rPr>
              <a:t>to </a:t>
            </a:r>
            <a:r>
              <a:rPr kumimoji="1" lang="en-US" altLang="zh-CN" dirty="0" smtClean="0">
                <a:ea typeface="SimSun" panose="02010600030101010101" pitchFamily="2" charset="-122"/>
              </a:rPr>
              <a:t>reject” is </a:t>
            </a:r>
            <a:r>
              <a:rPr kumimoji="1" lang="en-US" altLang="zh-CN" dirty="0">
                <a:ea typeface="SimSun" panose="02010600030101010101" pitchFamily="2" charset="-122"/>
              </a:rPr>
              <a:t>based on information contained in a sample drawn from the population of interest. </a:t>
            </a:r>
            <a:endParaRPr kumimoji="1" lang="en-US" altLang="zh-CN" b="1" i="1" dirty="0">
              <a:ea typeface="SimSun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kumimoji="1" lang="en-US" altLang="zh-CN" dirty="0" smtClean="0">
                <a:ea typeface="SimSun" panose="02010600030101010101" pitchFamily="2" charset="-122"/>
              </a:rPr>
              <a:t>Rejection region:  If </a:t>
            </a:r>
            <a:r>
              <a:rPr kumimoji="1" lang="en-US" altLang="zh-CN" dirty="0">
                <a:ea typeface="SimSun" panose="02010600030101010101" pitchFamily="2" charset="-122"/>
              </a:rPr>
              <a:t>test statistic falls in some interval which support alternative hypothesis, we reject the null hypothesis. </a:t>
            </a:r>
            <a:endParaRPr kumimoji="1" lang="en-US" altLang="zh-CN" dirty="0" smtClean="0">
              <a:ea typeface="SimSun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kumimoji="1" lang="en-US" altLang="zh-CN" dirty="0" smtClean="0">
                <a:ea typeface="SimSun" panose="02010600030101010101" pitchFamily="2" charset="-122"/>
              </a:rPr>
              <a:t>Acceptance Region:  It </a:t>
            </a:r>
            <a:r>
              <a:rPr kumimoji="1" lang="en-US" altLang="zh-CN" dirty="0">
                <a:ea typeface="SimSun" panose="02010600030101010101" pitchFamily="2" charset="-122"/>
              </a:rPr>
              <a:t>test statistic falls in some interval which support null hypothesis, we fail to reject the null hypothesis. </a:t>
            </a:r>
            <a:endParaRPr kumimoji="1" lang="en-US" altLang="zh-CN" b="1" i="1" dirty="0">
              <a:ea typeface="SimSun" panose="02010600030101010101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kumimoji="1" lang="en-US" altLang="zh-CN" dirty="0" smtClean="0">
                <a:ea typeface="SimSun" panose="02010600030101010101" pitchFamily="2" charset="-122"/>
              </a:rPr>
              <a:t>Critical Value:  The point </a:t>
            </a:r>
            <a:r>
              <a:rPr kumimoji="1" lang="en-US" altLang="zh-CN" dirty="0">
                <a:ea typeface="SimSun" panose="02010600030101010101" pitchFamily="2" charset="-122"/>
              </a:rPr>
              <a:t>which divide the rejection region and </a:t>
            </a:r>
            <a:r>
              <a:rPr kumimoji="1" lang="en-US" altLang="zh-CN" dirty="0" smtClean="0">
                <a:ea typeface="SimSun" panose="02010600030101010101" pitchFamily="2" charset="-122"/>
              </a:rPr>
              <a:t>acceptance</a:t>
            </a:r>
            <a:endParaRPr lang="en-US" dirty="0"/>
          </a:p>
        </p:txBody>
      </p:sp>
      <p:sp>
        <p:nvSpPr>
          <p:cNvPr id="410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410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4D79B930-AE4A-434B-BF17-25B7A000A5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10.30</a:t>
            </a:r>
          </a:p>
          <a:p>
            <a:r>
              <a:rPr lang="en-US" altLang="en-US" smtClean="0"/>
              <a:t>10.34</a:t>
            </a:r>
          </a:p>
          <a:p>
            <a:r>
              <a:rPr lang="en-US" altLang="en-US" smtClean="0"/>
              <a:t>10.40 (Excel)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95548B91-F757-4E09-8B1D-4DE905EB27E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  <p:graphicFrame>
        <p:nvGraphicFramePr>
          <p:cNvPr id="2253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51225"/>
              </p:ext>
            </p:extLst>
          </p:nvPr>
        </p:nvGraphicFramePr>
        <p:xfrm>
          <a:off x="3124200" y="3581400"/>
          <a:ext cx="1811338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1811338" cy="152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224ABE4D-23F0-4D87-A88D-1C04C515A7C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7620000" cy="673100"/>
          </a:xfrm>
        </p:spPr>
        <p:txBody>
          <a:bodyPr/>
          <a:lstStyle/>
          <a:p>
            <a:pPr eaLnBrk="1" hangingPunct="1"/>
            <a:r>
              <a:rPr lang="en-US" altLang="en-US" smtClean="0"/>
              <a:t>Special Case: Paired Sample T-Test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7696200" cy="5568950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400" smtClean="0"/>
              <a:t>Which designs are paired-sample?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/>
            </a:pPr>
            <a:r>
              <a:rPr lang="en-US" altLang="en-US" sz="2000" smtClean="0"/>
              <a:t>Car	Radial	Belted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1	    **	   **	Radial, Belted tires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2	    **	   **	 placed on each car.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3	    **	   **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4	    **	   **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 startAt="2"/>
            </a:pPr>
            <a:r>
              <a:rPr lang="en-US" altLang="en-US" sz="2000" smtClean="0"/>
              <a:t>Person   Pre	 Post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1	    **	   **	Pre- and post-test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2	    **	   **	administered to each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3	    **	   **	person.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4	    **	   **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lphaUcPeriod" startAt="3"/>
            </a:pPr>
            <a:r>
              <a:rPr lang="en-US" altLang="en-US" sz="2000" smtClean="0"/>
              <a:t>Student   Test1	 Test2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1	    **	   **	4 scores from test 1,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2	    **	   **	4 scores from test 2.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3	    **	   **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  4	    **	   **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(Paired)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762000" y="1238250"/>
            <a:ext cx="7620000" cy="4906963"/>
          </a:xfrm>
        </p:spPr>
        <p:txBody>
          <a:bodyPr/>
          <a:lstStyle/>
          <a:p>
            <a:r>
              <a:rPr lang="en-US" altLang="en-US" smtClean="0"/>
              <a:t>10.43 (Excel)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1D014099-FB91-45B5-9EED-238697125DC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2F0DBF7C-4CEC-48C5-BDD3-B6DE2929632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Goodness-of-Fit Tests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92213"/>
            <a:ext cx="7926388" cy="50022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Procedures for confirming or refuting hypotheses about the distributions of random variables.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Hypotheses:</a:t>
            </a:r>
          </a:p>
          <a:p>
            <a:pPr lvl="3" eaLnBrk="1" hangingPunct="1">
              <a:lnSpc>
                <a:spcPct val="90000"/>
              </a:lnSpc>
            </a:pPr>
            <a:endParaRPr lang="en-US" altLang="en-US" sz="12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H</a:t>
            </a:r>
            <a:r>
              <a:rPr lang="en-US" altLang="en-US" baseline="-25000" smtClean="0"/>
              <a:t>0</a:t>
            </a:r>
            <a:r>
              <a:rPr lang="en-US" altLang="en-US" smtClean="0"/>
              <a:t>: The population follows a particular distribution.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H</a:t>
            </a:r>
            <a:r>
              <a:rPr lang="en-US" altLang="en-US" baseline="-25000" smtClean="0"/>
              <a:t>1</a:t>
            </a:r>
            <a:r>
              <a:rPr lang="en-US" altLang="en-US" smtClean="0"/>
              <a:t>: The population does </a:t>
            </a:r>
            <a:r>
              <a:rPr lang="en-US" altLang="en-US" i="1" smtClean="0"/>
              <a:t>not</a:t>
            </a:r>
            <a:r>
              <a:rPr lang="en-US" altLang="en-US" smtClean="0"/>
              <a:t> follow the distribution.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Examples: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		H</a:t>
            </a:r>
            <a:r>
              <a:rPr lang="en-US" altLang="en-US" baseline="-25000" smtClean="0"/>
              <a:t>0</a:t>
            </a:r>
            <a:r>
              <a:rPr lang="en-US" altLang="en-US" smtClean="0"/>
              <a:t>: The data come from a normal distribution.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/>
              <a:t>		H</a:t>
            </a:r>
            <a:r>
              <a:rPr lang="en-US" altLang="en-US" baseline="-25000" smtClean="0"/>
              <a:t>1</a:t>
            </a:r>
            <a:r>
              <a:rPr lang="en-US" altLang="en-US" smtClean="0"/>
              <a:t>: The data do not come from a normal distribution.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6E8AC7EC-C888-480E-ACA2-E39B9B79C80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3200"/>
            <a:ext cx="8229600" cy="735013"/>
          </a:xfrm>
        </p:spPr>
        <p:txBody>
          <a:bodyPr/>
          <a:lstStyle/>
          <a:p>
            <a:pPr eaLnBrk="1" hangingPunct="1"/>
            <a:r>
              <a:rPr lang="en-US" altLang="en-US" smtClean="0"/>
              <a:t>Goodness of Fit Tests: Basic Method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09650"/>
            <a:ext cx="7620000" cy="5116513"/>
          </a:xfrm>
        </p:spPr>
        <p:txBody>
          <a:bodyPr/>
          <a:lstStyle/>
          <a:p>
            <a:pPr eaLnBrk="1" hangingPunct="1"/>
            <a:r>
              <a:rPr lang="en-US" altLang="en-US" smtClean="0"/>
              <a:t>Test statistic is 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endParaRPr lang="en-US" altLang="en-US" smtClean="0">
              <a:cs typeface="Arial" pitchFamily="34" charset="0"/>
            </a:endParaRPr>
          </a:p>
          <a:p>
            <a:pPr lvl="1" eaLnBrk="1" hangingPunct="1"/>
            <a:r>
              <a:rPr lang="en-US" altLang="en-US" smtClean="0">
                <a:cs typeface="Arial" pitchFamily="34" charset="0"/>
              </a:rPr>
              <a:t>Draw the picture</a:t>
            </a:r>
          </a:p>
          <a:p>
            <a:pPr lvl="1" eaLnBrk="1" hangingPunct="1"/>
            <a:r>
              <a:rPr lang="en-US" altLang="en-US" smtClean="0">
                <a:cs typeface="Arial" pitchFamily="34" charset="0"/>
              </a:rPr>
              <a:t>Determine the critical value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i="1" smtClean="0">
                <a:cs typeface="Arial" pitchFamily="34" charset="0"/>
              </a:rPr>
              <a:t>		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r>
              <a:rPr lang="en-US" altLang="en-US" smtClean="0">
                <a:cs typeface="Arial" pitchFamily="34" charset="0"/>
              </a:rPr>
              <a:t> with parameters </a:t>
            </a:r>
            <a:r>
              <a:rPr lang="el-GR" altLang="en-US" i="1" smtClean="0">
                <a:cs typeface="Arial" pitchFamily="34" charset="0"/>
              </a:rPr>
              <a:t>α</a:t>
            </a:r>
            <a:r>
              <a:rPr lang="en-US" altLang="en-US" i="1" smtClean="0">
                <a:cs typeface="Arial" pitchFamily="34" charset="0"/>
              </a:rPr>
              <a:t>, </a:t>
            </a:r>
            <a:r>
              <a:rPr lang="el-GR" altLang="en-US" i="1" smtClean="0">
                <a:cs typeface="Arial" pitchFamily="34" charset="0"/>
              </a:rPr>
              <a:t>ν</a:t>
            </a:r>
            <a:r>
              <a:rPr lang="en-US" altLang="en-US" i="1" smtClean="0">
                <a:cs typeface="Arial" pitchFamily="34" charset="0"/>
              </a:rPr>
              <a:t> =</a:t>
            </a:r>
            <a:r>
              <a:rPr lang="en-US" altLang="en-US" smtClean="0">
                <a:cs typeface="Arial" pitchFamily="34" charset="0"/>
              </a:rPr>
              <a:t> k – 1</a:t>
            </a: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Calculate 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r>
              <a:rPr lang="en-US" altLang="en-US" smtClean="0">
                <a:cs typeface="Arial" pitchFamily="34" charset="0"/>
              </a:rPr>
              <a:t> from the sample</a:t>
            </a: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endParaRPr lang="en-US" altLang="en-US" smtClean="0">
              <a:cs typeface="Arial" pitchFamily="34" charset="0"/>
            </a:endParaRPr>
          </a:p>
          <a:p>
            <a:pPr lvl="2" eaLnBrk="1" hangingPunct="1"/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Compare 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r>
              <a:rPr lang="en-US" altLang="en-US" i="1" baseline="-25000" smtClean="0">
                <a:cs typeface="Arial" pitchFamily="34" charset="0"/>
              </a:rPr>
              <a:t>calc</a:t>
            </a:r>
            <a:r>
              <a:rPr lang="en-US" altLang="en-US" i="1" smtClean="0">
                <a:cs typeface="Arial" pitchFamily="34" charset="0"/>
              </a:rPr>
              <a:t> </a:t>
            </a:r>
            <a:r>
              <a:rPr lang="en-US" altLang="en-US" smtClean="0">
                <a:cs typeface="Arial" pitchFamily="34" charset="0"/>
              </a:rPr>
              <a:t>to </a:t>
            </a:r>
            <a:r>
              <a:rPr lang="el-GR" altLang="en-US" i="1" smtClean="0">
                <a:cs typeface="Arial" pitchFamily="34" charset="0"/>
              </a:rPr>
              <a:t>χ</a:t>
            </a:r>
            <a:r>
              <a:rPr lang="en-US" altLang="en-US" i="1" baseline="30000" smtClean="0">
                <a:cs typeface="Arial" pitchFamily="34" charset="0"/>
              </a:rPr>
              <a:t>2</a:t>
            </a:r>
            <a:r>
              <a:rPr lang="en-US" altLang="en-US" i="1" baseline="-25000" smtClean="0">
                <a:cs typeface="Arial" pitchFamily="34" charset="0"/>
              </a:rPr>
              <a:t>crit</a:t>
            </a:r>
            <a:r>
              <a:rPr lang="en-US" altLang="en-US" smtClean="0">
                <a:cs typeface="Arial" pitchFamily="34" charset="0"/>
              </a:rPr>
              <a:t> </a:t>
            </a: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Make a decision about H</a:t>
            </a:r>
            <a:r>
              <a:rPr lang="en-US" altLang="en-US" baseline="-25000" smtClean="0">
                <a:cs typeface="Arial" pitchFamily="34" charset="0"/>
              </a:rPr>
              <a:t>0</a:t>
            </a:r>
            <a:endParaRPr lang="en-US" altLang="en-US" smtClean="0">
              <a:cs typeface="Arial" pitchFamily="34" charset="0"/>
            </a:endParaRPr>
          </a:p>
          <a:p>
            <a:pPr eaLnBrk="1" hangingPunct="1"/>
            <a:r>
              <a:rPr lang="en-US" altLang="en-US" smtClean="0">
                <a:cs typeface="Arial" pitchFamily="34" charset="0"/>
              </a:rPr>
              <a:t>State your conclusion</a:t>
            </a:r>
            <a:endParaRPr lang="el-GR" altLang="en-US" smtClean="0">
              <a:cs typeface="Arial" pitchFamily="34" charset="0"/>
            </a:endParaRPr>
          </a:p>
        </p:txBody>
      </p:sp>
      <p:graphicFrame>
        <p:nvGraphicFramePr>
          <p:cNvPr id="26630" name="Object 4"/>
          <p:cNvGraphicFramePr>
            <a:graphicFrameLocks noChangeAspect="1"/>
          </p:cNvGraphicFramePr>
          <p:nvPr/>
        </p:nvGraphicFramePr>
        <p:xfrm>
          <a:off x="1854200" y="3429000"/>
          <a:ext cx="29765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4" imgW="1460500" imgH="457200" progId="Equation.3">
                  <p:embed/>
                </p:oleObj>
              </mc:Choice>
              <mc:Fallback>
                <p:oleObj name="Equation" r:id="rId4" imgW="1460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429000"/>
                        <a:ext cx="297656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86295A8F-05EF-43B0-80B5-BC76F38BBC9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Tests of Independence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89025"/>
            <a:ext cx="7620000" cy="2919413"/>
          </a:xfrm>
        </p:spPr>
        <p:txBody>
          <a:bodyPr/>
          <a:lstStyle/>
          <a:p>
            <a:pPr marL="342900" lvl="1" indent="-342900" eaLnBrk="1" hangingPunct="1">
              <a:buFont typeface="Wingdings" pitchFamily="2" charset="2"/>
              <a:buChar char="q"/>
              <a:defRPr/>
            </a:pPr>
            <a:r>
              <a:rPr lang="en-US" sz="2000" dirty="0" smtClean="0"/>
              <a:t>Example:	500 employees were surveyed with respect to pension plan preferences.</a:t>
            </a:r>
          </a:p>
          <a:p>
            <a:pPr eaLnBrk="1" hangingPunct="1">
              <a:defRPr/>
            </a:pPr>
            <a:r>
              <a:rPr lang="en-US" sz="2000" dirty="0" smtClean="0"/>
              <a:t>Hypotheses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Worker Type and Pension Plan are independent.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: Worker Type and Pension Plan are not independent. 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en-US" sz="2000" dirty="0" smtClean="0"/>
              <a:t>Develop a </a:t>
            </a:r>
            <a:r>
              <a:rPr lang="en-US" sz="2000" i="1" dirty="0" smtClean="0"/>
              <a:t>Contingency Table showing the observed values </a:t>
            </a:r>
            <a:r>
              <a:rPr lang="en-US" sz="2000" dirty="0" smtClean="0"/>
              <a:t>for the 500 people surveyed.</a:t>
            </a:r>
          </a:p>
        </p:txBody>
      </p:sp>
      <p:graphicFrame>
        <p:nvGraphicFramePr>
          <p:cNvPr id="59432" name="Group 40"/>
          <p:cNvGraphicFramePr>
            <a:graphicFrameLocks noGrp="1"/>
          </p:cNvGraphicFramePr>
          <p:nvPr/>
        </p:nvGraphicFramePr>
        <p:xfrm>
          <a:off x="914400" y="3733800"/>
          <a:ext cx="7613650" cy="2163840"/>
        </p:xfrm>
        <a:graphic>
          <a:graphicData uri="http://schemas.openxmlformats.org/drawingml/2006/table">
            <a:tbl>
              <a:tblPr/>
              <a:tblGrid>
                <a:gridCol w="1981200"/>
                <a:gridCol w="1676400"/>
                <a:gridCol w="1219200"/>
                <a:gridCol w="1371600"/>
                <a:gridCol w="1365250"/>
              </a:tblGrid>
              <a:tr h="396178"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Worker Type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Pension Plan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1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#1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#2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#3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13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Salaried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Hourly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</a:t>
                      </a:r>
                    </a:p>
                  </a:txBody>
                  <a:tcPr marT="45696" marB="45696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500</a:t>
                      </a:r>
                    </a:p>
                  </a:txBody>
                  <a:tcPr marT="45696" marB="4569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4"/>
          <p:cNvSpPr>
            <a:spLocks noGrp="1"/>
          </p:cNvSpPr>
          <p:nvPr>
            <p:ph type="dt" sz="quarter" idx="10"/>
          </p:nvPr>
        </p:nvSpPr>
        <p:spPr>
          <a:xfrm>
            <a:off x="762000" y="6248400"/>
            <a:ext cx="40386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C0800189-E25F-4C12-A3BC-2039A7FADE4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22312"/>
          </a:xfrm>
        </p:spPr>
        <p:txBody>
          <a:bodyPr/>
          <a:lstStyle/>
          <a:p>
            <a:pPr eaLnBrk="1" hangingPunct="1"/>
            <a:r>
              <a:rPr lang="en-US" altLang="en-US" smtClean="0"/>
              <a:t>Calculation of Expected Values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276600"/>
            <a:ext cx="8001000" cy="160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2. Calculate expected probabilities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100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P(#1 </a:t>
            </a:r>
            <a:r>
              <a:rPr lang="en-US" altLang="en-US" sz="2000" smtClean="0">
                <a:cs typeface="Arial" pitchFamily="34" charset="0"/>
              </a:rPr>
              <a:t>∩ S) = </a:t>
            </a:r>
            <a:r>
              <a:rPr lang="en-US" altLang="en-US" sz="2000" smtClean="0"/>
              <a:t>P(#1)*P(</a:t>
            </a:r>
            <a:r>
              <a:rPr lang="en-US" altLang="en-US" sz="2000" smtClean="0">
                <a:cs typeface="Arial" pitchFamily="34" charset="0"/>
              </a:rPr>
              <a:t>S) = (200/500)*(340/500)=0.272 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smtClean="0"/>
              <a:t>E(#1 </a:t>
            </a:r>
            <a:r>
              <a:rPr lang="en-US" altLang="en-US" sz="2000" smtClean="0">
                <a:cs typeface="Arial" pitchFamily="34" charset="0"/>
              </a:rPr>
              <a:t>∩ S) = 0.272 * 500 = 136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90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smtClean="0">
              <a:cs typeface="Arial" pitchFamily="34" charset="0"/>
            </a:endParaRPr>
          </a:p>
        </p:txBody>
      </p:sp>
      <p:graphicFrame>
        <p:nvGraphicFramePr>
          <p:cNvPr id="60420" name="Group 4"/>
          <p:cNvGraphicFramePr>
            <a:graphicFrameLocks noGrp="1"/>
          </p:cNvGraphicFramePr>
          <p:nvPr/>
        </p:nvGraphicFramePr>
        <p:xfrm>
          <a:off x="539750" y="838200"/>
          <a:ext cx="7988300" cy="2286000"/>
        </p:xfrm>
        <a:graphic>
          <a:graphicData uri="http://schemas.openxmlformats.org/drawingml/2006/table">
            <a:tbl>
              <a:tblPr/>
              <a:tblGrid>
                <a:gridCol w="2112963"/>
                <a:gridCol w="1247775"/>
                <a:gridCol w="1431925"/>
                <a:gridCol w="1598612"/>
                <a:gridCol w="1597025"/>
              </a:tblGrid>
              <a:tr h="439738"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Worker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Pension Plan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#3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Salaried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Hourly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0450" name="Group 34"/>
          <p:cNvGraphicFramePr>
            <a:graphicFrameLocks noGrp="1"/>
          </p:cNvGraphicFramePr>
          <p:nvPr/>
        </p:nvGraphicFramePr>
        <p:xfrm>
          <a:off x="1600200" y="4876800"/>
          <a:ext cx="6096000" cy="125095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#3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 (exp.)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 (exp.)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F9591F2F-44BF-4485-8A62-E440B02B5FF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7772400" cy="792162"/>
          </a:xfrm>
        </p:spPr>
        <p:txBody>
          <a:bodyPr/>
          <a:lstStyle/>
          <a:p>
            <a:pPr eaLnBrk="1" hangingPunct="1"/>
            <a:r>
              <a:rPr lang="en-US" altLang="en-US" smtClean="0"/>
              <a:t>Calculate the Sample-based Statistic 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altLang="en-US" sz="2400" smtClean="0"/>
              <a:t>Calculation of the sample-based statistic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altLang="en-US" sz="2400" smtClean="0"/>
              <a:t>		= (160-136)^2/(136) + (140-136)^2/(136) + 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altLang="en-US" sz="2400" smtClean="0"/>
              <a:t>               … (60-32)^2/(32) 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altLang="en-US" sz="2400" smtClean="0"/>
              <a:t>		= 49.63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altLang="en-US" sz="2400" smtClean="0"/>
          </a:p>
        </p:txBody>
      </p:sp>
      <p:graphicFrame>
        <p:nvGraphicFramePr>
          <p:cNvPr id="29702" name="Object 4"/>
          <p:cNvGraphicFramePr>
            <a:graphicFrameLocks noChangeAspect="1"/>
          </p:cNvGraphicFramePr>
          <p:nvPr/>
        </p:nvGraphicFramePr>
        <p:xfrm>
          <a:off x="2600325" y="2286000"/>
          <a:ext cx="2898775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4" imgW="1422400" imgH="457200" progId="Equation.3">
                  <p:embed/>
                </p:oleObj>
              </mc:Choice>
              <mc:Fallback>
                <p:oleObj name="Equation" r:id="rId4" imgW="1422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2286000"/>
                        <a:ext cx="2898775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63211CBA-3276-4A2D-B556-D7B7A7D1ED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The Chi-Squared Test of Independence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239838"/>
            <a:ext cx="8531225" cy="4627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smtClean="0"/>
              <a:t>5. Compare to the critical statistic, </a:t>
            </a:r>
            <a:r>
              <a:rPr lang="el-GR" altLang="en-US" sz="2400" i="1" smtClean="0">
                <a:cs typeface="Arial" pitchFamily="34" charset="0"/>
              </a:rPr>
              <a:t>χ</a:t>
            </a:r>
            <a:r>
              <a:rPr lang="en-US" altLang="en-US" sz="2400" i="1" baseline="30000" smtClean="0">
                <a:cs typeface="Arial" pitchFamily="34" charset="0"/>
              </a:rPr>
              <a:t>2</a:t>
            </a:r>
            <a:r>
              <a:rPr lang="el-GR" altLang="en-US" sz="2400" i="1" baseline="-25000" smtClean="0">
                <a:cs typeface="Arial" pitchFamily="34" charset="0"/>
              </a:rPr>
              <a:t>α</a:t>
            </a:r>
            <a:r>
              <a:rPr lang="en-US" altLang="en-US" sz="2400" i="1" baseline="-25000" smtClean="0">
                <a:cs typeface="Arial" pitchFamily="34" charset="0"/>
              </a:rPr>
              <a:t>, v</a:t>
            </a:r>
            <a:endParaRPr lang="en-US" altLang="en-US" sz="240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smtClean="0">
                <a:cs typeface="Arial" pitchFamily="34" charset="0"/>
              </a:rPr>
              <a:t>	where v</a:t>
            </a:r>
            <a:r>
              <a:rPr lang="en-US" altLang="en-US" sz="2400" i="1" smtClean="0">
                <a:cs typeface="Arial" pitchFamily="34" charset="0"/>
              </a:rPr>
              <a:t> = (r – </a:t>
            </a:r>
            <a:r>
              <a:rPr lang="en-US" altLang="en-US" sz="2400" smtClean="0">
                <a:cs typeface="Arial" pitchFamily="34" charset="0"/>
              </a:rPr>
              <a:t>1</a:t>
            </a:r>
            <a:r>
              <a:rPr lang="en-US" altLang="en-US" sz="2400" i="1" smtClean="0">
                <a:cs typeface="Arial" pitchFamily="34" charset="0"/>
              </a:rPr>
              <a:t>)(c – </a:t>
            </a:r>
            <a:r>
              <a:rPr lang="en-US" altLang="en-US" sz="2400" smtClean="0">
                <a:cs typeface="Arial" pitchFamily="34" charset="0"/>
              </a:rPr>
              <a:t>1</a:t>
            </a:r>
            <a:r>
              <a:rPr lang="en-US" altLang="en-US" sz="2400" i="1" smtClean="0">
                <a:cs typeface="Arial" pitchFamily="34" charset="0"/>
              </a:rPr>
              <a:t>)    </a:t>
            </a:r>
            <a:r>
              <a:rPr lang="en-US" altLang="en-US" sz="2000" i="1" smtClean="0">
                <a:cs typeface="Arial" pitchFamily="34" charset="0"/>
              </a:rPr>
              <a:t>Note: v</a:t>
            </a:r>
            <a:r>
              <a:rPr lang="en-US" altLang="en-US" sz="1800" i="1" smtClean="0">
                <a:cs typeface="Arial" pitchFamily="34" charset="0"/>
              </a:rPr>
              <a:t> is the symbol for degrees of freedom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altLang="en-US" sz="2400" i="1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i="1" smtClean="0">
                <a:cs typeface="Arial" pitchFamily="34" charset="0"/>
              </a:rPr>
              <a:t>	F</a:t>
            </a:r>
            <a:r>
              <a:rPr lang="en-US" altLang="en-US" sz="2400" smtClean="0">
                <a:cs typeface="Arial" pitchFamily="34" charset="0"/>
              </a:rPr>
              <a:t>or our example, suppose </a:t>
            </a:r>
            <a:r>
              <a:rPr lang="el-GR" altLang="en-US" sz="2400" smtClean="0">
                <a:cs typeface="Arial" pitchFamily="34" charset="0"/>
              </a:rPr>
              <a:t>α</a:t>
            </a:r>
            <a:r>
              <a:rPr lang="en-US" altLang="en-US" sz="2400" smtClean="0">
                <a:cs typeface="Arial" pitchFamily="34" charset="0"/>
              </a:rPr>
              <a:t> = 0.01</a:t>
            </a:r>
          </a:p>
          <a:p>
            <a:pPr eaLnBrk="1" hangingPunct="1">
              <a:buFont typeface="Wingdings" pitchFamily="2" charset="2"/>
              <a:buNone/>
            </a:pPr>
            <a:endParaRPr lang="el-GR" altLang="en-US" sz="2400" i="1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i="1" smtClean="0">
                <a:cs typeface="Arial" pitchFamily="34" charset="0"/>
              </a:rPr>
              <a:t>	</a:t>
            </a:r>
            <a:r>
              <a:rPr lang="el-GR" altLang="en-US" sz="2400" i="1" smtClean="0">
                <a:cs typeface="Arial" pitchFamily="34" charset="0"/>
              </a:rPr>
              <a:t>χ</a:t>
            </a:r>
            <a:r>
              <a:rPr lang="en-US" altLang="en-US" sz="2400" i="1" baseline="30000" smtClean="0">
                <a:cs typeface="Arial" pitchFamily="34" charset="0"/>
              </a:rPr>
              <a:t>2</a:t>
            </a:r>
            <a:r>
              <a:rPr lang="en-US" altLang="en-US" sz="2400" i="1" baseline="-25000" smtClean="0">
                <a:cs typeface="Arial" pitchFamily="34" charset="0"/>
              </a:rPr>
              <a:t> 0.01,2</a:t>
            </a:r>
            <a:r>
              <a:rPr lang="en-US" altLang="en-US" sz="2400" i="1" smtClean="0">
                <a:cs typeface="Arial" pitchFamily="34" charset="0"/>
              </a:rPr>
              <a:t> = ___________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400" i="1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i="1" smtClean="0">
                <a:cs typeface="Arial" pitchFamily="34" charset="0"/>
              </a:rPr>
              <a:t>    </a:t>
            </a:r>
            <a:r>
              <a:rPr lang="el-GR" altLang="en-US" sz="2400" i="1" smtClean="0">
                <a:cs typeface="Arial" pitchFamily="34" charset="0"/>
              </a:rPr>
              <a:t>χ</a:t>
            </a:r>
            <a:r>
              <a:rPr lang="en-US" altLang="en-US" sz="2400" i="1" baseline="30000" smtClean="0">
                <a:cs typeface="Arial" pitchFamily="34" charset="0"/>
              </a:rPr>
              <a:t>2</a:t>
            </a:r>
            <a:r>
              <a:rPr lang="en-US" altLang="en-US" sz="2400" i="1" baseline="-25000" smtClean="0">
                <a:cs typeface="Arial" pitchFamily="34" charset="0"/>
              </a:rPr>
              <a:t> calc</a:t>
            </a:r>
            <a:r>
              <a:rPr lang="en-US" altLang="en-US" sz="2400" i="1" smtClean="0">
                <a:cs typeface="Arial" pitchFamily="34" charset="0"/>
              </a:rPr>
              <a:t> = ___________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400" i="1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i="1" smtClean="0">
                <a:cs typeface="Arial" pitchFamily="34" charset="0"/>
              </a:rPr>
              <a:t>	</a:t>
            </a:r>
            <a:r>
              <a:rPr lang="en-US" altLang="en-US" sz="2400" smtClean="0">
                <a:cs typeface="Arial" pitchFamily="34" charset="0"/>
              </a:rPr>
              <a:t>Decision: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smtClean="0">
                <a:cs typeface="Arial" pitchFamily="34" charset="0"/>
              </a:rPr>
              <a:t>	Conclusion:</a:t>
            </a:r>
          </a:p>
          <a:p>
            <a:endParaRPr lang="it-IT" altLang="en-US" sz="2400" smtClean="0"/>
          </a:p>
          <a:p>
            <a:endParaRPr lang="en-US" altLang="en-US" sz="2400" smtClean="0"/>
          </a:p>
          <a:p>
            <a:pPr eaLnBrk="1" hangingPunct="1">
              <a:buFont typeface="Wingdings" pitchFamily="2" charset="2"/>
              <a:buNone/>
            </a:pPr>
            <a:endParaRPr lang="el-GR" altLang="en-US" sz="2400" smtClean="0">
              <a:cs typeface="Arial" pitchFamily="34" charset="0"/>
            </a:endParaRPr>
          </a:p>
        </p:txBody>
      </p:sp>
      <p:graphicFrame>
        <p:nvGraphicFramePr>
          <p:cNvPr id="30726" name="Object 4"/>
          <p:cNvGraphicFramePr>
            <a:graphicFrameLocks noChangeAspect="1"/>
          </p:cNvGraphicFramePr>
          <p:nvPr/>
        </p:nvGraphicFramePr>
        <p:xfrm>
          <a:off x="5105400" y="3276600"/>
          <a:ext cx="3352800" cy="225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Chart" r:id="rId4" imgW="4676851" imgH="2562149" progId="Excel.Chart.8">
                  <p:embed/>
                </p:oleObj>
              </mc:Choice>
              <mc:Fallback>
                <p:oleObj name="Chart" r:id="rId4" imgW="4676851" imgH="2562149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276600"/>
                        <a:ext cx="3352800" cy="225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5486401" y="4724400"/>
            <a:ext cx="12192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48200" y="4572000"/>
            <a:ext cx="16764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Hypothesis Testing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Test statistic; n is large, standard deviation is known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Test statistic: n is small, standard deviation is unknown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B967FDFF-069A-4BF7-9132-E971B1AA56D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30964" y="1981200"/>
            <a:ext cx="2079672" cy="1434495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32164" y="4495800"/>
            <a:ext cx="2079672" cy="1434495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F260CF94-629A-41B3-BEC3-CD580FCE9A7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mtClean="0"/>
              <a:t>Hypothesis Testing – Approach 1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066800"/>
            <a:ext cx="7729537" cy="690563"/>
          </a:xfrm>
        </p:spPr>
        <p:txBody>
          <a:bodyPr/>
          <a:lstStyle/>
          <a:p>
            <a:pPr marL="533400" indent="-533400" eaLnBrk="1" hangingPunct="1"/>
            <a:r>
              <a:rPr lang="en-US" altLang="en-US" sz="2400" smtClean="0"/>
              <a:t>Approach 1 - </a:t>
            </a:r>
            <a:r>
              <a:rPr lang="en-US" altLang="en-US" sz="2400" i="1" smtClean="0"/>
              <a:t>Fixed probability</a:t>
            </a:r>
            <a:r>
              <a:rPr lang="en-US" altLang="en-US" sz="2400" smtClean="0"/>
              <a:t> of Type 1 error.</a:t>
            </a:r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914400" y="1752600"/>
            <a:ext cx="7620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en-US" sz="2400"/>
              <a:t>State the null and alternative hypotheses.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/>
              <a:t>Choose a fixed significance level </a:t>
            </a:r>
            <a:r>
              <a:rPr lang="el-GR" altLang="en-US" sz="2400" i="1"/>
              <a:t>α</a:t>
            </a:r>
            <a:r>
              <a:rPr lang="en-US" altLang="en-US" sz="2400" i="1"/>
              <a:t>.</a:t>
            </a:r>
            <a:endParaRPr lang="el-GR" altLang="en-US" sz="2400" i="1"/>
          </a:p>
          <a:p>
            <a:pPr eaLnBrk="1" hangingPunct="1">
              <a:buFontTx/>
              <a:buAutoNum type="arabicPeriod"/>
            </a:pPr>
            <a:r>
              <a:rPr lang="en-US" altLang="en-US" sz="2400"/>
              <a:t>Specify the appropriate test statistic and establish the critical region based on </a:t>
            </a:r>
            <a:r>
              <a:rPr lang="el-GR" altLang="en-US" sz="2400" i="1"/>
              <a:t>α</a:t>
            </a:r>
            <a:r>
              <a:rPr lang="en-US" altLang="en-US" sz="2400" i="1"/>
              <a:t>. </a:t>
            </a:r>
            <a:r>
              <a:rPr lang="en-US" altLang="en-US" sz="2400"/>
              <a:t>Draw a graphic representation.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/>
              <a:t>Calculate the value of the test statistic based on the sample data.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/>
              <a:t>Make a decision to reject H</a:t>
            </a:r>
            <a:r>
              <a:rPr lang="en-US" altLang="en-US" sz="2400" baseline="-25000"/>
              <a:t>0</a:t>
            </a:r>
            <a:r>
              <a:rPr lang="en-US" altLang="en-US" sz="2400"/>
              <a:t> or fail to reject H</a:t>
            </a:r>
            <a:r>
              <a:rPr lang="en-US" altLang="en-US" sz="2400" baseline="-25000"/>
              <a:t>0</a:t>
            </a:r>
            <a:r>
              <a:rPr lang="en-US" altLang="en-US" sz="2400"/>
              <a:t>, based on the location of the test statistic. 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/>
              <a:t>Make an engineering or scientific conclusion.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71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6D66DD04-0D8C-40A2-A6F0-89BF2D35851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Hypothesis Testing – Approach 2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143000"/>
            <a:ext cx="7578725" cy="693738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Approach 2 - Significance testing based on the calculated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-value</a:t>
            </a:r>
          </a:p>
        </p:txBody>
      </p:sp>
      <p:sp>
        <p:nvSpPr>
          <p:cNvPr id="717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1981200"/>
            <a:ext cx="7162800" cy="2743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smtClean="0"/>
              <a:t>State the null and alternative hypotheses.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smtClean="0"/>
              <a:t>Choose an appropriate test statistic.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smtClean="0"/>
              <a:t>Calculate value of test statistic and determine </a:t>
            </a:r>
            <a:r>
              <a:rPr lang="en-US" altLang="en-US" sz="2400" i="1" smtClean="0"/>
              <a:t>P-</a:t>
            </a:r>
            <a:r>
              <a:rPr lang="en-US" altLang="en-US" sz="2400" smtClean="0"/>
              <a:t>value. Draw a graphic representation.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smtClean="0"/>
              <a:t>Make a decision to reject H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 or fail to reject H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, based on the </a:t>
            </a:r>
            <a:r>
              <a:rPr lang="en-US" altLang="en-US" sz="2400" i="1" smtClean="0"/>
              <a:t>P</a:t>
            </a:r>
            <a:r>
              <a:rPr lang="en-US" altLang="en-US" sz="2400" smtClean="0"/>
              <a:t>-value. 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 smtClean="0"/>
              <a:t>Make an engineering or scientific conclusion. </a:t>
            </a:r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>
            <a:off x="2759075" y="5349875"/>
            <a:ext cx="3656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6"/>
          <p:cNvSpPr txBox="1">
            <a:spLocks noChangeArrowheads="1"/>
          </p:cNvSpPr>
          <p:nvPr/>
        </p:nvSpPr>
        <p:spPr bwMode="auto">
          <a:xfrm>
            <a:off x="1371600" y="54102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i="1"/>
              <a:t>P-value       </a:t>
            </a:r>
            <a:r>
              <a:rPr lang="en-US" altLang="en-US" sz="1600"/>
              <a:t> 0</a:t>
            </a:r>
            <a:endParaRPr lang="en-US" altLang="en-US" sz="1600" i="1"/>
          </a:p>
        </p:txBody>
      </p:sp>
      <p:sp>
        <p:nvSpPr>
          <p:cNvPr id="7177" name="Line 7"/>
          <p:cNvSpPr>
            <a:spLocks noChangeShapeType="1"/>
          </p:cNvSpPr>
          <p:nvPr/>
        </p:nvSpPr>
        <p:spPr bwMode="auto">
          <a:xfrm>
            <a:off x="4572000" y="5233988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8"/>
          <p:cNvSpPr>
            <a:spLocks noChangeShapeType="1"/>
          </p:cNvSpPr>
          <p:nvPr/>
        </p:nvSpPr>
        <p:spPr bwMode="auto">
          <a:xfrm>
            <a:off x="3649663" y="5233988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9"/>
          <p:cNvSpPr>
            <a:spLocks noChangeShapeType="1"/>
          </p:cNvSpPr>
          <p:nvPr/>
        </p:nvSpPr>
        <p:spPr bwMode="auto">
          <a:xfrm>
            <a:off x="5494338" y="5233988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Oval 10"/>
          <p:cNvSpPr>
            <a:spLocks noChangeArrowheads="1"/>
          </p:cNvSpPr>
          <p:nvPr/>
        </p:nvSpPr>
        <p:spPr bwMode="auto">
          <a:xfrm>
            <a:off x="2690813" y="5272088"/>
            <a:ext cx="114300" cy="1539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1" name="Oval 11"/>
          <p:cNvSpPr>
            <a:spLocks noChangeArrowheads="1"/>
          </p:cNvSpPr>
          <p:nvPr/>
        </p:nvSpPr>
        <p:spPr bwMode="auto">
          <a:xfrm>
            <a:off x="6338888" y="5272088"/>
            <a:ext cx="114300" cy="1539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2" name="Line 12"/>
          <p:cNvSpPr>
            <a:spLocks noChangeShapeType="1"/>
          </p:cNvSpPr>
          <p:nvPr/>
        </p:nvSpPr>
        <p:spPr bwMode="auto">
          <a:xfrm>
            <a:off x="2959100" y="52339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13"/>
          <p:cNvSpPr>
            <a:spLocks noChangeShapeType="1"/>
          </p:cNvSpPr>
          <p:nvPr/>
        </p:nvSpPr>
        <p:spPr bwMode="auto">
          <a:xfrm>
            <a:off x="3113088" y="52339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4"/>
          <p:cNvSpPr>
            <a:spLocks noChangeShapeType="1"/>
          </p:cNvSpPr>
          <p:nvPr/>
        </p:nvSpPr>
        <p:spPr bwMode="auto">
          <a:xfrm>
            <a:off x="3305175" y="52339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5"/>
          <p:cNvSpPr>
            <a:spLocks noChangeShapeType="1"/>
          </p:cNvSpPr>
          <p:nvPr/>
        </p:nvSpPr>
        <p:spPr bwMode="auto">
          <a:xfrm>
            <a:off x="3457575" y="52339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Text Box 16"/>
          <p:cNvSpPr txBox="1">
            <a:spLocks noChangeArrowheads="1"/>
          </p:cNvSpPr>
          <p:nvPr/>
        </p:nvSpPr>
        <p:spPr bwMode="auto">
          <a:xfrm>
            <a:off x="6248400" y="54102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1.00</a:t>
            </a:r>
            <a:endParaRPr lang="en-US" altLang="en-US" sz="1600" i="1"/>
          </a:p>
        </p:txBody>
      </p:sp>
      <p:sp>
        <p:nvSpPr>
          <p:cNvPr id="7187" name="Text Box 17"/>
          <p:cNvSpPr txBox="1">
            <a:spLocks noChangeArrowheads="1"/>
          </p:cNvSpPr>
          <p:nvPr/>
        </p:nvSpPr>
        <p:spPr bwMode="auto">
          <a:xfrm>
            <a:off x="3305175" y="54356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0.25</a:t>
            </a:r>
          </a:p>
        </p:txBody>
      </p:sp>
      <p:sp>
        <p:nvSpPr>
          <p:cNvPr id="7188" name="Text Box 18"/>
          <p:cNvSpPr txBox="1">
            <a:spLocks noChangeArrowheads="1"/>
          </p:cNvSpPr>
          <p:nvPr/>
        </p:nvSpPr>
        <p:spPr bwMode="auto">
          <a:xfrm>
            <a:off x="4225925" y="54356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0.50</a:t>
            </a:r>
          </a:p>
        </p:txBody>
      </p:sp>
      <p:sp>
        <p:nvSpPr>
          <p:cNvPr id="7189" name="Text Box 19"/>
          <p:cNvSpPr txBox="1">
            <a:spLocks noChangeArrowheads="1"/>
          </p:cNvSpPr>
          <p:nvPr/>
        </p:nvSpPr>
        <p:spPr bwMode="auto">
          <a:xfrm>
            <a:off x="5148263" y="5426075"/>
            <a:ext cx="6905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0.75</a:t>
            </a:r>
          </a:p>
        </p:txBody>
      </p:sp>
      <p:sp>
        <p:nvSpPr>
          <p:cNvPr id="7190" name="Text Box 20"/>
          <p:cNvSpPr txBox="1">
            <a:spLocks noChangeArrowheads="1"/>
          </p:cNvSpPr>
          <p:nvPr/>
        </p:nvSpPr>
        <p:spPr bwMode="auto">
          <a:xfrm>
            <a:off x="1828800" y="47244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p = 0.05   </a:t>
            </a:r>
            <a:r>
              <a:rPr lang="en-US" altLang="en-US" sz="2000">
                <a:cs typeface="Arial" pitchFamily="34" charset="0"/>
              </a:rPr>
              <a:t>↓</a:t>
            </a:r>
          </a:p>
        </p:txBody>
      </p:sp>
      <p:sp>
        <p:nvSpPr>
          <p:cNvPr id="7191" name="Text Box 21"/>
          <p:cNvSpPr txBox="1">
            <a:spLocks noChangeArrowheads="1"/>
          </p:cNvSpPr>
          <p:nvPr/>
        </p:nvSpPr>
        <p:spPr bwMode="auto">
          <a:xfrm>
            <a:off x="7010400" y="54102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i="1"/>
              <a:t>P-value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Two Sample Hypothesis Test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7620000" cy="4906963"/>
          </a:xfrm>
        </p:spPr>
        <p:txBody>
          <a:bodyPr/>
          <a:lstStyle/>
          <a:p>
            <a:r>
              <a:rPr lang="en-US" altLang="en-US" smtClean="0"/>
              <a:t>Test relationships between two means</a:t>
            </a:r>
          </a:p>
          <a:p>
            <a:r>
              <a:rPr lang="en-US" altLang="en-US" smtClean="0"/>
              <a:t>Hypothesis</a:t>
            </a:r>
          </a:p>
          <a:p>
            <a:pPr lvl="1"/>
            <a:r>
              <a:rPr lang="en-US" altLang="en-US" smtClean="0"/>
              <a:t>Ho: equals to hypothesis</a:t>
            </a:r>
          </a:p>
          <a:p>
            <a:pPr lvl="1"/>
            <a:r>
              <a:rPr lang="en-US" altLang="en-US" smtClean="0"/>
              <a:t>H1: 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1</a:t>
            </a:r>
            <a:r>
              <a:rPr lang="en-US" altLang="en-US" smtClean="0"/>
              <a:t>-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2</a:t>
            </a:r>
            <a:r>
              <a:rPr lang="en-US" altLang="en-US" smtClean="0"/>
              <a:t> ≠ d</a:t>
            </a:r>
            <a:r>
              <a:rPr lang="en-US" altLang="en-US" baseline="-25000" smtClean="0"/>
              <a:t>0</a:t>
            </a:r>
          </a:p>
          <a:p>
            <a:pPr lvl="1"/>
            <a:r>
              <a:rPr lang="en-US" altLang="en-US" smtClean="0"/>
              <a:t>H1: 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1</a:t>
            </a:r>
            <a:r>
              <a:rPr lang="en-US" altLang="en-US" smtClean="0"/>
              <a:t>-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2</a:t>
            </a:r>
            <a:r>
              <a:rPr lang="en-US" altLang="en-US" smtClean="0"/>
              <a:t> &gt; d</a:t>
            </a:r>
            <a:r>
              <a:rPr lang="en-US" altLang="en-US" baseline="-25000" smtClean="0"/>
              <a:t>0</a:t>
            </a:r>
          </a:p>
          <a:p>
            <a:pPr lvl="1"/>
            <a:r>
              <a:rPr lang="en-US" altLang="en-US" smtClean="0"/>
              <a:t>H1: 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1</a:t>
            </a:r>
            <a:r>
              <a:rPr lang="en-US" altLang="en-US" smtClean="0"/>
              <a:t>-</a:t>
            </a:r>
            <a:r>
              <a:rPr lang="en-US" altLang="en-US" smtClean="0">
                <a:latin typeface="Symbol" pitchFamily="18" charset="2"/>
              </a:rPr>
              <a:t>m</a:t>
            </a:r>
            <a:r>
              <a:rPr lang="en-US" altLang="en-US" baseline="-25000" smtClean="0"/>
              <a:t>2</a:t>
            </a:r>
            <a:r>
              <a:rPr lang="en-US" altLang="en-US" smtClean="0"/>
              <a:t> &lt; d</a:t>
            </a:r>
            <a:r>
              <a:rPr lang="en-US" altLang="en-US" baseline="-25000" smtClean="0"/>
              <a:t>0</a:t>
            </a:r>
          </a:p>
          <a:p>
            <a:r>
              <a:rPr lang="en-US" altLang="en-US" smtClean="0"/>
              <a:t> Test statistic Selection</a:t>
            </a:r>
          </a:p>
          <a:p>
            <a:pPr lvl="1"/>
            <a:r>
              <a:rPr lang="en-US" altLang="en-US" smtClean="0"/>
              <a:t>Large samples/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>
                <a:latin typeface="Symbol" pitchFamily="18" charset="2"/>
              </a:rPr>
              <a:t>1</a:t>
            </a:r>
            <a:r>
              <a:rPr lang="en-US" altLang="en-US" smtClean="0"/>
              <a:t> and 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/>
              <a:t>2</a:t>
            </a:r>
            <a:r>
              <a:rPr lang="en-US" altLang="en-US" smtClean="0"/>
              <a:t> known</a:t>
            </a:r>
          </a:p>
          <a:p>
            <a:pPr lvl="1"/>
            <a:r>
              <a:rPr lang="en-US" altLang="en-US" smtClean="0"/>
              <a:t>Small samples/ 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/>
              <a:t>1</a:t>
            </a:r>
            <a:r>
              <a:rPr lang="en-US" altLang="en-US" smtClean="0"/>
              <a:t> = 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/>
              <a:t>2</a:t>
            </a:r>
          </a:p>
          <a:p>
            <a:pPr lvl="1"/>
            <a:r>
              <a:rPr lang="en-US" altLang="en-US" smtClean="0"/>
              <a:t>Small samples/ 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/>
              <a:t>1</a:t>
            </a:r>
            <a:r>
              <a:rPr lang="en-US" altLang="en-US" smtClean="0"/>
              <a:t> ≠ </a:t>
            </a:r>
            <a:r>
              <a:rPr lang="en-US" altLang="en-US" smtClean="0">
                <a:latin typeface="Symbol" pitchFamily="18" charset="2"/>
              </a:rPr>
              <a:t>s</a:t>
            </a:r>
            <a:r>
              <a:rPr lang="en-US" altLang="en-US" baseline="-25000" smtClean="0"/>
              <a:t>2</a:t>
            </a:r>
          </a:p>
          <a:p>
            <a:pPr lvl="1"/>
            <a:r>
              <a:rPr lang="en-US" altLang="en-US" smtClean="0"/>
              <a:t>Paired (before and after/ pre-post, etc.)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0DBB252E-FEE5-4ED6-B08B-BE5CBAA126C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Non-directional - Two-tail Test</a:t>
            </a:r>
          </a:p>
        </p:txBody>
      </p:sp>
      <p:graphicFrame>
        <p:nvGraphicFramePr>
          <p:cNvPr id="9219" name="Object 4"/>
          <p:cNvGraphicFramePr>
            <a:graphicFrameLocks/>
          </p:cNvGraphicFramePr>
          <p:nvPr/>
        </p:nvGraphicFramePr>
        <p:xfrm>
          <a:off x="609600" y="1295400"/>
          <a:ext cx="6808788" cy="459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Worksheet" r:id="rId4" imgW="8677225" imgH="5934164" progId="Excel.Sheet.8">
                  <p:embed followColorScheme="full"/>
                </p:oleObj>
              </mc:Choice>
              <mc:Fallback>
                <p:oleObj name="Worksheet" r:id="rId4" imgW="8677225" imgH="5934164" progId="Excel.Sheet.8">
                  <p:embed followColorScheme="full"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95400"/>
                        <a:ext cx="6808788" cy="4598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 5"/>
          <p:cNvSpPr txBox="1">
            <a:spLocks noChangeArrowheads="1"/>
          </p:cNvSpPr>
          <p:nvPr/>
        </p:nvSpPr>
        <p:spPr bwMode="auto">
          <a:xfrm>
            <a:off x="4986338" y="5762625"/>
            <a:ext cx="70961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52" tIns="82296" rIns="73152" bIns="82296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00"/>
                </a:solidFill>
                <a:latin typeface="Tms Rmn"/>
              </a:rPr>
              <a:t>t</a:t>
            </a:r>
            <a:r>
              <a:rPr lang="en-US" altLang="en-US" sz="3600" baseline="-25000">
                <a:solidFill>
                  <a:srgbClr val="000000"/>
                </a:solidFill>
                <a:latin typeface="Symbol" pitchFamily="18" charset="2"/>
              </a:rPr>
              <a:t>a/2</a:t>
            </a:r>
            <a:endParaRPr lang="en-US" altLang="en-US" sz="3600"/>
          </a:p>
        </p:txBody>
      </p:sp>
      <p:sp>
        <p:nvSpPr>
          <p:cNvPr id="9221" name="Text 5"/>
          <p:cNvSpPr txBox="1">
            <a:spLocks noChangeArrowheads="1"/>
          </p:cNvSpPr>
          <p:nvPr/>
        </p:nvSpPr>
        <p:spPr bwMode="auto">
          <a:xfrm>
            <a:off x="2133600" y="5794375"/>
            <a:ext cx="86201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52" tIns="82296" rIns="73152" bIns="82296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00"/>
                </a:solidFill>
                <a:latin typeface="Tms Rmn"/>
              </a:rPr>
              <a:t>-t</a:t>
            </a:r>
            <a:r>
              <a:rPr lang="en-US" altLang="en-US" sz="3600" baseline="-25000">
                <a:solidFill>
                  <a:srgbClr val="000000"/>
                </a:solidFill>
                <a:latin typeface="Symbol" pitchFamily="18" charset="2"/>
              </a:rPr>
              <a:t>a/2</a:t>
            </a:r>
            <a:endParaRPr lang="en-US" altLang="en-US" sz="3600"/>
          </a:p>
        </p:txBody>
      </p:sp>
      <p:sp>
        <p:nvSpPr>
          <p:cNvPr id="6" name="TextBox 5"/>
          <p:cNvSpPr txBox="1"/>
          <p:nvPr/>
        </p:nvSpPr>
        <p:spPr>
          <a:xfrm>
            <a:off x="5565775" y="1447800"/>
            <a:ext cx="3425825" cy="1878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latin typeface="Symbol" panose="05050102010706020507" pitchFamily="18" charset="2"/>
              </a:rPr>
              <a:t>m</a:t>
            </a:r>
            <a:r>
              <a:rPr lang="en-US" sz="2800" baseline="-25000" dirty="0"/>
              <a:t>1</a:t>
            </a:r>
            <a:r>
              <a:rPr lang="en-US" sz="2800" dirty="0"/>
              <a:t>-</a:t>
            </a:r>
            <a:r>
              <a:rPr lang="en-US" sz="2800" dirty="0">
                <a:latin typeface="Symbol" panose="05050102010706020507" pitchFamily="18" charset="2"/>
              </a:rPr>
              <a:t>m</a:t>
            </a:r>
            <a:r>
              <a:rPr lang="en-US" sz="2800" baseline="-25000" dirty="0"/>
              <a:t>2</a:t>
            </a:r>
            <a:r>
              <a:rPr lang="en-US" sz="2800" dirty="0"/>
              <a:t> ≠ d</a:t>
            </a:r>
            <a:r>
              <a:rPr lang="en-US" sz="2800" baseline="-25000" dirty="0"/>
              <a:t>0</a:t>
            </a:r>
          </a:p>
          <a:p>
            <a:pPr>
              <a:defRPr/>
            </a:pPr>
            <a:r>
              <a:rPr lang="en-US" sz="2400" u="sng" dirty="0"/>
              <a:t>Critical/Reject Region</a:t>
            </a:r>
          </a:p>
          <a:p>
            <a:pPr algn="ctr">
              <a:defRPr/>
            </a:pPr>
            <a:r>
              <a:rPr lang="en-US" sz="2400" dirty="0"/>
              <a:t>z &lt;-</a:t>
            </a:r>
            <a:r>
              <a:rPr lang="en-US" sz="2400" dirty="0" err="1"/>
              <a:t>z</a:t>
            </a:r>
            <a:r>
              <a:rPr lang="en-US" sz="2400" baseline="-25000" dirty="0" err="1">
                <a:latin typeface="Symbol" panose="05050102010706020507" pitchFamily="18" charset="2"/>
              </a:rPr>
              <a:t>a</a:t>
            </a:r>
            <a:r>
              <a:rPr lang="en-US" sz="2400" baseline="-25000" dirty="0">
                <a:latin typeface="Symbol" panose="05050102010706020507" pitchFamily="18" charset="2"/>
              </a:rPr>
              <a:t>/2 </a:t>
            </a:r>
            <a:r>
              <a:rPr lang="en-US" sz="2400" dirty="0">
                <a:latin typeface="Symbol" panose="05050102010706020507" pitchFamily="18" charset="2"/>
              </a:rPr>
              <a:t> </a:t>
            </a:r>
            <a:r>
              <a:rPr lang="en-US" sz="2400" dirty="0">
                <a:latin typeface="+mn-lt"/>
              </a:rPr>
              <a:t>or </a:t>
            </a:r>
            <a:r>
              <a:rPr lang="en-US" sz="2400" dirty="0"/>
              <a:t>z &gt;</a:t>
            </a:r>
            <a:r>
              <a:rPr lang="en-US" sz="2400" dirty="0" err="1"/>
              <a:t>z</a:t>
            </a:r>
            <a:r>
              <a:rPr lang="en-US" sz="2400" baseline="-25000" dirty="0" err="1">
                <a:latin typeface="Symbol" panose="05050102010706020507" pitchFamily="18" charset="2"/>
              </a:rPr>
              <a:t>a</a:t>
            </a:r>
            <a:r>
              <a:rPr lang="en-US" sz="2400" baseline="-25000" dirty="0">
                <a:latin typeface="Symbol" panose="05050102010706020507" pitchFamily="18" charset="2"/>
              </a:rPr>
              <a:t>/2</a:t>
            </a:r>
          </a:p>
          <a:p>
            <a:pPr algn="ctr">
              <a:defRPr/>
            </a:pPr>
            <a:r>
              <a:rPr lang="en-US" sz="2400" baseline="-25000" dirty="0">
                <a:latin typeface="Symbol" panose="05050102010706020507" pitchFamily="18" charset="2"/>
              </a:rPr>
              <a:t> </a:t>
            </a:r>
            <a:r>
              <a:rPr lang="en-US" sz="2400" dirty="0"/>
              <a:t>t &lt;-t</a:t>
            </a:r>
            <a:r>
              <a:rPr lang="en-US" sz="2400" baseline="-25000" dirty="0">
                <a:latin typeface="Symbol" panose="05050102010706020507" pitchFamily="18" charset="2"/>
              </a:rPr>
              <a:t>a/2 </a:t>
            </a:r>
            <a:r>
              <a:rPr lang="en-US" sz="2400" dirty="0">
                <a:latin typeface="Symbol" panose="05050102010706020507" pitchFamily="18" charset="2"/>
              </a:rPr>
              <a:t> </a:t>
            </a:r>
            <a:r>
              <a:rPr lang="en-US" sz="2400" dirty="0"/>
              <a:t>or t &gt;t</a:t>
            </a:r>
            <a:r>
              <a:rPr lang="en-US" sz="2400" baseline="-25000" dirty="0">
                <a:latin typeface="Symbol" panose="05050102010706020507" pitchFamily="18" charset="2"/>
              </a:rPr>
              <a:t>a/2</a:t>
            </a:r>
          </a:p>
          <a:p>
            <a:pPr>
              <a:defRPr/>
            </a:pPr>
            <a:endParaRPr lang="en-US" sz="2400" baseline="-25000" dirty="0">
              <a:latin typeface="Symbol" panose="05050102010706020507" pitchFamily="18" charset="2"/>
            </a:endParaRPr>
          </a:p>
        </p:txBody>
      </p:sp>
      <p:sp>
        <p:nvSpPr>
          <p:cNvPr id="922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92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F13661F5-A835-4011-8111-BABC8106864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Directional-Right-tail Test</a:t>
            </a:r>
          </a:p>
        </p:txBody>
      </p:sp>
      <p:graphicFrame>
        <p:nvGraphicFramePr>
          <p:cNvPr id="10243" name="Object 3"/>
          <p:cNvGraphicFramePr>
            <a:graphicFrameLocks/>
          </p:cNvGraphicFramePr>
          <p:nvPr/>
        </p:nvGraphicFramePr>
        <p:xfrm>
          <a:off x="990600" y="1447800"/>
          <a:ext cx="6219825" cy="443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Chart" r:id="rId4" imgW="8677225" imgH="5934164" progId="Excel.Chart.8">
                  <p:embed followColorScheme="full"/>
                </p:oleObj>
              </mc:Choice>
              <mc:Fallback>
                <p:oleObj name="Chart" r:id="rId4" imgW="8677225" imgH="5934164" progId="Excel.Chart.8">
                  <p:embed followColorScheme="full"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47800"/>
                        <a:ext cx="6219825" cy="4433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5"/>
          <p:cNvSpPr txBox="1">
            <a:spLocks noChangeArrowheads="1"/>
          </p:cNvSpPr>
          <p:nvPr/>
        </p:nvSpPr>
        <p:spPr bwMode="auto">
          <a:xfrm>
            <a:off x="5073650" y="5715000"/>
            <a:ext cx="4699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52" tIns="82296" rIns="73152" bIns="82296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00"/>
                </a:solidFill>
                <a:latin typeface="Tms Rmn"/>
              </a:rPr>
              <a:t>t</a:t>
            </a:r>
            <a:r>
              <a:rPr lang="en-US" altLang="en-US" sz="3600" baseline="-25000">
                <a:solidFill>
                  <a:srgbClr val="000000"/>
                </a:solidFill>
                <a:latin typeface="Symbol" pitchFamily="18" charset="2"/>
              </a:rPr>
              <a:t>a</a:t>
            </a:r>
            <a:endParaRPr lang="en-US" altLang="en-US" sz="3600"/>
          </a:p>
        </p:txBody>
      </p:sp>
      <p:sp>
        <p:nvSpPr>
          <p:cNvPr id="10245" name="TextBox 1"/>
          <p:cNvSpPr txBox="1">
            <a:spLocks noChangeArrowheads="1"/>
          </p:cNvSpPr>
          <p:nvPr/>
        </p:nvSpPr>
        <p:spPr bwMode="auto">
          <a:xfrm>
            <a:off x="5565775" y="1447800"/>
            <a:ext cx="327342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Symbol" pitchFamily="18" charset="2"/>
              </a:rPr>
              <a:t>m</a:t>
            </a:r>
            <a:r>
              <a:rPr lang="en-US" altLang="en-US" baseline="-25000"/>
              <a:t>1</a:t>
            </a:r>
            <a:r>
              <a:rPr lang="en-US" altLang="en-US"/>
              <a:t>-</a:t>
            </a:r>
            <a:r>
              <a:rPr lang="en-US" altLang="en-US">
                <a:latin typeface="Symbol" pitchFamily="18" charset="2"/>
              </a:rPr>
              <a:t>m</a:t>
            </a:r>
            <a:r>
              <a:rPr lang="en-US" altLang="en-US" baseline="-25000"/>
              <a:t>2</a:t>
            </a:r>
            <a:r>
              <a:rPr lang="en-US" altLang="en-US"/>
              <a:t> &gt; d</a:t>
            </a:r>
            <a:r>
              <a:rPr lang="en-US" altLang="en-US" baseline="-25000"/>
              <a:t>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/>
              <a:t>Critical/Reject Region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z &gt;z</a:t>
            </a:r>
            <a:r>
              <a:rPr lang="en-US" altLang="en-US" sz="2400" baseline="-25000">
                <a:latin typeface="Symbol" pitchFamily="18" charset="2"/>
              </a:rPr>
              <a:t>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t &gt;t</a:t>
            </a:r>
            <a:r>
              <a:rPr lang="en-US" altLang="en-US" sz="2400" baseline="-25000">
                <a:latin typeface="Symbol" pitchFamily="18" charset="2"/>
              </a:rPr>
              <a:t>a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aseline="-25000">
              <a:latin typeface="Symbol" pitchFamily="18" charset="2"/>
            </a:endParaRPr>
          </a:p>
        </p:txBody>
      </p:sp>
      <p:sp>
        <p:nvSpPr>
          <p:cNvPr id="1024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024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F24A6AD6-9F3D-42C6-B68B-EFE47444E28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Directional-Left-tail Test</a:t>
            </a:r>
          </a:p>
        </p:txBody>
      </p:sp>
      <p:graphicFrame>
        <p:nvGraphicFramePr>
          <p:cNvPr id="11267" name="Object 3"/>
          <p:cNvGraphicFramePr>
            <a:graphicFrameLocks/>
          </p:cNvGraphicFramePr>
          <p:nvPr/>
        </p:nvGraphicFramePr>
        <p:xfrm>
          <a:off x="1143000" y="1600200"/>
          <a:ext cx="6019800" cy="410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Chart" r:id="rId4" imgW="8677225" imgH="5943733" progId="Excel.Chart.8">
                  <p:embed followColorScheme="full"/>
                </p:oleObj>
              </mc:Choice>
              <mc:Fallback>
                <p:oleObj name="Chart" r:id="rId4" imgW="8677225" imgH="5943733" progId="Excel.Chart.8">
                  <p:embed followColorScheme="full"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6019800" cy="41005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 5"/>
          <p:cNvSpPr txBox="1">
            <a:spLocks noChangeArrowheads="1"/>
          </p:cNvSpPr>
          <p:nvPr/>
        </p:nvSpPr>
        <p:spPr bwMode="auto">
          <a:xfrm>
            <a:off x="2819400" y="5700713"/>
            <a:ext cx="6223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52" tIns="82296" rIns="73152" bIns="82296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00"/>
                </a:solidFill>
                <a:latin typeface="Tms Rmn"/>
              </a:rPr>
              <a:t>-t</a:t>
            </a:r>
            <a:r>
              <a:rPr lang="en-US" altLang="en-US" sz="3600" baseline="-25000">
                <a:solidFill>
                  <a:srgbClr val="000000"/>
                </a:solidFill>
                <a:latin typeface="Symbol" pitchFamily="18" charset="2"/>
              </a:rPr>
              <a:t>a</a:t>
            </a:r>
            <a:endParaRPr lang="en-US" altLang="en-US" sz="3600"/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5565775" y="1447800"/>
            <a:ext cx="327342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Symbol" pitchFamily="18" charset="2"/>
              </a:rPr>
              <a:t>m</a:t>
            </a:r>
            <a:r>
              <a:rPr lang="en-US" altLang="en-US" baseline="-25000"/>
              <a:t>1</a:t>
            </a:r>
            <a:r>
              <a:rPr lang="en-US" altLang="en-US"/>
              <a:t>-</a:t>
            </a:r>
            <a:r>
              <a:rPr lang="en-US" altLang="en-US">
                <a:latin typeface="Symbol" pitchFamily="18" charset="2"/>
              </a:rPr>
              <a:t>m</a:t>
            </a:r>
            <a:r>
              <a:rPr lang="en-US" altLang="en-US" baseline="-25000"/>
              <a:t>2</a:t>
            </a:r>
            <a:r>
              <a:rPr lang="en-US" altLang="en-US"/>
              <a:t> &lt; d</a:t>
            </a:r>
            <a:r>
              <a:rPr lang="en-US" altLang="en-US" baseline="-25000"/>
              <a:t>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/>
              <a:t>Critical/Reject Region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z &lt;-z</a:t>
            </a:r>
            <a:r>
              <a:rPr lang="en-US" altLang="en-US" sz="2400" baseline="-25000">
                <a:latin typeface="Symbol" pitchFamily="18" charset="2"/>
              </a:rPr>
              <a:t>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t &lt;-t</a:t>
            </a:r>
            <a:r>
              <a:rPr lang="en-US" altLang="en-US" sz="2400" baseline="-25000">
                <a:latin typeface="Symbol" pitchFamily="18" charset="2"/>
              </a:rPr>
              <a:t>a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aseline="-25000">
              <a:latin typeface="Symbol" pitchFamily="18" charset="2"/>
            </a:endParaRPr>
          </a:p>
        </p:txBody>
      </p:sp>
      <p:sp>
        <p:nvSpPr>
          <p:cNvPr id="1127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EGR252 2015 Ch10  Lec2and3 9th </a:t>
            </a:r>
          </a:p>
        </p:txBody>
      </p:sp>
      <p:sp>
        <p:nvSpPr>
          <p:cNvPr id="1127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/>
              <a:t> Slide </a:t>
            </a:r>
            <a:fld id="{E64E6BBE-6EEB-4CC5-BD88-2E7D7491441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5288</TotalTime>
  <Words>2100</Words>
  <Application>Microsoft Office PowerPoint</Application>
  <PresentationFormat>On-screen Show (4:3)</PresentationFormat>
  <Paragraphs>585</Paragraphs>
  <Slides>28</Slides>
  <Notes>17</Notes>
  <HiddenSlides>2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Wingdings</vt:lpstr>
      <vt:lpstr>宋体</vt:lpstr>
      <vt:lpstr>Symbol</vt:lpstr>
      <vt:lpstr>Tms Rmn</vt:lpstr>
      <vt:lpstr>Default Design</vt:lpstr>
      <vt:lpstr>Microsoft Excel 97-2003 Worksheet</vt:lpstr>
      <vt:lpstr>Microsoft Excel Chart</vt:lpstr>
      <vt:lpstr>Microsoft Equation 3.0</vt:lpstr>
      <vt:lpstr>Microsoft Excel Worksheet</vt:lpstr>
      <vt:lpstr>Hypothesis Test</vt:lpstr>
      <vt:lpstr>Hypothesis Testing Basics</vt:lpstr>
      <vt:lpstr>Hypothesis Testing Basics</vt:lpstr>
      <vt:lpstr>Hypothesis Testing – Approach 1</vt:lpstr>
      <vt:lpstr>Hypothesis Testing – Approach 2</vt:lpstr>
      <vt:lpstr>Two Sample Hypothesis Test</vt:lpstr>
      <vt:lpstr>Non-directional - Two-tail Test</vt:lpstr>
      <vt:lpstr>Directional-Right-tail Test</vt:lpstr>
      <vt:lpstr>Directional-Left-tail Test</vt:lpstr>
      <vt:lpstr>Two-Sample Hypothesis Testing</vt:lpstr>
      <vt:lpstr>Two-Sample Hypothesis Testing</vt:lpstr>
      <vt:lpstr>Hypothesis Tests to Conduct</vt:lpstr>
      <vt:lpstr>Our Example – Hand Calculation</vt:lpstr>
      <vt:lpstr>Lower-tail test (μ1 - μ2 &lt; 0)  Why?</vt:lpstr>
      <vt:lpstr>Upper-tail test (μ2 – μ1 &gt; 0) Conclusions</vt:lpstr>
      <vt:lpstr>Our Example Using Excel</vt:lpstr>
      <vt:lpstr>Our Example Using Excel</vt:lpstr>
      <vt:lpstr>Another Example: Low Carb Meals</vt:lpstr>
      <vt:lpstr>Example (cont.)</vt:lpstr>
      <vt:lpstr>Examples</vt:lpstr>
      <vt:lpstr>Special Case: Paired Sample T-Test</vt:lpstr>
      <vt:lpstr>Example (Paired)</vt:lpstr>
      <vt:lpstr>Goodness-of-Fit Tests</vt:lpstr>
      <vt:lpstr>Goodness of Fit Tests: Basic Method</vt:lpstr>
      <vt:lpstr>Tests of Independence</vt:lpstr>
      <vt:lpstr>Calculation of Expected Values</vt:lpstr>
      <vt:lpstr>Calculate the Sample-based Statistic </vt:lpstr>
      <vt:lpstr>The Chi-Squared Test of Independence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 8th edition Tests of Hypotheses</dc:title>
  <dc:creator>Joan Burtner</dc:creator>
  <cp:lastModifiedBy>Joan Burtner</cp:lastModifiedBy>
  <cp:revision>70</cp:revision>
  <dcterms:created xsi:type="dcterms:W3CDTF">2004-10-29T14:25:14Z</dcterms:created>
  <dcterms:modified xsi:type="dcterms:W3CDTF">2016-03-28T15:12:40Z</dcterms:modified>
</cp:coreProperties>
</file>