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5" d="100"/>
          <a:sy n="85" d="100"/>
        </p:scale>
        <p:origin x="-714" y="-4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97EAF2-D889-4230-A2F5-FC1385FC3C1F}" type="datetimeFigureOut">
              <a:rPr lang="en-US" smtClean="0"/>
              <a:pPr/>
              <a:t>3/13/2017</a:t>
            </a:fld>
            <a:endParaRPr lang="en-US"/>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E4A12A-AC7F-414A-A84E-0B5E58B8B941}" type="slidenum">
              <a:rPr lang="en-US" smtClean="0"/>
              <a:pPr/>
              <a:t>‹#›</a:t>
            </a:fld>
            <a:endParaRPr lang="en-US"/>
          </a:p>
        </p:txBody>
      </p:sp>
    </p:spTree>
    <p:extLst>
      <p:ext uri="{BB962C8B-B14F-4D97-AF65-F5344CB8AC3E}">
        <p14:creationId xmlns:p14="http://schemas.microsoft.com/office/powerpoint/2010/main" val="1070778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en-US" dirty="0"/>
          </a:p>
        </p:txBody>
      </p:sp>
      <p:sp>
        <p:nvSpPr>
          <p:cNvPr id="4" name="Espaço Reservado para Número de Slide 3"/>
          <p:cNvSpPr>
            <a:spLocks noGrp="1"/>
          </p:cNvSpPr>
          <p:nvPr>
            <p:ph type="sldNum" sz="quarter" idx="10"/>
          </p:nvPr>
        </p:nvSpPr>
        <p:spPr/>
        <p:txBody>
          <a:bodyPr/>
          <a:lstStyle/>
          <a:p>
            <a:fld id="{48E4A12A-AC7F-414A-A84E-0B5E58B8B941}"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en-US"/>
          </a:p>
        </p:txBody>
      </p:sp>
      <p:sp>
        <p:nvSpPr>
          <p:cNvPr id="4" name="Espaço Reservado para Número de Slide 3"/>
          <p:cNvSpPr>
            <a:spLocks noGrp="1"/>
          </p:cNvSpPr>
          <p:nvPr>
            <p:ph type="sldNum" sz="quarter" idx="10"/>
          </p:nvPr>
        </p:nvSpPr>
        <p:spPr/>
        <p:txBody>
          <a:bodyPr/>
          <a:lstStyle/>
          <a:p>
            <a:fld id="{48E4A12A-AC7F-414A-A84E-0B5E58B8B941}"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1"/>
      </p:bgRef>
    </p:bg>
    <p:spTree>
      <p:nvGrpSpPr>
        <p:cNvPr id="1" name=""/>
        <p:cNvGrpSpPr/>
        <p:nvPr/>
      </p:nvGrpSpPr>
      <p:grpSpPr>
        <a:xfrm>
          <a:off x="0" y="0"/>
          <a:ext cx="0" cy="0"/>
          <a:chOff x="0" y="0"/>
          <a:chExt cx="0" cy="0"/>
        </a:xfrm>
      </p:grpSpPr>
      <p:sp>
        <p:nvSpPr>
          <p:cNvPr id="8" name="Título 7"/>
          <p:cNvSpPr>
            <a:spLocks noGrp="1"/>
          </p:cNvSpPr>
          <p:nvPr>
            <p:ph type="ctrTitle"/>
          </p:nvPr>
        </p:nvSpPr>
        <p:spPr>
          <a:xfrm>
            <a:off x="2286000" y="3124200"/>
            <a:ext cx="6172200" cy="1894362"/>
          </a:xfrm>
        </p:spPr>
        <p:txBody>
          <a:bodyPr/>
          <a:lstStyle>
            <a:lvl1pPr>
              <a:defRPr b="1"/>
            </a:lvl1pPr>
          </a:lstStyle>
          <a:p>
            <a:r>
              <a:rPr kumimoji="0" lang="pt-BR" smtClean="0"/>
              <a:t>Clique para editar o estilo do título mestre</a:t>
            </a:r>
            <a:endParaRPr kumimoji="0" lang="en-US"/>
          </a:p>
        </p:txBody>
      </p:sp>
      <p:sp>
        <p:nvSpPr>
          <p:cNvPr id="9" name="Subtítu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Espaço Reservado para Data 27"/>
          <p:cNvSpPr>
            <a:spLocks noGrp="1"/>
          </p:cNvSpPr>
          <p:nvPr>
            <p:ph type="dt" sz="half" idx="10"/>
          </p:nvPr>
        </p:nvSpPr>
        <p:spPr bwMode="auto">
          <a:xfrm rot="5400000">
            <a:off x="7764621" y="1174097"/>
            <a:ext cx="2286000" cy="381000"/>
          </a:xfrm>
        </p:spPr>
        <p:txBody>
          <a:bodyPr/>
          <a:lstStyle/>
          <a:p>
            <a:fld id="{591875E6-E8ED-43F7-9515-6FB95AAA1D11}" type="datetime1">
              <a:rPr lang="en-US" smtClean="0"/>
              <a:t>3/13/2017</a:t>
            </a:fld>
            <a:endParaRPr lang="en-US"/>
          </a:p>
        </p:txBody>
      </p:sp>
      <p:sp>
        <p:nvSpPr>
          <p:cNvPr id="17" name="Espaço Reservado para Rodapé 16"/>
          <p:cNvSpPr>
            <a:spLocks noGrp="1"/>
          </p:cNvSpPr>
          <p:nvPr>
            <p:ph type="ftr" sz="quarter" idx="11"/>
          </p:nvPr>
        </p:nvSpPr>
        <p:spPr bwMode="auto">
          <a:xfrm rot="5400000">
            <a:off x="7077269" y="4181669"/>
            <a:ext cx="3657600" cy="384048"/>
          </a:xfrm>
        </p:spPr>
        <p:txBody>
          <a:bodyPr/>
          <a:lstStyle/>
          <a:p>
            <a:r>
              <a:rPr lang="en-US" smtClean="0"/>
              <a:t>Source: Patient Safety in Surgery 2009, 3:26 doi:10.1186/1754-9493-3-26</a:t>
            </a:r>
            <a:endParaRPr lang="en-US"/>
          </a:p>
        </p:txBody>
      </p:sp>
      <p:sp>
        <p:nvSpPr>
          <p:cNvPr id="10" name="Retângu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ângu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ângu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ector reto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ector reto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ector reto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ângu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ço Reservado para Número de Slide 28"/>
          <p:cNvSpPr>
            <a:spLocks noGrp="1"/>
          </p:cNvSpPr>
          <p:nvPr>
            <p:ph type="sldNum" sz="quarter" idx="12"/>
          </p:nvPr>
        </p:nvSpPr>
        <p:spPr bwMode="auto">
          <a:xfrm>
            <a:off x="1325544" y="4928702"/>
            <a:ext cx="609600" cy="517524"/>
          </a:xfrm>
        </p:spPr>
        <p:txBody>
          <a:bodyPr/>
          <a:lstStyle/>
          <a:p>
            <a:fld id="{3C899EB6-2D33-420C-94FD-C1517B4C396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8AAB3B26-E9A9-4E71-AD9C-BCAA471C3179}" type="datetime1">
              <a:rPr lang="en-US" smtClean="0"/>
              <a:t>3/13/2017</a:t>
            </a:fld>
            <a:endParaRPr lang="en-US"/>
          </a:p>
        </p:txBody>
      </p:sp>
      <p:sp>
        <p:nvSpPr>
          <p:cNvPr id="5" name="Espaço Reservado para Rodapé 4"/>
          <p:cNvSpPr>
            <a:spLocks noGrp="1"/>
          </p:cNvSpPr>
          <p:nvPr>
            <p:ph type="ftr" sz="quarter" idx="11"/>
          </p:nvPr>
        </p:nvSpPr>
        <p:spPr/>
        <p:txBody>
          <a:bodyPr/>
          <a:lstStyle/>
          <a:p>
            <a:r>
              <a:rPr lang="en-US" smtClean="0"/>
              <a:t>Source: Patient Safety in Surgery 2009, 3:26 doi:10.1186/1754-9493-3-26</a:t>
            </a:r>
            <a:endParaRPr lang="en-US"/>
          </a:p>
        </p:txBody>
      </p:sp>
      <p:sp>
        <p:nvSpPr>
          <p:cNvPr id="6" name="Espaço Reservado para Número de Slide 5"/>
          <p:cNvSpPr>
            <a:spLocks noGrp="1"/>
          </p:cNvSpPr>
          <p:nvPr>
            <p:ph type="sldNum" sz="quarter" idx="12"/>
          </p:nvPr>
        </p:nvSpPr>
        <p:spPr/>
        <p:txBody>
          <a:bodyPr/>
          <a:lstStyle/>
          <a:p>
            <a:fld id="{3C899EB6-2D33-420C-94FD-C1517B4C396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9"/>
            <a:ext cx="1676400" cy="5851525"/>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CE931F2D-78F8-4D25-B39E-460587330B48}" type="datetime1">
              <a:rPr lang="en-US" smtClean="0"/>
              <a:t>3/13/2017</a:t>
            </a:fld>
            <a:endParaRPr lang="en-US"/>
          </a:p>
        </p:txBody>
      </p:sp>
      <p:sp>
        <p:nvSpPr>
          <p:cNvPr id="5" name="Espaço Reservado para Rodapé 4"/>
          <p:cNvSpPr>
            <a:spLocks noGrp="1"/>
          </p:cNvSpPr>
          <p:nvPr>
            <p:ph type="ftr" sz="quarter" idx="11"/>
          </p:nvPr>
        </p:nvSpPr>
        <p:spPr/>
        <p:txBody>
          <a:bodyPr/>
          <a:lstStyle/>
          <a:p>
            <a:r>
              <a:rPr lang="en-US" smtClean="0"/>
              <a:t>Source: Patient Safety in Surgery 2009, 3:26 doi:10.1186/1754-9493-3-26</a:t>
            </a:r>
            <a:endParaRPr lang="en-US"/>
          </a:p>
        </p:txBody>
      </p:sp>
      <p:sp>
        <p:nvSpPr>
          <p:cNvPr id="6" name="Espaço Reservado para Número de Slide 5"/>
          <p:cNvSpPr>
            <a:spLocks noGrp="1"/>
          </p:cNvSpPr>
          <p:nvPr>
            <p:ph type="sldNum" sz="quarter" idx="12"/>
          </p:nvPr>
        </p:nvSpPr>
        <p:spPr/>
        <p:txBody>
          <a:bodyPr/>
          <a:lstStyle/>
          <a:p>
            <a:fld id="{3C899EB6-2D33-420C-94FD-C1517B4C396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8" name="Espaço Reservado para Conteúdo 7"/>
          <p:cNvSpPr>
            <a:spLocks noGrp="1"/>
          </p:cNvSpPr>
          <p:nvPr>
            <p:ph sz="quarter" idx="1"/>
          </p:nvPr>
        </p:nvSpPr>
        <p:spPr>
          <a:xfrm>
            <a:off x="457200" y="1600200"/>
            <a:ext cx="7467600" cy="4873752"/>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4"/>
          </p:nvPr>
        </p:nvSpPr>
        <p:spPr/>
        <p:txBody>
          <a:bodyPr rtlCol="0"/>
          <a:lstStyle/>
          <a:p>
            <a:fld id="{6A035050-1068-4003-BFA6-BC40D60BFC44}" type="datetime1">
              <a:rPr lang="en-US" smtClean="0"/>
              <a:t>3/13/2017</a:t>
            </a:fld>
            <a:endParaRPr lang="en-US"/>
          </a:p>
        </p:txBody>
      </p:sp>
      <p:sp>
        <p:nvSpPr>
          <p:cNvPr id="9" name="Espaço Reservado para Número de Slide 8"/>
          <p:cNvSpPr>
            <a:spLocks noGrp="1"/>
          </p:cNvSpPr>
          <p:nvPr>
            <p:ph type="sldNum" sz="quarter" idx="15"/>
          </p:nvPr>
        </p:nvSpPr>
        <p:spPr/>
        <p:txBody>
          <a:bodyPr rtlCol="0"/>
          <a:lstStyle/>
          <a:p>
            <a:fld id="{3C899EB6-2D33-420C-94FD-C1517B4C396D}" type="slidenum">
              <a:rPr lang="en-US" smtClean="0"/>
              <a:pPr/>
              <a:t>‹#›</a:t>
            </a:fld>
            <a:endParaRPr lang="en-US"/>
          </a:p>
        </p:txBody>
      </p:sp>
      <p:sp>
        <p:nvSpPr>
          <p:cNvPr id="10" name="Espaço Reservado para Rodapé 9"/>
          <p:cNvSpPr>
            <a:spLocks noGrp="1"/>
          </p:cNvSpPr>
          <p:nvPr>
            <p:ph type="ftr" sz="quarter" idx="16"/>
          </p:nvPr>
        </p:nvSpPr>
        <p:spPr/>
        <p:txBody>
          <a:bodyPr rtlCol="0"/>
          <a:lstStyle/>
          <a:p>
            <a:r>
              <a:rPr lang="en-US" smtClean="0"/>
              <a:t>Source: Patient Safety in Surgery 2009, 3:26 doi:10.1186/1754-9493-3-26</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2286000" y="2895600"/>
            <a:ext cx="6172200" cy="2053590"/>
          </a:xfrm>
        </p:spPr>
        <p:txBody>
          <a:bodyPr/>
          <a:lstStyle>
            <a:lvl1pPr algn="l">
              <a:buNone/>
              <a:defRPr sz="3000" b="1" cap="small" baseline="0"/>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bwMode="auto">
          <a:xfrm rot="5400000">
            <a:off x="7763256" y="1170432"/>
            <a:ext cx="2286000" cy="381000"/>
          </a:xfrm>
        </p:spPr>
        <p:txBody>
          <a:bodyPr/>
          <a:lstStyle/>
          <a:p>
            <a:fld id="{6F6B4C5C-892E-4D69-9369-9DB993069A33}" type="datetime1">
              <a:rPr lang="en-US" smtClean="0"/>
              <a:t>3/13/2017</a:t>
            </a:fld>
            <a:endParaRPr lang="en-US"/>
          </a:p>
        </p:txBody>
      </p:sp>
      <p:sp>
        <p:nvSpPr>
          <p:cNvPr id="5" name="Espaço Reservado para Rodapé 4"/>
          <p:cNvSpPr>
            <a:spLocks noGrp="1"/>
          </p:cNvSpPr>
          <p:nvPr>
            <p:ph type="ftr" sz="quarter" idx="11"/>
          </p:nvPr>
        </p:nvSpPr>
        <p:spPr bwMode="auto">
          <a:xfrm rot="5400000">
            <a:off x="7077456" y="4178808"/>
            <a:ext cx="3657600" cy="384048"/>
          </a:xfrm>
        </p:spPr>
        <p:txBody>
          <a:bodyPr/>
          <a:lstStyle/>
          <a:p>
            <a:r>
              <a:rPr lang="en-US" smtClean="0"/>
              <a:t>Source: Patient Safety in Surgery 2009, 3:26 doi:10.1186/1754-9493-3-26</a:t>
            </a:r>
            <a:endParaRPr lang="en-US"/>
          </a:p>
        </p:txBody>
      </p:sp>
      <p:sp>
        <p:nvSpPr>
          <p:cNvPr id="9" name="Retângu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ector reto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ector reto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ângu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ector reto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ço Reservado para Número de Slide 5"/>
          <p:cNvSpPr>
            <a:spLocks noGrp="1"/>
          </p:cNvSpPr>
          <p:nvPr>
            <p:ph type="sldNum" sz="quarter" idx="12"/>
          </p:nvPr>
        </p:nvSpPr>
        <p:spPr bwMode="auto">
          <a:xfrm>
            <a:off x="1340616" y="4928702"/>
            <a:ext cx="609600" cy="517524"/>
          </a:xfrm>
        </p:spPr>
        <p:txBody>
          <a:bodyPr/>
          <a:lstStyle/>
          <a:p>
            <a:fld id="{3C899EB6-2D33-420C-94FD-C1517B4C396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5" name="Espaço Reservado para Data 4"/>
          <p:cNvSpPr>
            <a:spLocks noGrp="1"/>
          </p:cNvSpPr>
          <p:nvPr>
            <p:ph type="dt" sz="half" idx="10"/>
          </p:nvPr>
        </p:nvSpPr>
        <p:spPr/>
        <p:txBody>
          <a:bodyPr/>
          <a:lstStyle/>
          <a:p>
            <a:fld id="{30CF33BE-F387-4685-91A1-F5FBAA7704AE}" type="datetime1">
              <a:rPr lang="en-US" smtClean="0"/>
              <a:t>3/13/2017</a:t>
            </a:fld>
            <a:endParaRPr lang="en-US"/>
          </a:p>
        </p:txBody>
      </p:sp>
      <p:sp>
        <p:nvSpPr>
          <p:cNvPr id="6" name="Espaço Reservado para Rodapé 5"/>
          <p:cNvSpPr>
            <a:spLocks noGrp="1"/>
          </p:cNvSpPr>
          <p:nvPr>
            <p:ph type="ftr" sz="quarter" idx="11"/>
          </p:nvPr>
        </p:nvSpPr>
        <p:spPr/>
        <p:txBody>
          <a:bodyPr/>
          <a:lstStyle/>
          <a:p>
            <a:r>
              <a:rPr lang="en-US" smtClean="0"/>
              <a:t>Source: Patient Safety in Surgery 2009, 3:26 doi:10.1186/1754-9493-3-26</a:t>
            </a:r>
            <a:endParaRPr lang="en-US"/>
          </a:p>
        </p:txBody>
      </p:sp>
      <p:sp>
        <p:nvSpPr>
          <p:cNvPr id="7" name="Espaço Reservado para Número de Slide 6"/>
          <p:cNvSpPr>
            <a:spLocks noGrp="1"/>
          </p:cNvSpPr>
          <p:nvPr>
            <p:ph type="sldNum" sz="quarter" idx="12"/>
          </p:nvPr>
        </p:nvSpPr>
        <p:spPr/>
        <p:txBody>
          <a:bodyPr/>
          <a:lstStyle/>
          <a:p>
            <a:fld id="{3C899EB6-2D33-420C-94FD-C1517B4C396D}" type="slidenum">
              <a:rPr lang="en-US" smtClean="0"/>
              <a:pPr/>
              <a:t>‹#›</a:t>
            </a:fld>
            <a:endParaRPr lang="en-US"/>
          </a:p>
        </p:txBody>
      </p:sp>
      <p:sp>
        <p:nvSpPr>
          <p:cNvPr id="9" name="Espaço Reservado para Conteúdo 8"/>
          <p:cNvSpPr>
            <a:spLocks noGrp="1"/>
          </p:cNvSpPr>
          <p:nvPr>
            <p:ph sz="quarter" idx="1"/>
          </p:nvPr>
        </p:nvSpPr>
        <p:spPr>
          <a:xfrm>
            <a:off x="457200" y="1600200"/>
            <a:ext cx="3657600"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1" name="Espaço Reservado para Conteúdo 10"/>
          <p:cNvSpPr>
            <a:spLocks noGrp="1"/>
          </p:cNvSpPr>
          <p:nvPr>
            <p:ph sz="quarter" idx="2"/>
          </p:nvPr>
        </p:nvSpPr>
        <p:spPr>
          <a:xfrm>
            <a:off x="4270248" y="1600200"/>
            <a:ext cx="3657600"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7543800" cy="1143000"/>
          </a:xfrm>
        </p:spPr>
        <p:txBody>
          <a:bodyPr anchor="b"/>
          <a:lstStyle>
            <a:lvl1pPr>
              <a:defRPr/>
            </a:lvl1pPr>
          </a:lstStyle>
          <a:p>
            <a:r>
              <a:rPr kumimoji="0" lang="pt-BR" smtClean="0"/>
              <a:t>Clique para editar o estilo do título mestre</a:t>
            </a:r>
            <a:endParaRPr kumimoji="0" lang="en-US"/>
          </a:p>
        </p:txBody>
      </p:sp>
      <p:sp>
        <p:nvSpPr>
          <p:cNvPr id="7" name="Espaço Reservado para Data 6"/>
          <p:cNvSpPr>
            <a:spLocks noGrp="1"/>
          </p:cNvSpPr>
          <p:nvPr>
            <p:ph type="dt" sz="half" idx="10"/>
          </p:nvPr>
        </p:nvSpPr>
        <p:spPr/>
        <p:txBody>
          <a:bodyPr/>
          <a:lstStyle/>
          <a:p>
            <a:fld id="{E46775FE-F072-4869-848F-734D1EBE5E54}" type="datetime1">
              <a:rPr lang="en-US" smtClean="0"/>
              <a:t>3/13/2017</a:t>
            </a:fld>
            <a:endParaRPr lang="en-US"/>
          </a:p>
        </p:txBody>
      </p:sp>
      <p:sp>
        <p:nvSpPr>
          <p:cNvPr id="8" name="Espaço Reservado para Rodapé 7"/>
          <p:cNvSpPr>
            <a:spLocks noGrp="1"/>
          </p:cNvSpPr>
          <p:nvPr>
            <p:ph type="ftr" sz="quarter" idx="11"/>
          </p:nvPr>
        </p:nvSpPr>
        <p:spPr/>
        <p:txBody>
          <a:bodyPr/>
          <a:lstStyle/>
          <a:p>
            <a:r>
              <a:rPr lang="en-US" smtClean="0"/>
              <a:t>Source: Patient Safety in Surgery 2009, 3:26 doi:10.1186/1754-9493-3-26</a:t>
            </a:r>
            <a:endParaRPr lang="en-US"/>
          </a:p>
        </p:txBody>
      </p:sp>
      <p:sp>
        <p:nvSpPr>
          <p:cNvPr id="9" name="Espaço Reservado para Número de Slide 8"/>
          <p:cNvSpPr>
            <a:spLocks noGrp="1"/>
          </p:cNvSpPr>
          <p:nvPr>
            <p:ph type="sldNum" sz="quarter" idx="12"/>
          </p:nvPr>
        </p:nvSpPr>
        <p:spPr/>
        <p:txBody>
          <a:bodyPr/>
          <a:lstStyle/>
          <a:p>
            <a:fld id="{3C899EB6-2D33-420C-94FD-C1517B4C396D}" type="slidenum">
              <a:rPr lang="en-US" smtClean="0"/>
              <a:pPr/>
              <a:t>‹#›</a:t>
            </a:fld>
            <a:endParaRPr lang="en-US"/>
          </a:p>
        </p:txBody>
      </p:sp>
      <p:sp>
        <p:nvSpPr>
          <p:cNvPr id="11" name="Espaço Reservado para Conteúdo 10"/>
          <p:cNvSpPr>
            <a:spLocks noGrp="1"/>
          </p:cNvSpPr>
          <p:nvPr>
            <p:ph sz="quarter" idx="2"/>
          </p:nvPr>
        </p:nvSpPr>
        <p:spPr>
          <a:xfrm>
            <a:off x="457200" y="2362200"/>
            <a:ext cx="3657600" cy="38862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3" name="Espaço Reservado para Conteúdo 12"/>
          <p:cNvSpPr>
            <a:spLocks noGrp="1"/>
          </p:cNvSpPr>
          <p:nvPr>
            <p:ph sz="quarter" idx="4"/>
          </p:nvPr>
        </p:nvSpPr>
        <p:spPr>
          <a:xfrm>
            <a:off x="4371975" y="2362200"/>
            <a:ext cx="3657600" cy="38862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2" name="Espaço Reservado para Tex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smtClean="0"/>
              <a:t>Clique para editar os estilos do texto mestre</a:t>
            </a:r>
          </a:p>
        </p:txBody>
      </p:sp>
      <p:sp>
        <p:nvSpPr>
          <p:cNvPr id="14" name="Espaço Reservado para Tex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smtClean="0"/>
              <a:t>Clique para editar os estilos do texto mestre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6" name="Espaço Reservado para Data 5"/>
          <p:cNvSpPr>
            <a:spLocks noGrp="1"/>
          </p:cNvSpPr>
          <p:nvPr>
            <p:ph type="dt" sz="half" idx="10"/>
          </p:nvPr>
        </p:nvSpPr>
        <p:spPr/>
        <p:txBody>
          <a:bodyPr rtlCol="0"/>
          <a:lstStyle/>
          <a:p>
            <a:fld id="{8AE32F5F-37E7-43D4-A0B5-A8F17267AF8A}" type="datetime1">
              <a:rPr lang="en-US" smtClean="0"/>
              <a:t>3/13/2017</a:t>
            </a:fld>
            <a:endParaRPr lang="en-US"/>
          </a:p>
        </p:txBody>
      </p:sp>
      <p:sp>
        <p:nvSpPr>
          <p:cNvPr id="7" name="Espaço Reservado para Número de Slide 6"/>
          <p:cNvSpPr>
            <a:spLocks noGrp="1"/>
          </p:cNvSpPr>
          <p:nvPr>
            <p:ph type="sldNum" sz="quarter" idx="11"/>
          </p:nvPr>
        </p:nvSpPr>
        <p:spPr/>
        <p:txBody>
          <a:bodyPr rtlCol="0"/>
          <a:lstStyle/>
          <a:p>
            <a:fld id="{3C899EB6-2D33-420C-94FD-C1517B4C396D}" type="slidenum">
              <a:rPr lang="en-US" smtClean="0"/>
              <a:pPr/>
              <a:t>‹#›</a:t>
            </a:fld>
            <a:endParaRPr lang="en-US"/>
          </a:p>
        </p:txBody>
      </p:sp>
      <p:sp>
        <p:nvSpPr>
          <p:cNvPr id="8" name="Espaço Reservado para Rodapé 7"/>
          <p:cNvSpPr>
            <a:spLocks noGrp="1"/>
          </p:cNvSpPr>
          <p:nvPr>
            <p:ph type="ftr" sz="quarter" idx="12"/>
          </p:nvPr>
        </p:nvSpPr>
        <p:spPr/>
        <p:txBody>
          <a:bodyPr rtlCol="0"/>
          <a:lstStyle/>
          <a:p>
            <a:r>
              <a:rPr lang="en-US" smtClean="0"/>
              <a:t>Source: Patient Safety in Surgery 2009, 3:26 doi:10.1186/1754-9493-3-26</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D226860A-1308-4A4B-BD28-50BDFA966B04}" type="datetime1">
              <a:rPr lang="en-US" smtClean="0"/>
              <a:t>3/13/2017</a:t>
            </a:fld>
            <a:endParaRPr lang="en-US"/>
          </a:p>
        </p:txBody>
      </p:sp>
      <p:sp>
        <p:nvSpPr>
          <p:cNvPr id="3" name="Espaço Reservado para Rodapé 2"/>
          <p:cNvSpPr>
            <a:spLocks noGrp="1"/>
          </p:cNvSpPr>
          <p:nvPr>
            <p:ph type="ftr" sz="quarter" idx="11"/>
          </p:nvPr>
        </p:nvSpPr>
        <p:spPr/>
        <p:txBody>
          <a:bodyPr/>
          <a:lstStyle/>
          <a:p>
            <a:r>
              <a:rPr lang="en-US" smtClean="0"/>
              <a:t>Source: Patient Safety in Surgery 2009, 3:26 doi:10.1186/1754-9493-3-26</a:t>
            </a:r>
            <a:endParaRPr lang="en-US"/>
          </a:p>
        </p:txBody>
      </p:sp>
      <p:sp>
        <p:nvSpPr>
          <p:cNvPr id="4" name="Espaço Reservado para Número de Slide 3"/>
          <p:cNvSpPr>
            <a:spLocks noGrp="1"/>
          </p:cNvSpPr>
          <p:nvPr>
            <p:ph type="sldNum" sz="quarter" idx="12"/>
          </p:nvPr>
        </p:nvSpPr>
        <p:spPr/>
        <p:txBody>
          <a:bodyPr/>
          <a:lstStyle/>
          <a:p>
            <a:fld id="{3C899EB6-2D33-420C-94FD-C1517B4C396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1"/>
      </p:bgRef>
    </p:bg>
    <p:spTree>
      <p:nvGrpSpPr>
        <p:cNvPr id="1" name=""/>
        <p:cNvGrpSpPr/>
        <p:nvPr/>
      </p:nvGrpSpPr>
      <p:grpSpPr>
        <a:xfrm>
          <a:off x="0" y="0"/>
          <a:ext cx="0" cy="0"/>
          <a:chOff x="0" y="0"/>
          <a:chExt cx="0" cy="0"/>
        </a:xfrm>
      </p:grpSpPr>
      <p:sp>
        <p:nvSpPr>
          <p:cNvPr id="10" name="Conector reto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ítul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8" name="Conector reto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ector reto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ector reto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ângu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ço Reservado para Conteúdo 17"/>
          <p:cNvSpPr>
            <a:spLocks noGrp="1"/>
          </p:cNvSpPr>
          <p:nvPr>
            <p:ph sz="quarter" idx="1"/>
          </p:nvPr>
        </p:nvSpPr>
        <p:spPr>
          <a:xfrm>
            <a:off x="304800" y="274320"/>
            <a:ext cx="5638800" cy="6327648"/>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1" name="Espaço Reservado para Data 20"/>
          <p:cNvSpPr>
            <a:spLocks noGrp="1"/>
          </p:cNvSpPr>
          <p:nvPr>
            <p:ph type="dt" sz="half" idx="14"/>
          </p:nvPr>
        </p:nvSpPr>
        <p:spPr/>
        <p:txBody>
          <a:bodyPr rtlCol="0"/>
          <a:lstStyle/>
          <a:p>
            <a:fld id="{859AF4F6-DD8A-422D-89D6-5498CC582963}" type="datetime1">
              <a:rPr lang="en-US" smtClean="0"/>
              <a:t>3/13/2017</a:t>
            </a:fld>
            <a:endParaRPr lang="en-US"/>
          </a:p>
        </p:txBody>
      </p:sp>
      <p:sp>
        <p:nvSpPr>
          <p:cNvPr id="22" name="Espaço Reservado para Número de Slide 21"/>
          <p:cNvSpPr>
            <a:spLocks noGrp="1"/>
          </p:cNvSpPr>
          <p:nvPr>
            <p:ph type="sldNum" sz="quarter" idx="15"/>
          </p:nvPr>
        </p:nvSpPr>
        <p:spPr/>
        <p:txBody>
          <a:bodyPr rtlCol="0"/>
          <a:lstStyle/>
          <a:p>
            <a:fld id="{3C899EB6-2D33-420C-94FD-C1517B4C396D}" type="slidenum">
              <a:rPr lang="en-US" smtClean="0"/>
              <a:pPr/>
              <a:t>‹#›</a:t>
            </a:fld>
            <a:endParaRPr lang="en-US"/>
          </a:p>
        </p:txBody>
      </p:sp>
      <p:sp>
        <p:nvSpPr>
          <p:cNvPr id="23" name="Espaço Reservado para Rodapé 22"/>
          <p:cNvSpPr>
            <a:spLocks noGrp="1"/>
          </p:cNvSpPr>
          <p:nvPr>
            <p:ph type="ftr" sz="quarter" idx="16"/>
          </p:nvPr>
        </p:nvSpPr>
        <p:spPr/>
        <p:txBody>
          <a:bodyPr rtlCol="0"/>
          <a:lstStyle/>
          <a:p>
            <a:r>
              <a:rPr lang="en-US" smtClean="0"/>
              <a:t>Source: Patient Safety in Surgery 2009, 3:26 doi:10.1186/1754-9493-3-26</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Conector reto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ítulo 1"/>
          <p:cNvSpPr>
            <a:spLocks noGrp="1"/>
          </p:cNvSpPr>
          <p:nvPr>
            <p:ph type="title"/>
          </p:nvPr>
        </p:nvSpPr>
        <p:spPr>
          <a:xfrm rot="5400000">
            <a:off x="3350133" y="3200400"/>
            <a:ext cx="6309360" cy="457200"/>
          </a:xfrm>
        </p:spPr>
        <p:txBody>
          <a:bodyPr anchor="b"/>
          <a:lstStyle>
            <a:lvl1pPr algn="l">
              <a:buNone/>
              <a:defRPr sz="2000" b="1"/>
            </a:lvl1pPr>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pt-BR" smtClean="0"/>
              <a:t>Clique no ícone para adicionar uma imagem</a:t>
            </a:r>
            <a:endParaRPr kumimoji="0" lang="en-US" dirty="0"/>
          </a:p>
        </p:txBody>
      </p:sp>
      <p:sp>
        <p:nvSpPr>
          <p:cNvPr id="4" name="Espaço Reservado para Texto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pt-BR" smtClean="0"/>
              <a:t>Clique para editar os estilos do texto mestre</a:t>
            </a:r>
          </a:p>
        </p:txBody>
      </p:sp>
      <p:sp>
        <p:nvSpPr>
          <p:cNvPr id="10" name="Conector reto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ângu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ector reto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ector reto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ector reto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ço Reservado para Data 16"/>
          <p:cNvSpPr>
            <a:spLocks noGrp="1"/>
          </p:cNvSpPr>
          <p:nvPr>
            <p:ph type="dt" sz="half" idx="10"/>
          </p:nvPr>
        </p:nvSpPr>
        <p:spPr/>
        <p:txBody>
          <a:bodyPr rtlCol="0"/>
          <a:lstStyle/>
          <a:p>
            <a:fld id="{A230A7BB-034A-48CD-B05E-7059C649A2AE}" type="datetime1">
              <a:rPr lang="en-US" smtClean="0"/>
              <a:t>3/13/2017</a:t>
            </a:fld>
            <a:endParaRPr lang="en-US"/>
          </a:p>
        </p:txBody>
      </p:sp>
      <p:sp>
        <p:nvSpPr>
          <p:cNvPr id="18" name="Espaço Reservado para Número de Slide 17"/>
          <p:cNvSpPr>
            <a:spLocks noGrp="1"/>
          </p:cNvSpPr>
          <p:nvPr>
            <p:ph type="sldNum" sz="quarter" idx="11"/>
          </p:nvPr>
        </p:nvSpPr>
        <p:spPr/>
        <p:txBody>
          <a:bodyPr rtlCol="0"/>
          <a:lstStyle/>
          <a:p>
            <a:fld id="{3C899EB6-2D33-420C-94FD-C1517B4C396D}" type="slidenum">
              <a:rPr lang="en-US" smtClean="0"/>
              <a:pPr/>
              <a:t>‹#›</a:t>
            </a:fld>
            <a:endParaRPr lang="en-US"/>
          </a:p>
        </p:txBody>
      </p:sp>
      <p:sp>
        <p:nvSpPr>
          <p:cNvPr id="21" name="Espaço Reservado para Rodapé 20"/>
          <p:cNvSpPr>
            <a:spLocks noGrp="1"/>
          </p:cNvSpPr>
          <p:nvPr>
            <p:ph type="ftr" sz="quarter" idx="12"/>
          </p:nvPr>
        </p:nvSpPr>
        <p:spPr/>
        <p:txBody>
          <a:bodyPr rtlCol="0"/>
          <a:lstStyle/>
          <a:p>
            <a:r>
              <a:rPr lang="en-US" smtClean="0"/>
              <a:t>Source: Patient Safety in Surgery 2009, 3:26 doi:10.1186/1754-9493-3-26</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ector reto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ço Reservado para Título 21"/>
          <p:cNvSpPr>
            <a:spLocks noGrp="1"/>
          </p:cNvSpPr>
          <p:nvPr>
            <p:ph type="title"/>
          </p:nvPr>
        </p:nvSpPr>
        <p:spPr>
          <a:xfrm>
            <a:off x="457200" y="274638"/>
            <a:ext cx="7467600" cy="1143000"/>
          </a:xfrm>
          <a:prstGeom prst="rect">
            <a:avLst/>
          </a:prstGeom>
        </p:spPr>
        <p:txBody>
          <a:bodyPr vert="horz" anchor="b">
            <a:normAutofit/>
          </a:bodyPr>
          <a:lstStyle/>
          <a:p>
            <a:r>
              <a:rPr kumimoji="0" lang="pt-BR" smtClean="0"/>
              <a:t>Clique para editar o estilo do título mestre</a:t>
            </a:r>
            <a:endParaRPr kumimoji="0" lang="en-US"/>
          </a:p>
        </p:txBody>
      </p:sp>
      <p:sp>
        <p:nvSpPr>
          <p:cNvPr id="13" name="Espaço Reservado para Tex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4" name="Espaço Reservado para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49BAAA-C343-463C-AAB4-AED950C792EF}" type="datetime1">
              <a:rPr lang="en-US" smtClean="0"/>
              <a:t>3/13/2017</a:t>
            </a:fld>
            <a:endParaRPr lang="en-US"/>
          </a:p>
        </p:txBody>
      </p:sp>
      <p:sp>
        <p:nvSpPr>
          <p:cNvPr id="3" name="Espaço Reservado para Rodapé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en-US" smtClean="0"/>
              <a:t>Source: Patient Safety in Surgery 2009, 3:26 doi:10.1186/1754-9493-3-26</a:t>
            </a:r>
            <a:endParaRPr lang="en-US"/>
          </a:p>
        </p:txBody>
      </p:sp>
      <p:sp>
        <p:nvSpPr>
          <p:cNvPr id="7" name="Conector reto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ector reto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ângu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ço Reservado para Número de Slid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C899EB6-2D33-420C-94FD-C1517B4C396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pssjournal.com/content/3/1/26/table/T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133600" y="1676400"/>
            <a:ext cx="6172200" cy="1894362"/>
          </a:xfrm>
        </p:spPr>
        <p:txBody>
          <a:bodyPr>
            <a:normAutofit fontScale="90000"/>
          </a:bodyPr>
          <a:lstStyle/>
          <a:p>
            <a:r>
              <a:rPr lang="en-US" dirty="0" smtClean="0"/>
              <a:t>Clarifying "never events" and introducing "always events"</a:t>
            </a:r>
            <a:br>
              <a:rPr lang="en-US" dirty="0" smtClean="0"/>
            </a:br>
            <a:endParaRPr lang="en-US" dirty="0"/>
          </a:p>
        </p:txBody>
      </p:sp>
      <p:sp>
        <p:nvSpPr>
          <p:cNvPr id="3" name="Subtítulo 2"/>
          <p:cNvSpPr>
            <a:spLocks noGrp="1"/>
          </p:cNvSpPr>
          <p:nvPr>
            <p:ph type="subTitle" idx="1"/>
          </p:nvPr>
        </p:nvSpPr>
        <p:spPr>
          <a:xfrm>
            <a:off x="2286000" y="3505200"/>
            <a:ext cx="6172200" cy="1219200"/>
          </a:xfrm>
        </p:spPr>
        <p:txBody>
          <a:bodyPr>
            <a:normAutofit fontScale="85000" lnSpcReduction="10000"/>
          </a:bodyPr>
          <a:lstStyle/>
          <a:p>
            <a:r>
              <a:rPr lang="en-US" b="0" dirty="0" smtClean="0"/>
              <a:t>Editorial </a:t>
            </a:r>
            <a:r>
              <a:rPr lang="en-US" dirty="0"/>
              <a:t>Open Access</a:t>
            </a:r>
          </a:p>
          <a:p>
            <a:r>
              <a:rPr lang="en-US" dirty="0"/>
              <a:t>Clarifying "never events" and introducing "always events"</a:t>
            </a:r>
          </a:p>
          <a:p>
            <a:r>
              <a:rPr lang="en-US" b="0" dirty="0"/>
              <a:t>Alan </a:t>
            </a:r>
            <a:r>
              <a:rPr lang="en-US" b="0" dirty="0" err="1"/>
              <a:t>Lembitz</a:t>
            </a:r>
            <a:r>
              <a:rPr lang="en-US" b="0" dirty="0"/>
              <a:t>* and Ted J </a:t>
            </a:r>
            <a:r>
              <a:rPr lang="en-US" b="0" dirty="0" smtClean="0"/>
              <a:t>Clarke</a:t>
            </a:r>
          </a:p>
          <a:p>
            <a:r>
              <a:rPr lang="en-US" b="0" i="1" dirty="0"/>
              <a:t>Patient Safety in Surgery </a:t>
            </a:r>
            <a:r>
              <a:rPr lang="en-US" b="0" dirty="0"/>
              <a:t>2009, </a:t>
            </a:r>
            <a:r>
              <a:rPr lang="en-US" dirty="0"/>
              <a:t>3</a:t>
            </a:r>
            <a:r>
              <a:rPr lang="en-US" b="0" dirty="0"/>
              <a:t>:26 doi:10.1186/1754-9493-3-26</a:t>
            </a:r>
            <a:endParaRPr lang="en-US" dirty="0" smtClean="0"/>
          </a:p>
        </p:txBody>
      </p:sp>
      <p:sp>
        <p:nvSpPr>
          <p:cNvPr id="6" name="Subtítulo 2"/>
          <p:cNvSpPr txBox="1">
            <a:spLocks/>
          </p:cNvSpPr>
          <p:nvPr/>
        </p:nvSpPr>
        <p:spPr>
          <a:xfrm>
            <a:off x="2406804" y="5448300"/>
            <a:ext cx="6172200" cy="685800"/>
          </a:xfrm>
          <a:prstGeom prst="rect">
            <a:avLst/>
          </a:prstGeom>
        </p:spPr>
        <p:txBody>
          <a:bodyPr vert="horz">
            <a:normAutofit/>
          </a:bodyPr>
          <a:lstStyle>
            <a:lvl1pPr marL="0" indent="0" algn="l" rtl="0" eaLnBrk="1" latinLnBrk="0" hangingPunct="1">
              <a:spcBef>
                <a:spcPts val="600"/>
              </a:spcBef>
              <a:buClr>
                <a:schemeClr val="accent1"/>
              </a:buClr>
              <a:buSzPct val="70000"/>
              <a:buFont typeface="Wingdings"/>
              <a:buNone/>
              <a:defRPr kumimoji="0" sz="1800" b="1" kern="1200">
                <a:solidFill>
                  <a:schemeClr val="tx2"/>
                </a:solidFill>
                <a:latin typeface="+mn-lt"/>
                <a:ea typeface="+mn-ea"/>
                <a:cs typeface="+mn-cs"/>
              </a:defRPr>
            </a:lvl1pPr>
            <a:lvl2pPr marL="457200" indent="0" algn="ctr" rtl="0" eaLnBrk="1" latinLnBrk="0" hangingPunct="1">
              <a:spcBef>
                <a:spcPct val="20000"/>
              </a:spcBef>
              <a:buClr>
                <a:schemeClr val="accent1"/>
              </a:buClr>
              <a:buSzPct val="80000"/>
              <a:buFont typeface="Wingdings 2"/>
              <a:buNone/>
              <a:defRPr kumimoji="0" sz="2100" kern="1200">
                <a:solidFill>
                  <a:schemeClr val="tx1"/>
                </a:solidFill>
                <a:latin typeface="+mn-lt"/>
                <a:ea typeface="+mn-ea"/>
                <a:cs typeface="+mn-cs"/>
              </a:defRPr>
            </a:lvl2pPr>
            <a:lvl3pPr marL="914400" indent="0" algn="ctr" rtl="0" eaLnBrk="1" latinLnBrk="0" hangingPunct="1">
              <a:spcBef>
                <a:spcPct val="20000"/>
              </a:spcBef>
              <a:buClr>
                <a:schemeClr val="accent1">
                  <a:shade val="75000"/>
                </a:schemeClr>
              </a:buClr>
              <a:buSzPct val="60000"/>
              <a:buFont typeface="Wingdings"/>
              <a:buNone/>
              <a:defRPr kumimoji="0" sz="1800" kern="1200">
                <a:solidFill>
                  <a:schemeClr val="tx1"/>
                </a:solidFill>
                <a:latin typeface="+mn-lt"/>
                <a:ea typeface="+mn-ea"/>
                <a:cs typeface="+mn-cs"/>
              </a:defRPr>
            </a:lvl3pPr>
            <a:lvl4pPr marL="1371600" indent="0" algn="ctr" rtl="0" eaLnBrk="1" latinLnBrk="0" hangingPunct="1">
              <a:spcBef>
                <a:spcPct val="20000"/>
              </a:spcBef>
              <a:buClr>
                <a:schemeClr val="accent1">
                  <a:tint val="60000"/>
                </a:schemeClr>
              </a:buClr>
              <a:buSzPct val="60000"/>
              <a:buFont typeface="Wingdings"/>
              <a:buNone/>
              <a:defRPr kumimoji="0" sz="1800" kern="1200">
                <a:solidFill>
                  <a:schemeClr val="tx1"/>
                </a:solidFill>
                <a:latin typeface="+mn-lt"/>
                <a:ea typeface="+mn-ea"/>
                <a:cs typeface="+mn-cs"/>
              </a:defRPr>
            </a:lvl4pPr>
            <a:lvl5pPr marL="1828800" indent="0" algn="ctr" rtl="0" eaLnBrk="1" latinLnBrk="0" hangingPunct="1">
              <a:spcBef>
                <a:spcPct val="20000"/>
              </a:spcBef>
              <a:buClr>
                <a:schemeClr val="accent2">
                  <a:tint val="60000"/>
                </a:schemeClr>
              </a:buClr>
              <a:buSzPct val="68000"/>
              <a:buFont typeface="Wingdings 2"/>
              <a:buNone/>
              <a:defRPr kumimoji="0" sz="1600" kern="1200">
                <a:solidFill>
                  <a:schemeClr val="tx1"/>
                </a:solidFill>
                <a:latin typeface="+mn-lt"/>
                <a:ea typeface="+mn-ea"/>
                <a:cs typeface="+mn-cs"/>
              </a:defRPr>
            </a:lvl5pPr>
            <a:lvl6pPr marL="2286000" indent="0" algn="ctr" rtl="0" eaLnBrk="1" latinLnBrk="0" hangingPunct="1">
              <a:spcBef>
                <a:spcPct val="20000"/>
              </a:spcBef>
              <a:buClr>
                <a:schemeClr val="accent1"/>
              </a:buClr>
              <a:buNone/>
              <a:defRPr kumimoji="0" sz="1600" kern="1200">
                <a:solidFill>
                  <a:schemeClr val="tx2"/>
                </a:solidFill>
                <a:latin typeface="+mn-lt"/>
                <a:ea typeface="+mn-ea"/>
                <a:cs typeface="+mn-cs"/>
              </a:defRPr>
            </a:lvl6pPr>
            <a:lvl7pPr marL="2743200" indent="0" algn="ctr" rtl="0" eaLnBrk="1" latinLnBrk="0" hangingPunct="1">
              <a:spcBef>
                <a:spcPct val="20000"/>
              </a:spcBef>
              <a:buClr>
                <a:schemeClr val="accent1">
                  <a:tint val="60000"/>
                </a:schemeClr>
              </a:buClr>
              <a:buSzPct val="60000"/>
              <a:buFont typeface="Wingdings"/>
              <a:buNone/>
              <a:defRPr kumimoji="0" sz="1400" kern="1200" baseline="0">
                <a:solidFill>
                  <a:schemeClr val="tx2"/>
                </a:solidFill>
                <a:latin typeface="+mn-lt"/>
                <a:ea typeface="+mn-ea"/>
                <a:cs typeface="+mn-cs"/>
              </a:defRPr>
            </a:lvl7pPr>
            <a:lvl8pPr marL="3200400" indent="0" algn="ctr" rtl="0" eaLnBrk="1" latinLnBrk="0" hangingPunct="1">
              <a:spcBef>
                <a:spcPct val="20000"/>
              </a:spcBef>
              <a:buClr>
                <a:schemeClr val="accent2"/>
              </a:buClr>
              <a:buNone/>
              <a:defRPr kumimoji="0" sz="1400" kern="1200" cap="small" baseline="0">
                <a:solidFill>
                  <a:schemeClr val="tx2"/>
                </a:solidFill>
                <a:latin typeface="+mn-lt"/>
                <a:ea typeface="+mn-ea"/>
                <a:cs typeface="+mn-cs"/>
              </a:defRPr>
            </a:lvl8pPr>
            <a:lvl9pPr marL="3657600" indent="0" algn="ctr" rtl="0" eaLnBrk="1" latinLnBrk="0" hangingPunct="1">
              <a:spcBef>
                <a:spcPct val="20000"/>
              </a:spcBef>
              <a:buClr>
                <a:schemeClr val="accent1">
                  <a:shade val="75000"/>
                </a:schemeClr>
              </a:buClr>
              <a:buNone/>
              <a:defRPr kumimoji="0" sz="1400" kern="1200" baseline="0">
                <a:solidFill>
                  <a:schemeClr val="tx2"/>
                </a:solidFill>
                <a:latin typeface="+mn-lt"/>
                <a:ea typeface="+mn-ea"/>
                <a:cs typeface="+mn-cs"/>
              </a:defRPr>
            </a:lvl9pPr>
          </a:lstStyle>
          <a:p>
            <a:r>
              <a:rPr lang="en-US" dirty="0" smtClean="0"/>
              <a:t>Presentation by Students Enrolled in ISE 468 Spring 2015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5"/>
          </p:nvPr>
        </p:nvSpPr>
        <p:spPr/>
        <p:txBody>
          <a:bodyPr/>
          <a:lstStyle/>
          <a:p>
            <a:fld id="{3C899EB6-2D33-420C-94FD-C1517B4C396D}" type="slidenum">
              <a:rPr lang="en-US" smtClean="0"/>
              <a:pPr/>
              <a:t>2</a:t>
            </a:fld>
            <a:endParaRPr lang="en-US"/>
          </a:p>
        </p:txBody>
      </p:sp>
      <p:sp>
        <p:nvSpPr>
          <p:cNvPr id="5" name="Espaço Reservado para Rodapé 4"/>
          <p:cNvSpPr>
            <a:spLocks noGrp="1"/>
          </p:cNvSpPr>
          <p:nvPr>
            <p:ph type="ftr" sz="quarter" idx="16"/>
          </p:nvPr>
        </p:nvSpPr>
        <p:spPr>
          <a:xfrm>
            <a:off x="457200" y="6324600"/>
            <a:ext cx="8382000" cy="365760"/>
          </a:xfrm>
        </p:spPr>
        <p:txBody>
          <a:bodyPr/>
          <a:lstStyle/>
          <a:p>
            <a:r>
              <a:rPr lang="en-US" smtClean="0"/>
              <a:t>Source: Patient Safety in Surgery 2009, 3:26 doi:10.1186/1754-9493-3-26</a:t>
            </a:r>
            <a:endParaRPr lang="en-US" dirty="0"/>
          </a:p>
        </p:txBody>
      </p:sp>
      <p:sp>
        <p:nvSpPr>
          <p:cNvPr id="7" name="Título 1"/>
          <p:cNvSpPr txBox="1">
            <a:spLocks/>
          </p:cNvSpPr>
          <p:nvPr/>
        </p:nvSpPr>
        <p:spPr>
          <a:xfrm>
            <a:off x="3124200" y="533400"/>
            <a:ext cx="2438400" cy="1066800"/>
          </a:xfrm>
          <a:prstGeom prst="rect">
            <a:avLst/>
          </a:prstGeom>
        </p:spPr>
        <p:txBody>
          <a:bodyPr vert="horz" anchor="b">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small" spc="0" normalizeH="0" baseline="0" noProof="0" dirty="0" smtClean="0">
                <a:ln>
                  <a:noFill/>
                </a:ln>
                <a:solidFill>
                  <a:schemeClr val="tx2"/>
                </a:solidFill>
                <a:effectLst/>
                <a:uLnTx/>
                <a:uFillTx/>
                <a:latin typeface="+mj-lt"/>
                <a:ea typeface="+mj-ea"/>
                <a:cs typeface="+mj-cs"/>
              </a:rPr>
              <a:t>Editorial</a:t>
            </a:r>
            <a:br>
              <a:rPr kumimoji="0" lang="en-US" sz="3000" b="0" i="0" u="none" strike="noStrike" kern="1200" cap="small" spc="0" normalizeH="0" baseline="0" noProof="0" dirty="0" smtClean="0">
                <a:ln>
                  <a:noFill/>
                </a:ln>
                <a:solidFill>
                  <a:schemeClr val="tx2"/>
                </a:solidFill>
                <a:effectLst/>
                <a:uLnTx/>
                <a:uFillTx/>
                <a:latin typeface="+mj-lt"/>
                <a:ea typeface="+mj-ea"/>
                <a:cs typeface="+mj-cs"/>
              </a:rPr>
            </a:br>
            <a:endParaRPr kumimoji="0" lang="en-US" sz="3000" b="0" i="0" u="none" strike="noStrike" kern="1200" cap="small" spc="0" normalizeH="0" baseline="0" noProof="0" dirty="0">
              <a:ln>
                <a:noFill/>
              </a:ln>
              <a:solidFill>
                <a:schemeClr val="tx2"/>
              </a:solidFill>
              <a:effectLst/>
              <a:uLnTx/>
              <a:uFillTx/>
              <a:latin typeface="+mj-lt"/>
              <a:ea typeface="+mj-ea"/>
              <a:cs typeface="+mj-cs"/>
            </a:endParaRPr>
          </a:p>
        </p:txBody>
      </p:sp>
      <p:sp>
        <p:nvSpPr>
          <p:cNvPr id="8" name="Retângulo 7"/>
          <p:cNvSpPr/>
          <p:nvPr/>
        </p:nvSpPr>
        <p:spPr>
          <a:xfrm>
            <a:off x="762000" y="2136339"/>
            <a:ext cx="7696200" cy="1631216"/>
          </a:xfrm>
          <a:prstGeom prst="rect">
            <a:avLst/>
          </a:prstGeom>
        </p:spPr>
        <p:txBody>
          <a:bodyPr wrap="square">
            <a:spAutoFit/>
          </a:bodyPr>
          <a:lstStyle/>
          <a:p>
            <a:pPr>
              <a:buFont typeface="Arial" pitchFamily="34" charset="0"/>
              <a:buChar char="•"/>
            </a:pPr>
            <a:r>
              <a:rPr lang="en-US" sz="2000" dirty="0" smtClean="0"/>
              <a:t>    Further confusion persists about the definition of "never events" as they relate to either "serious reportable events" by the NQF, in contrast to conditions defined by the </a:t>
            </a:r>
            <a:r>
              <a:rPr lang="en-US" sz="2000" i="1" dirty="0" smtClean="0"/>
              <a:t>Centers for Medicare and Medicaid Services </a:t>
            </a:r>
            <a:r>
              <a:rPr lang="en-US" sz="2000" dirty="0" smtClean="0"/>
              <a:t>(CMS) have deemed as "non-reimbursable serious hospital-acquired conditions". </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5"/>
          </p:nvPr>
        </p:nvSpPr>
        <p:spPr/>
        <p:txBody>
          <a:bodyPr/>
          <a:lstStyle/>
          <a:p>
            <a:fld id="{3C899EB6-2D33-420C-94FD-C1517B4C396D}" type="slidenum">
              <a:rPr lang="en-US" smtClean="0"/>
              <a:pPr/>
              <a:t>3</a:t>
            </a:fld>
            <a:endParaRPr lang="en-US"/>
          </a:p>
        </p:txBody>
      </p:sp>
      <p:sp>
        <p:nvSpPr>
          <p:cNvPr id="5" name="Espaço Reservado para Rodapé 4"/>
          <p:cNvSpPr>
            <a:spLocks noGrp="1"/>
          </p:cNvSpPr>
          <p:nvPr>
            <p:ph type="ftr" sz="quarter" idx="16"/>
          </p:nvPr>
        </p:nvSpPr>
        <p:spPr>
          <a:xfrm>
            <a:off x="457200" y="6492240"/>
            <a:ext cx="8229600" cy="365760"/>
          </a:xfrm>
        </p:spPr>
        <p:txBody>
          <a:bodyPr/>
          <a:lstStyle/>
          <a:p>
            <a:r>
              <a:rPr lang="en-US" smtClean="0"/>
              <a:t>Source: Patient Safety in Surgery 2009, 3:26 doi:10.1186/1754-9493-3-26</a:t>
            </a:r>
            <a:endParaRPr lang="en-US" dirty="0"/>
          </a:p>
        </p:txBody>
      </p:sp>
      <p:sp>
        <p:nvSpPr>
          <p:cNvPr id="6" name="Título 1"/>
          <p:cNvSpPr txBox="1">
            <a:spLocks/>
          </p:cNvSpPr>
          <p:nvPr/>
        </p:nvSpPr>
        <p:spPr>
          <a:xfrm>
            <a:off x="0" y="152400"/>
            <a:ext cx="9144000" cy="675162"/>
          </a:xfrm>
          <a:prstGeom prst="rect">
            <a:avLst/>
          </a:prstGeom>
        </p:spPr>
        <p:txBody>
          <a:bodyPr vert="horz" anchor="b">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small" spc="0" normalizeH="0" baseline="0" noProof="0" dirty="0" smtClean="0">
                <a:ln>
                  <a:noFill/>
                </a:ln>
                <a:solidFill>
                  <a:schemeClr val="tx2"/>
                </a:solidFill>
                <a:effectLst/>
                <a:uLnTx/>
                <a:uFillTx/>
                <a:latin typeface="+mj-lt"/>
                <a:ea typeface="+mj-ea"/>
                <a:cs typeface="+mj-cs"/>
              </a:rPr>
              <a:t>National Quality Forum (NQF)</a:t>
            </a:r>
            <a:endParaRPr kumimoji="0" lang="en-US" sz="3000" b="0" i="0" u="none" strike="noStrike" kern="1200" cap="small" spc="0" normalizeH="0" baseline="0" noProof="0" dirty="0">
              <a:ln>
                <a:noFill/>
              </a:ln>
              <a:solidFill>
                <a:schemeClr val="tx2"/>
              </a:solidFill>
              <a:effectLst/>
              <a:uLnTx/>
              <a:uFillTx/>
              <a:latin typeface="+mj-lt"/>
              <a:ea typeface="+mj-ea"/>
              <a:cs typeface="+mj-cs"/>
            </a:endParaRPr>
          </a:p>
        </p:txBody>
      </p:sp>
      <p:sp>
        <p:nvSpPr>
          <p:cNvPr id="7" name="Retângulo 6"/>
          <p:cNvSpPr/>
          <p:nvPr/>
        </p:nvSpPr>
        <p:spPr>
          <a:xfrm>
            <a:off x="609600" y="1295400"/>
            <a:ext cx="8229600" cy="4247317"/>
          </a:xfrm>
          <a:prstGeom prst="rect">
            <a:avLst/>
          </a:prstGeom>
        </p:spPr>
        <p:txBody>
          <a:bodyPr wrap="square">
            <a:spAutoFit/>
          </a:bodyPr>
          <a:lstStyle/>
          <a:p>
            <a:pPr>
              <a:buFont typeface="Arial" pitchFamily="34" charset="0"/>
              <a:buChar char="•"/>
            </a:pPr>
            <a:r>
              <a:rPr lang="en-US" dirty="0" smtClean="0"/>
              <a:t>  Nonprofit organization that aims to improve the quality of healthcare in the United States;</a:t>
            </a:r>
          </a:p>
          <a:p>
            <a:pPr>
              <a:buFont typeface="Arial" pitchFamily="34" charset="0"/>
              <a:buChar char="•"/>
            </a:pPr>
            <a:endParaRPr lang="en-US" dirty="0" smtClean="0"/>
          </a:p>
          <a:p>
            <a:pPr>
              <a:buFont typeface="Arial" pitchFamily="34" charset="0"/>
              <a:buChar char="•"/>
            </a:pPr>
            <a:r>
              <a:rPr lang="en-US" dirty="0" smtClean="0"/>
              <a:t>The NQF defined a total of 28 "never events“ or known as "serious reportable events“ that can be found at   </a:t>
            </a:r>
            <a:r>
              <a:rPr lang="en-US" dirty="0" smtClean="0">
                <a:hlinkClick r:id="rId2"/>
              </a:rPr>
              <a:t>http://www.pssjournal.com/content/3/1/26/table/T1</a:t>
            </a:r>
            <a:endParaRPr lang="en-US" dirty="0" smtClean="0"/>
          </a:p>
          <a:p>
            <a:endParaRPr lang="en-US" dirty="0" smtClean="0"/>
          </a:p>
          <a:p>
            <a:pPr>
              <a:buFont typeface="Arial" pitchFamily="34" charset="0"/>
              <a:buChar char="•"/>
            </a:pPr>
            <a:r>
              <a:rPr lang="en-US" dirty="0" smtClean="0"/>
              <a:t>These encompass serious adverse events occurring in hospitals that are largely preventable and of concern to both the public and to healthcare providers;</a:t>
            </a:r>
          </a:p>
          <a:p>
            <a:pPr>
              <a:buFont typeface="Arial" pitchFamily="34" charset="0"/>
              <a:buChar char="•"/>
            </a:pPr>
            <a:endParaRPr lang="en-US" dirty="0" smtClean="0"/>
          </a:p>
          <a:p>
            <a:pPr>
              <a:buFont typeface="Arial" pitchFamily="34" charset="0"/>
              <a:buChar char="•"/>
            </a:pPr>
            <a:r>
              <a:rPr lang="en-US" dirty="0" smtClean="0"/>
              <a:t>Not all NQF events are preventable at all times or indicative of obvious negligence;</a:t>
            </a:r>
          </a:p>
          <a:p>
            <a:pPr>
              <a:buFont typeface="Arial" pitchFamily="34" charset="0"/>
              <a:buChar char="•"/>
            </a:pPr>
            <a:endParaRPr lang="en-US" dirty="0" smtClean="0"/>
          </a:p>
          <a:p>
            <a:pPr>
              <a:buFont typeface="Arial" pitchFamily="34" charset="0"/>
              <a:buChar char="•"/>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5"/>
          </p:nvPr>
        </p:nvSpPr>
        <p:spPr/>
        <p:txBody>
          <a:bodyPr/>
          <a:lstStyle/>
          <a:p>
            <a:fld id="{3C899EB6-2D33-420C-94FD-C1517B4C396D}" type="slidenum">
              <a:rPr lang="en-US" smtClean="0"/>
              <a:pPr/>
              <a:t>4</a:t>
            </a:fld>
            <a:endParaRPr lang="en-US"/>
          </a:p>
        </p:txBody>
      </p:sp>
      <p:sp>
        <p:nvSpPr>
          <p:cNvPr id="5" name="Espaço Reservado para Rodapé 4"/>
          <p:cNvSpPr>
            <a:spLocks noGrp="1"/>
          </p:cNvSpPr>
          <p:nvPr>
            <p:ph type="ftr" sz="quarter" idx="16"/>
          </p:nvPr>
        </p:nvSpPr>
        <p:spPr>
          <a:xfrm>
            <a:off x="304800" y="6324600"/>
            <a:ext cx="8382000" cy="365760"/>
          </a:xfrm>
        </p:spPr>
        <p:txBody>
          <a:bodyPr/>
          <a:lstStyle/>
          <a:p>
            <a:r>
              <a:rPr lang="en-US" smtClean="0"/>
              <a:t>Source: Patient Safety in Surgery 2009, 3:26 doi:10.1186/1754-9493-3-26</a:t>
            </a:r>
            <a:endParaRPr lang="en-US" dirty="0"/>
          </a:p>
        </p:txBody>
      </p:sp>
      <p:sp>
        <p:nvSpPr>
          <p:cNvPr id="6" name="Título 1"/>
          <p:cNvSpPr txBox="1">
            <a:spLocks/>
          </p:cNvSpPr>
          <p:nvPr/>
        </p:nvSpPr>
        <p:spPr>
          <a:xfrm>
            <a:off x="152400" y="304800"/>
            <a:ext cx="8610600" cy="1371600"/>
          </a:xfrm>
          <a:prstGeom prst="rect">
            <a:avLst/>
          </a:prstGeom>
        </p:spPr>
        <p:txBody>
          <a:bodyPr vert="horz" anchor="b">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small" spc="0" normalizeH="0" baseline="0" noProof="0" dirty="0" smtClean="0">
                <a:ln>
                  <a:noFill/>
                </a:ln>
                <a:solidFill>
                  <a:schemeClr val="tx2"/>
                </a:solidFill>
                <a:effectLst/>
                <a:uLnTx/>
                <a:uFillTx/>
                <a:latin typeface="+mj-lt"/>
                <a:ea typeface="+mj-ea"/>
                <a:cs typeface="+mj-cs"/>
              </a:rPr>
              <a:t>Center for Medicare and Medicaid</a:t>
            </a:r>
            <a:r>
              <a:rPr kumimoji="0" lang="en-US" sz="3000" b="0" i="0" u="none" strike="noStrike" kern="1200" cap="small" spc="0" normalizeH="0" noProof="0" dirty="0" smtClean="0">
                <a:ln>
                  <a:noFill/>
                </a:ln>
                <a:solidFill>
                  <a:schemeClr val="tx2"/>
                </a:solidFill>
                <a:effectLst/>
                <a:uLnTx/>
                <a:uFillTx/>
                <a:latin typeface="+mj-lt"/>
                <a:ea typeface="+mj-ea"/>
                <a:cs typeface="+mj-cs"/>
              </a:rPr>
              <a:t> Services (CMS)</a:t>
            </a:r>
            <a:r>
              <a:rPr kumimoji="0" lang="en-US" sz="3000" b="0" i="0" u="none" strike="noStrike" kern="1200" cap="small" spc="0" normalizeH="0" baseline="0" noProof="0" dirty="0" smtClean="0">
                <a:ln>
                  <a:noFill/>
                </a:ln>
                <a:solidFill>
                  <a:schemeClr val="tx2"/>
                </a:solidFill>
                <a:effectLst/>
                <a:uLnTx/>
                <a:uFillTx/>
                <a:latin typeface="+mj-lt"/>
                <a:ea typeface="+mj-ea"/>
                <a:cs typeface="+mj-cs"/>
              </a:rPr>
              <a:t/>
            </a:r>
            <a:br>
              <a:rPr kumimoji="0" lang="en-US" sz="3000" b="0" i="0" u="none" strike="noStrike" kern="1200" cap="small" spc="0" normalizeH="0" baseline="0" noProof="0" dirty="0" smtClean="0">
                <a:ln>
                  <a:noFill/>
                </a:ln>
                <a:solidFill>
                  <a:schemeClr val="tx2"/>
                </a:solidFill>
                <a:effectLst/>
                <a:uLnTx/>
                <a:uFillTx/>
                <a:latin typeface="+mj-lt"/>
                <a:ea typeface="+mj-ea"/>
                <a:cs typeface="+mj-cs"/>
              </a:rPr>
            </a:br>
            <a:endParaRPr kumimoji="0" lang="en-US" sz="3000" b="0" i="0" u="none" strike="noStrike" kern="1200" cap="small" spc="0" normalizeH="0" baseline="0" noProof="0" dirty="0">
              <a:ln>
                <a:noFill/>
              </a:ln>
              <a:solidFill>
                <a:schemeClr val="tx2"/>
              </a:solidFill>
              <a:effectLst/>
              <a:uLnTx/>
              <a:uFillTx/>
              <a:latin typeface="+mj-lt"/>
              <a:ea typeface="+mj-ea"/>
              <a:cs typeface="+mj-cs"/>
            </a:endParaRPr>
          </a:p>
        </p:txBody>
      </p:sp>
      <p:sp>
        <p:nvSpPr>
          <p:cNvPr id="7" name="Retângulo 6"/>
          <p:cNvSpPr/>
          <p:nvPr/>
        </p:nvSpPr>
        <p:spPr>
          <a:xfrm>
            <a:off x="304800" y="1752600"/>
            <a:ext cx="8382000" cy="5355312"/>
          </a:xfrm>
          <a:prstGeom prst="rect">
            <a:avLst/>
          </a:prstGeom>
        </p:spPr>
        <p:txBody>
          <a:bodyPr wrap="square">
            <a:spAutoFit/>
          </a:bodyPr>
          <a:lstStyle/>
          <a:p>
            <a:pPr>
              <a:buFont typeface="Arial" pitchFamily="34" charset="0"/>
              <a:buChar char="•"/>
            </a:pPr>
            <a:r>
              <a:rPr lang="en-US" dirty="0" smtClean="0"/>
              <a:t>An agency within the US Department of Health &amp; Human Services responsible for administration of several key federal health care programs;</a:t>
            </a:r>
          </a:p>
          <a:p>
            <a:pPr>
              <a:buFont typeface="Arial" pitchFamily="34" charset="0"/>
              <a:buChar char="•"/>
            </a:pPr>
            <a:endParaRPr lang="en-US" dirty="0" smtClean="0"/>
          </a:p>
          <a:p>
            <a:pPr>
              <a:buFont typeface="Arial" pitchFamily="34" charset="0"/>
              <a:buChar char="•"/>
            </a:pPr>
            <a:r>
              <a:rPr lang="en-US" dirty="0" smtClean="0"/>
              <a:t> "never events" is defined as "non-reimbursable serious hospital-acquired conditions" - in order to motivate hospitals to accelerate improvement of patient safety by implementation of standardized protocols;</a:t>
            </a:r>
          </a:p>
          <a:p>
            <a:pPr>
              <a:buFont typeface="Arial" pitchFamily="34" charset="0"/>
              <a:buChar char="•"/>
            </a:pPr>
            <a:endParaRPr lang="en-US" dirty="0" smtClean="0"/>
          </a:p>
          <a:p>
            <a:pPr>
              <a:buFont typeface="Arial" pitchFamily="34" charset="0"/>
              <a:buChar char="•"/>
            </a:pPr>
            <a:r>
              <a:rPr lang="en-US" dirty="0" smtClean="0"/>
              <a:t> Applied only to those events deemed "reasonably preventable“;</a:t>
            </a:r>
          </a:p>
          <a:p>
            <a:pPr>
              <a:buFont typeface="Arial" pitchFamily="34" charset="0"/>
              <a:buChar char="•"/>
            </a:pPr>
            <a:endParaRPr lang="en-US" dirty="0" smtClean="0"/>
          </a:p>
          <a:p>
            <a:pPr>
              <a:buFont typeface="Arial" pitchFamily="34" charset="0"/>
              <a:buChar char="•"/>
            </a:pPr>
            <a:r>
              <a:rPr lang="en-US" i="1" dirty="0" smtClean="0"/>
              <a:t>"The new payment approach is actually a relatively small step in a cautious, intermittent, 50-year effort by payers to stimulate U.S. hospitals and clinicians to accelerate improvement in the quality of care and reductions of wasted spending". – </a:t>
            </a:r>
            <a:r>
              <a:rPr lang="en-US" dirty="0" smtClean="0"/>
              <a:t>Milstein, Arnold</a:t>
            </a:r>
          </a:p>
          <a:p>
            <a:pPr>
              <a:buFont typeface="Arial" pitchFamily="34" charset="0"/>
              <a:buChar char="•"/>
            </a:pPr>
            <a:endParaRPr lang="en-US" dirty="0" smtClean="0"/>
          </a:p>
          <a:p>
            <a:pPr>
              <a:buFont typeface="Arial" pitchFamily="34" charset="0"/>
              <a:buChar char="•"/>
            </a:pPr>
            <a:endParaRPr lang="en-US" dirty="0" smtClean="0"/>
          </a:p>
          <a:p>
            <a:pPr>
              <a:buFont typeface="Arial" pitchFamily="34" charset="0"/>
              <a:buChar char="•"/>
            </a:pPr>
            <a:endParaRPr lang="en-US" dirty="0" smtClean="0"/>
          </a:p>
          <a:p>
            <a:pPr>
              <a:buFont typeface="Arial" pitchFamily="34" charset="0"/>
              <a:buChar char="•"/>
            </a:pPr>
            <a:endParaRPr lang="en-US" dirty="0" smtClean="0"/>
          </a:p>
          <a:p>
            <a:pPr>
              <a:buFont typeface="Arial" pitchFamily="34" charset="0"/>
              <a:buChar char="•"/>
            </a:pPr>
            <a:endParaRPr lang="en-US" dirty="0" smtClean="0"/>
          </a:p>
          <a:p>
            <a:pPr>
              <a:buFont typeface="Arial" pitchFamily="34" charset="0"/>
              <a:buChar char="•"/>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5"/>
          </p:nvPr>
        </p:nvSpPr>
        <p:spPr/>
        <p:txBody>
          <a:bodyPr/>
          <a:lstStyle/>
          <a:p>
            <a:fld id="{3C899EB6-2D33-420C-94FD-C1517B4C396D}" type="slidenum">
              <a:rPr lang="en-US" smtClean="0"/>
              <a:pPr/>
              <a:t>5</a:t>
            </a:fld>
            <a:endParaRPr lang="en-US"/>
          </a:p>
        </p:txBody>
      </p:sp>
      <p:sp>
        <p:nvSpPr>
          <p:cNvPr id="5" name="Espaço Reservado para Rodapé 4"/>
          <p:cNvSpPr>
            <a:spLocks noGrp="1"/>
          </p:cNvSpPr>
          <p:nvPr>
            <p:ph type="ftr" sz="quarter" idx="16"/>
          </p:nvPr>
        </p:nvSpPr>
        <p:spPr>
          <a:xfrm>
            <a:off x="228600" y="6248400"/>
            <a:ext cx="8229600" cy="365760"/>
          </a:xfrm>
        </p:spPr>
        <p:txBody>
          <a:bodyPr/>
          <a:lstStyle/>
          <a:p>
            <a:r>
              <a:rPr lang="en-US" smtClean="0"/>
              <a:t>Source: Patient Safety in Surgery 2009, 3:26 doi:10.1186/1754-9493-3-26</a:t>
            </a:r>
            <a:endParaRPr lang="en-US" dirty="0"/>
          </a:p>
        </p:txBody>
      </p:sp>
      <p:sp>
        <p:nvSpPr>
          <p:cNvPr id="6" name="Título 1"/>
          <p:cNvSpPr txBox="1">
            <a:spLocks/>
          </p:cNvSpPr>
          <p:nvPr/>
        </p:nvSpPr>
        <p:spPr>
          <a:xfrm>
            <a:off x="381000" y="228600"/>
            <a:ext cx="8382000" cy="1066800"/>
          </a:xfrm>
          <a:prstGeom prst="rect">
            <a:avLst/>
          </a:prstGeom>
        </p:spPr>
        <p:txBody>
          <a:bodyPr vert="horz" anchor="b">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small" spc="0" normalizeH="0" baseline="0" noProof="0" dirty="0" smtClean="0">
                <a:ln>
                  <a:noFill/>
                </a:ln>
                <a:solidFill>
                  <a:schemeClr val="tx2"/>
                </a:solidFill>
                <a:effectLst/>
                <a:uLnTx/>
                <a:uFillTx/>
                <a:latin typeface="+mj-lt"/>
                <a:ea typeface="+mj-ea"/>
                <a:cs typeface="+mj-cs"/>
              </a:rPr>
              <a:t>Liability concerns</a:t>
            </a:r>
            <a:r>
              <a:rPr kumimoji="0" lang="en-US" sz="3000" b="0" i="0" u="none" strike="noStrike" kern="1200" cap="small" spc="0" normalizeH="0" noProof="0" dirty="0" smtClean="0">
                <a:ln>
                  <a:noFill/>
                </a:ln>
                <a:solidFill>
                  <a:schemeClr val="tx2"/>
                </a:solidFill>
                <a:effectLst/>
                <a:uLnTx/>
                <a:uFillTx/>
                <a:latin typeface="+mj-lt"/>
                <a:ea typeface="+mj-ea"/>
                <a:cs typeface="+mj-cs"/>
              </a:rPr>
              <a:t> and negligence claims</a:t>
            </a:r>
            <a:r>
              <a:rPr kumimoji="0" lang="en-US" sz="3000" b="0" i="0" u="none" strike="noStrike" kern="1200" cap="small" spc="0" normalizeH="0" baseline="0" noProof="0" dirty="0" smtClean="0">
                <a:ln>
                  <a:noFill/>
                </a:ln>
                <a:solidFill>
                  <a:schemeClr val="tx2"/>
                </a:solidFill>
                <a:effectLst/>
                <a:uLnTx/>
                <a:uFillTx/>
                <a:latin typeface="+mj-lt"/>
                <a:ea typeface="+mj-ea"/>
                <a:cs typeface="+mj-cs"/>
              </a:rPr>
              <a:t/>
            </a:r>
            <a:br>
              <a:rPr kumimoji="0" lang="en-US" sz="3000" b="0" i="0" u="none" strike="noStrike" kern="1200" cap="small" spc="0" normalizeH="0" baseline="0" noProof="0" dirty="0" smtClean="0">
                <a:ln>
                  <a:noFill/>
                </a:ln>
                <a:solidFill>
                  <a:schemeClr val="tx2"/>
                </a:solidFill>
                <a:effectLst/>
                <a:uLnTx/>
                <a:uFillTx/>
                <a:latin typeface="+mj-lt"/>
                <a:ea typeface="+mj-ea"/>
                <a:cs typeface="+mj-cs"/>
              </a:rPr>
            </a:br>
            <a:endParaRPr kumimoji="0" lang="en-US" sz="3000" b="0" i="0" u="none" strike="noStrike" kern="1200" cap="small" spc="0" normalizeH="0" baseline="0" noProof="0" dirty="0">
              <a:ln>
                <a:noFill/>
              </a:ln>
              <a:solidFill>
                <a:schemeClr val="tx2"/>
              </a:solidFill>
              <a:effectLst/>
              <a:uLnTx/>
              <a:uFillTx/>
              <a:latin typeface="+mj-lt"/>
              <a:ea typeface="+mj-ea"/>
              <a:cs typeface="+mj-cs"/>
            </a:endParaRPr>
          </a:p>
        </p:txBody>
      </p:sp>
      <p:sp>
        <p:nvSpPr>
          <p:cNvPr id="7" name="Retângulo 6"/>
          <p:cNvSpPr/>
          <p:nvPr/>
        </p:nvSpPr>
        <p:spPr>
          <a:xfrm>
            <a:off x="228600" y="1143000"/>
            <a:ext cx="8534400" cy="3693319"/>
          </a:xfrm>
          <a:prstGeom prst="rect">
            <a:avLst/>
          </a:prstGeom>
        </p:spPr>
        <p:txBody>
          <a:bodyPr wrap="square">
            <a:spAutoFit/>
          </a:bodyPr>
          <a:lstStyle/>
          <a:p>
            <a:pPr>
              <a:buFont typeface="Arial" pitchFamily="34" charset="0"/>
              <a:buChar char="•"/>
            </a:pPr>
            <a:r>
              <a:rPr lang="en-US" dirty="0" smtClean="0"/>
              <a:t>The biggest concern is the public confusion between the two distinct definitions by the NQF and CMS;</a:t>
            </a:r>
          </a:p>
          <a:p>
            <a:pPr>
              <a:buFont typeface="Arial" pitchFamily="34" charset="0"/>
              <a:buChar char="•"/>
            </a:pPr>
            <a:endParaRPr lang="en-US" dirty="0" smtClean="0"/>
          </a:p>
          <a:p>
            <a:pPr>
              <a:buFont typeface="Arial" pitchFamily="34" charset="0"/>
              <a:buChar char="•"/>
            </a:pPr>
            <a:r>
              <a:rPr lang="en-US" dirty="0" smtClean="0"/>
              <a:t>Some of the events on the NQF "never events" likely carry liability. While the amount of compensation may be questionable, few argue against the just compensation for injuries that result from never events;</a:t>
            </a:r>
          </a:p>
          <a:p>
            <a:pPr>
              <a:buFont typeface="Arial" pitchFamily="34" charset="0"/>
              <a:buChar char="•"/>
            </a:pPr>
            <a:endParaRPr lang="en-US" dirty="0" smtClean="0"/>
          </a:p>
          <a:p>
            <a:pPr>
              <a:buFont typeface="Arial" pitchFamily="34" charset="0"/>
              <a:buChar char="•"/>
            </a:pPr>
            <a:r>
              <a:rPr lang="en-US" dirty="0" smtClean="0"/>
              <a:t>Many of the non-reimbursable CMS "never events" are not completely preventable, even with the best practice of evidence-based treatment. Some are concerned that they will be told that those "never events" are based on negligence or medical errors;</a:t>
            </a:r>
          </a:p>
          <a:p>
            <a:pPr>
              <a:buFont typeface="Arial" pitchFamily="34" charset="0"/>
              <a:buChar char="•"/>
            </a:pPr>
            <a:endParaRPr lang="en-US" dirty="0" smtClean="0"/>
          </a:p>
          <a:p>
            <a:pPr>
              <a:buFont typeface="Arial" pitchFamily="34" charset="0"/>
              <a:buChar char="•"/>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5"/>
          </p:nvPr>
        </p:nvSpPr>
        <p:spPr/>
        <p:txBody>
          <a:bodyPr/>
          <a:lstStyle/>
          <a:p>
            <a:fld id="{3C899EB6-2D33-420C-94FD-C1517B4C396D}" type="slidenum">
              <a:rPr lang="en-US" smtClean="0"/>
              <a:pPr/>
              <a:t>6</a:t>
            </a:fld>
            <a:endParaRPr lang="en-US"/>
          </a:p>
        </p:txBody>
      </p:sp>
      <p:sp>
        <p:nvSpPr>
          <p:cNvPr id="5" name="Espaço Reservado para Rodapé 4"/>
          <p:cNvSpPr>
            <a:spLocks noGrp="1"/>
          </p:cNvSpPr>
          <p:nvPr>
            <p:ph type="ftr" sz="quarter" idx="16"/>
          </p:nvPr>
        </p:nvSpPr>
        <p:spPr>
          <a:xfrm>
            <a:off x="381000" y="6248400"/>
            <a:ext cx="8229600" cy="365760"/>
          </a:xfrm>
        </p:spPr>
        <p:txBody>
          <a:bodyPr/>
          <a:lstStyle/>
          <a:p>
            <a:r>
              <a:rPr lang="en-US" smtClean="0"/>
              <a:t>Source: Patient Safety in Surgery 2009, 3:26 doi:10.1186/1754-9493-3-26</a:t>
            </a:r>
            <a:endParaRPr lang="en-US" dirty="0"/>
          </a:p>
        </p:txBody>
      </p:sp>
      <p:sp>
        <p:nvSpPr>
          <p:cNvPr id="6" name="Título 1"/>
          <p:cNvSpPr txBox="1">
            <a:spLocks/>
          </p:cNvSpPr>
          <p:nvPr/>
        </p:nvSpPr>
        <p:spPr>
          <a:xfrm>
            <a:off x="152400" y="0"/>
            <a:ext cx="8534400" cy="1143000"/>
          </a:xfrm>
          <a:prstGeom prst="rect">
            <a:avLst/>
          </a:prstGeom>
        </p:spPr>
        <p:txBody>
          <a:bodyPr vert="horz" anchor="b">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small" spc="0" normalizeH="0" baseline="0" noProof="0" dirty="0" smtClean="0">
                <a:ln>
                  <a:noFill/>
                </a:ln>
                <a:solidFill>
                  <a:schemeClr val="tx2"/>
                </a:solidFill>
                <a:effectLst/>
                <a:uLnTx/>
                <a:uFillTx/>
                <a:latin typeface="+mj-lt"/>
                <a:ea typeface="+mj-ea"/>
                <a:cs typeface="+mj-cs"/>
              </a:rPr>
              <a:t>Comparison of “never events” – NQF </a:t>
            </a:r>
            <a:r>
              <a:rPr kumimoji="0" lang="en-US" sz="3000" b="0" i="0" u="none" strike="noStrike" kern="1200" cap="small" spc="0" normalizeH="0" baseline="0" noProof="0" dirty="0" err="1" smtClean="0">
                <a:ln>
                  <a:noFill/>
                </a:ln>
                <a:solidFill>
                  <a:schemeClr val="tx2"/>
                </a:solidFill>
                <a:effectLst/>
                <a:uLnTx/>
                <a:uFillTx/>
                <a:latin typeface="+mj-lt"/>
                <a:ea typeface="+mj-ea"/>
                <a:cs typeface="+mj-cs"/>
              </a:rPr>
              <a:t>vs</a:t>
            </a:r>
            <a:r>
              <a:rPr kumimoji="0" lang="en-US" sz="3000" b="0" i="0" u="none" strike="noStrike" kern="1200" cap="small" spc="0" normalizeH="0" baseline="0" noProof="0" dirty="0" smtClean="0">
                <a:ln>
                  <a:noFill/>
                </a:ln>
                <a:solidFill>
                  <a:schemeClr val="tx2"/>
                </a:solidFill>
                <a:effectLst/>
                <a:uLnTx/>
                <a:uFillTx/>
                <a:latin typeface="+mj-lt"/>
                <a:ea typeface="+mj-ea"/>
                <a:cs typeface="+mj-cs"/>
              </a:rPr>
              <a:t> CMS</a:t>
            </a:r>
            <a:br>
              <a:rPr kumimoji="0" lang="en-US" sz="3000" b="0" i="0" u="none" strike="noStrike" kern="1200" cap="small" spc="0" normalizeH="0" baseline="0" noProof="0" dirty="0" smtClean="0">
                <a:ln>
                  <a:noFill/>
                </a:ln>
                <a:solidFill>
                  <a:schemeClr val="tx2"/>
                </a:solidFill>
                <a:effectLst/>
                <a:uLnTx/>
                <a:uFillTx/>
                <a:latin typeface="+mj-lt"/>
                <a:ea typeface="+mj-ea"/>
                <a:cs typeface="+mj-cs"/>
              </a:rPr>
            </a:br>
            <a:endParaRPr kumimoji="0" lang="en-US" sz="3000" b="0" i="0" u="none" strike="noStrike" kern="1200" cap="small" spc="0" normalizeH="0" baseline="0" noProof="0" dirty="0">
              <a:ln>
                <a:noFill/>
              </a:ln>
              <a:solidFill>
                <a:schemeClr val="tx2"/>
              </a:solidFill>
              <a:effectLst/>
              <a:uLnTx/>
              <a:uFillTx/>
              <a:latin typeface="+mj-lt"/>
              <a:ea typeface="+mj-ea"/>
              <a:cs typeface="+mj-cs"/>
            </a:endParaRPr>
          </a:p>
        </p:txBody>
      </p:sp>
      <p:pic>
        <p:nvPicPr>
          <p:cNvPr id="1026" name="Picture 2"/>
          <p:cNvPicPr>
            <a:picLocks noChangeAspect="1" noChangeArrowheads="1"/>
          </p:cNvPicPr>
          <p:nvPr/>
        </p:nvPicPr>
        <p:blipFill>
          <a:blip r:embed="rId2"/>
          <a:srcRect/>
          <a:stretch>
            <a:fillRect/>
          </a:stretch>
        </p:blipFill>
        <p:spPr bwMode="auto">
          <a:xfrm>
            <a:off x="304801" y="838200"/>
            <a:ext cx="3976300" cy="5410199"/>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4419600" y="914400"/>
            <a:ext cx="4267200" cy="220980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5"/>
          </p:nvPr>
        </p:nvSpPr>
        <p:spPr/>
        <p:txBody>
          <a:bodyPr/>
          <a:lstStyle/>
          <a:p>
            <a:fld id="{3C899EB6-2D33-420C-94FD-C1517B4C396D}" type="slidenum">
              <a:rPr lang="en-US" smtClean="0"/>
              <a:pPr/>
              <a:t>7</a:t>
            </a:fld>
            <a:endParaRPr lang="en-US"/>
          </a:p>
        </p:txBody>
      </p:sp>
      <p:sp>
        <p:nvSpPr>
          <p:cNvPr id="5" name="Espaço Reservado para Rodapé 4"/>
          <p:cNvSpPr>
            <a:spLocks noGrp="1"/>
          </p:cNvSpPr>
          <p:nvPr>
            <p:ph type="ftr" sz="quarter" idx="16"/>
          </p:nvPr>
        </p:nvSpPr>
        <p:spPr>
          <a:xfrm>
            <a:off x="381000" y="6248400"/>
            <a:ext cx="8382000" cy="365760"/>
          </a:xfrm>
        </p:spPr>
        <p:txBody>
          <a:bodyPr/>
          <a:lstStyle/>
          <a:p>
            <a:r>
              <a:rPr lang="en-US" smtClean="0"/>
              <a:t>Source: Patient Safety in Surgery 2009, 3:26 doi:10.1186/1754-9493-3-26</a:t>
            </a:r>
            <a:endParaRPr lang="en-US" dirty="0"/>
          </a:p>
        </p:txBody>
      </p:sp>
      <p:sp>
        <p:nvSpPr>
          <p:cNvPr id="7" name="Retângulo 6"/>
          <p:cNvSpPr/>
          <p:nvPr/>
        </p:nvSpPr>
        <p:spPr>
          <a:xfrm>
            <a:off x="381000" y="533400"/>
            <a:ext cx="8305800" cy="5632311"/>
          </a:xfrm>
          <a:prstGeom prst="rect">
            <a:avLst/>
          </a:prstGeom>
        </p:spPr>
        <p:txBody>
          <a:bodyPr wrap="square">
            <a:spAutoFit/>
          </a:bodyPr>
          <a:lstStyle/>
          <a:p>
            <a:pPr>
              <a:buFont typeface="Arial" pitchFamily="34" charset="0"/>
              <a:buChar char="•"/>
            </a:pPr>
            <a:r>
              <a:rPr lang="en-US" dirty="0" smtClean="0"/>
              <a:t>Some examples related to the controversy related to the preventability of some of the listed conditions are prevention of falls and postoperative infections and </a:t>
            </a:r>
            <a:r>
              <a:rPr lang="en-US" dirty="0" err="1" smtClean="0"/>
              <a:t>thromboembolic</a:t>
            </a:r>
            <a:r>
              <a:rPr lang="en-US" dirty="0" smtClean="0"/>
              <a:t> events;</a:t>
            </a:r>
          </a:p>
          <a:p>
            <a:pPr>
              <a:buFont typeface="Arial" pitchFamily="34" charset="0"/>
              <a:buChar char="•"/>
            </a:pPr>
            <a:endParaRPr lang="en-US" dirty="0" smtClean="0"/>
          </a:p>
          <a:p>
            <a:pPr>
              <a:buFont typeface="Arial" pitchFamily="34" charset="0"/>
              <a:buChar char="•"/>
            </a:pPr>
            <a:r>
              <a:rPr lang="en-US" b="1" dirty="0" smtClean="0"/>
              <a:t>Prevention of falls</a:t>
            </a:r>
          </a:p>
          <a:p>
            <a:pPr>
              <a:buFontTx/>
              <a:buChar char="-"/>
            </a:pPr>
            <a:r>
              <a:rPr lang="en-US" dirty="0" smtClean="0"/>
              <a:t>A recent editorial in the </a:t>
            </a:r>
            <a:r>
              <a:rPr lang="en-US" i="1" dirty="0" smtClean="0"/>
              <a:t>New England Journal of Medicine </a:t>
            </a:r>
            <a:r>
              <a:rPr lang="en-US" dirty="0" smtClean="0"/>
              <a:t>argues that the inclusion of "falls" on both lists is misguided;</a:t>
            </a:r>
          </a:p>
          <a:p>
            <a:pPr>
              <a:buFontTx/>
              <a:buChar char="-"/>
            </a:pPr>
            <a:r>
              <a:rPr lang="en-US" dirty="0" smtClean="0"/>
              <a:t>According to the editorial, </a:t>
            </a:r>
            <a:r>
              <a:rPr lang="en-US" i="1" dirty="0" smtClean="0"/>
              <a:t>"Falls are often the result not of medical errors but of disease, impairments, and appropriate uses of medications and other treatments. Falls and injuries can occur even when hospitals provide the best possible care" </a:t>
            </a:r>
          </a:p>
          <a:p>
            <a:pPr>
              <a:buFontTx/>
              <a:buChar char="-"/>
            </a:pPr>
            <a:endParaRPr lang="en-US" b="1" i="1" dirty="0" smtClean="0"/>
          </a:p>
          <a:p>
            <a:pPr>
              <a:buFont typeface="Arial" pitchFamily="34" charset="0"/>
              <a:buChar char="•"/>
            </a:pPr>
            <a:r>
              <a:rPr lang="en-US" b="1" dirty="0" smtClean="0"/>
              <a:t>Postoperative infections and </a:t>
            </a:r>
            <a:r>
              <a:rPr lang="en-US" b="1" dirty="0" err="1" smtClean="0"/>
              <a:t>thromboembolic</a:t>
            </a:r>
            <a:r>
              <a:rPr lang="en-US" b="1" dirty="0" smtClean="0"/>
              <a:t> events</a:t>
            </a:r>
          </a:p>
          <a:p>
            <a:pPr>
              <a:buFontTx/>
              <a:buChar char="-"/>
            </a:pPr>
            <a:r>
              <a:rPr lang="en-US" dirty="0" smtClean="0"/>
              <a:t>It is known that certain </a:t>
            </a:r>
            <a:r>
              <a:rPr lang="en-US" dirty="0" err="1" smtClean="0"/>
              <a:t>orthopaedic</a:t>
            </a:r>
            <a:r>
              <a:rPr lang="en-US" dirty="0" smtClean="0"/>
              <a:t> procedures can result in the hospital-acquired conditions of postoperative infections and </a:t>
            </a:r>
            <a:r>
              <a:rPr lang="en-US" dirty="0" err="1" smtClean="0"/>
              <a:t>thromboembolic</a:t>
            </a:r>
            <a:r>
              <a:rPr lang="en-US" dirty="0" smtClean="0"/>
              <a:t> events. Neither complication can ever be completely prevented.</a:t>
            </a:r>
          </a:p>
          <a:p>
            <a:pPr>
              <a:buFontTx/>
              <a:buChar char="-"/>
            </a:pPr>
            <a:r>
              <a:rPr lang="en-US" dirty="0" smtClean="0"/>
              <a:t>There is a need to officially clarify that falls, postoperative infections, and </a:t>
            </a:r>
            <a:r>
              <a:rPr lang="en-US" dirty="0" err="1" smtClean="0"/>
              <a:t>thromboembolic</a:t>
            </a:r>
            <a:r>
              <a:rPr lang="en-US" dirty="0" smtClean="0"/>
              <a:t> events are "non-reimbursable serious hospital-acquired conditions", but not "never events"</a:t>
            </a:r>
            <a:endParaRPr lang="en-US" b="1" dirty="0" smtClean="0"/>
          </a:p>
          <a:p>
            <a:pPr>
              <a:buFont typeface="Arial" pitchFamily="34" charset="0"/>
              <a:buChar cha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5"/>
          </p:nvPr>
        </p:nvSpPr>
        <p:spPr/>
        <p:txBody>
          <a:bodyPr/>
          <a:lstStyle/>
          <a:p>
            <a:fld id="{3C899EB6-2D33-420C-94FD-C1517B4C396D}" type="slidenum">
              <a:rPr lang="en-US" smtClean="0"/>
              <a:pPr/>
              <a:t>8</a:t>
            </a:fld>
            <a:endParaRPr lang="en-US"/>
          </a:p>
        </p:txBody>
      </p:sp>
      <p:sp>
        <p:nvSpPr>
          <p:cNvPr id="5" name="Espaço Reservado para Rodapé 4"/>
          <p:cNvSpPr>
            <a:spLocks noGrp="1"/>
          </p:cNvSpPr>
          <p:nvPr>
            <p:ph type="ftr" sz="quarter" idx="16"/>
          </p:nvPr>
        </p:nvSpPr>
        <p:spPr>
          <a:xfrm>
            <a:off x="304800" y="6324600"/>
            <a:ext cx="8305800" cy="365760"/>
          </a:xfrm>
        </p:spPr>
        <p:txBody>
          <a:bodyPr/>
          <a:lstStyle/>
          <a:p>
            <a:r>
              <a:rPr lang="en-US" smtClean="0"/>
              <a:t>Source: Patient Safety in Surgery 2009, 3:26 doi:10.1186/1754-9493-3-26</a:t>
            </a:r>
            <a:endParaRPr lang="en-US" dirty="0"/>
          </a:p>
        </p:txBody>
      </p:sp>
      <p:sp>
        <p:nvSpPr>
          <p:cNvPr id="6" name="Título 1"/>
          <p:cNvSpPr txBox="1">
            <a:spLocks/>
          </p:cNvSpPr>
          <p:nvPr/>
        </p:nvSpPr>
        <p:spPr>
          <a:xfrm>
            <a:off x="838200" y="228600"/>
            <a:ext cx="7696200" cy="675162"/>
          </a:xfrm>
          <a:prstGeom prst="rect">
            <a:avLst/>
          </a:prstGeom>
        </p:spPr>
        <p:txBody>
          <a:bodyPr vert="horz" anchor="b">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small" spc="0" normalizeH="0" baseline="0" noProof="0" dirty="0" smtClean="0">
                <a:ln>
                  <a:noFill/>
                </a:ln>
                <a:solidFill>
                  <a:schemeClr val="tx2"/>
                </a:solidFill>
                <a:effectLst/>
                <a:uLnTx/>
                <a:uFillTx/>
                <a:latin typeface="+mj-lt"/>
                <a:ea typeface="+mj-ea"/>
                <a:cs typeface="+mj-cs"/>
              </a:rPr>
              <a:t>Strategies</a:t>
            </a:r>
            <a:r>
              <a:rPr kumimoji="0" lang="en-US" sz="3000" b="0" i="0" u="none" strike="noStrike" kern="1200" cap="small" spc="0" normalizeH="0" noProof="0" dirty="0" smtClean="0">
                <a:ln>
                  <a:noFill/>
                </a:ln>
                <a:solidFill>
                  <a:schemeClr val="tx2"/>
                </a:solidFill>
                <a:effectLst/>
                <a:uLnTx/>
                <a:uFillTx/>
                <a:latin typeface="+mj-lt"/>
                <a:ea typeface="+mj-ea"/>
                <a:cs typeface="+mj-cs"/>
              </a:rPr>
              <a:t> to reduce risk</a:t>
            </a:r>
            <a:endParaRPr kumimoji="0" lang="en-US" sz="3000" b="0" i="0" u="none" strike="noStrike" kern="1200" cap="small" spc="0" normalizeH="0" baseline="0" noProof="0" dirty="0">
              <a:ln>
                <a:noFill/>
              </a:ln>
              <a:solidFill>
                <a:schemeClr val="tx2"/>
              </a:solidFill>
              <a:effectLst/>
              <a:uLnTx/>
              <a:uFillTx/>
              <a:latin typeface="+mj-lt"/>
              <a:ea typeface="+mj-ea"/>
              <a:cs typeface="+mj-cs"/>
            </a:endParaRPr>
          </a:p>
        </p:txBody>
      </p:sp>
      <p:sp>
        <p:nvSpPr>
          <p:cNvPr id="7" name="Retângulo 6"/>
          <p:cNvSpPr/>
          <p:nvPr/>
        </p:nvSpPr>
        <p:spPr>
          <a:xfrm>
            <a:off x="304800" y="1219200"/>
            <a:ext cx="8382000" cy="4524315"/>
          </a:xfrm>
          <a:prstGeom prst="rect">
            <a:avLst/>
          </a:prstGeom>
        </p:spPr>
        <p:txBody>
          <a:bodyPr wrap="square">
            <a:spAutoFit/>
          </a:bodyPr>
          <a:lstStyle/>
          <a:p>
            <a:r>
              <a:rPr lang="en-US" dirty="0" smtClean="0"/>
              <a:t>• Pretreatment or pre-hospital documentation of underlying pre-existing conditions, particularly those involving infections, pressure sores, altered mental status, hyper-/hypoglycemia, and patients at high risk for venous </a:t>
            </a:r>
            <a:r>
              <a:rPr lang="en-US" dirty="0" err="1" smtClean="0"/>
              <a:t>thromboembolism</a:t>
            </a:r>
            <a:r>
              <a:rPr lang="en-US" dirty="0" smtClean="0"/>
              <a:t>;</a:t>
            </a:r>
          </a:p>
          <a:p>
            <a:endParaRPr lang="en-US" dirty="0" smtClean="0"/>
          </a:p>
          <a:p>
            <a:r>
              <a:rPr lang="en-US" dirty="0" smtClean="0"/>
              <a:t>• Standardized and universally followed approaches to reduce wrong site/wrong patient surgery;</a:t>
            </a:r>
          </a:p>
          <a:p>
            <a:pPr>
              <a:buFont typeface="Arial" pitchFamily="34" charset="0"/>
              <a:buChar char="•"/>
            </a:pPr>
            <a:endParaRPr lang="en-US" dirty="0" smtClean="0"/>
          </a:p>
          <a:p>
            <a:r>
              <a:rPr lang="en-US" dirty="0" smtClean="0"/>
              <a:t>• The use of surgical checklists;</a:t>
            </a:r>
          </a:p>
          <a:p>
            <a:endParaRPr lang="en-US" dirty="0" smtClean="0"/>
          </a:p>
          <a:p>
            <a:r>
              <a:rPr lang="en-US" dirty="0" smtClean="0"/>
              <a:t>• Culture-changing training around communication, assertiveness, team training, and the use of briefings and debriefings, particularly in high-acuity patient care areas.</a:t>
            </a:r>
          </a:p>
          <a:p>
            <a:pPr>
              <a:buFont typeface="Arial" pitchFamily="34" charset="0"/>
              <a:buChar char="•"/>
            </a:pPr>
            <a:endParaRPr lang="en-US" dirty="0" smtClean="0"/>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5"/>
          </p:nvPr>
        </p:nvSpPr>
        <p:spPr/>
        <p:txBody>
          <a:bodyPr/>
          <a:lstStyle/>
          <a:p>
            <a:fld id="{3C899EB6-2D33-420C-94FD-C1517B4C396D}" type="slidenum">
              <a:rPr lang="en-US" smtClean="0"/>
              <a:pPr/>
              <a:t>9</a:t>
            </a:fld>
            <a:endParaRPr lang="en-US"/>
          </a:p>
        </p:txBody>
      </p:sp>
      <p:sp>
        <p:nvSpPr>
          <p:cNvPr id="5" name="Espaço Reservado para Rodapé 4"/>
          <p:cNvSpPr>
            <a:spLocks noGrp="1"/>
          </p:cNvSpPr>
          <p:nvPr>
            <p:ph type="ftr" sz="quarter" idx="16"/>
          </p:nvPr>
        </p:nvSpPr>
        <p:spPr>
          <a:xfrm>
            <a:off x="381000" y="6324600"/>
            <a:ext cx="8229600" cy="365760"/>
          </a:xfrm>
        </p:spPr>
        <p:txBody>
          <a:bodyPr/>
          <a:lstStyle/>
          <a:p>
            <a:r>
              <a:rPr lang="en-US" smtClean="0"/>
              <a:t>Source: Patient Safety in Surgery 2009, 3:26 doi:10.1186/1754-9493-3-26</a:t>
            </a:r>
            <a:endParaRPr lang="en-US" dirty="0"/>
          </a:p>
        </p:txBody>
      </p:sp>
      <p:sp>
        <p:nvSpPr>
          <p:cNvPr id="6" name="Título 1"/>
          <p:cNvSpPr txBox="1">
            <a:spLocks/>
          </p:cNvSpPr>
          <p:nvPr/>
        </p:nvSpPr>
        <p:spPr>
          <a:xfrm>
            <a:off x="609600" y="381000"/>
            <a:ext cx="8001000" cy="675162"/>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900" b="0" i="0" u="none" strike="noStrike" kern="1200" cap="small" spc="0" normalizeH="0" baseline="0" noProof="0" dirty="0" smtClean="0">
                <a:ln>
                  <a:noFill/>
                </a:ln>
                <a:solidFill>
                  <a:schemeClr val="tx2"/>
                </a:solidFill>
                <a:effectLst/>
                <a:uLnTx/>
                <a:uFillTx/>
                <a:latin typeface="+mj-lt"/>
                <a:ea typeface="+mj-ea"/>
                <a:cs typeface="+mj-cs"/>
              </a:rPr>
              <a:t>Introducing a positive</a:t>
            </a:r>
            <a:r>
              <a:rPr kumimoji="0" lang="en-US" sz="2900" b="0" i="0" u="none" strike="noStrike" kern="1200" cap="small" spc="0" normalizeH="0" noProof="0" dirty="0" smtClean="0">
                <a:ln>
                  <a:noFill/>
                </a:ln>
                <a:solidFill>
                  <a:schemeClr val="tx2"/>
                </a:solidFill>
                <a:effectLst/>
                <a:uLnTx/>
                <a:uFillTx/>
                <a:latin typeface="+mj-lt"/>
                <a:ea typeface="+mj-ea"/>
                <a:cs typeface="+mj-cs"/>
              </a:rPr>
              <a:t> approach towards a patient safety: “ the always events”</a:t>
            </a:r>
            <a:endParaRPr kumimoji="0" lang="en-US" sz="2900" b="0" i="0" u="none" strike="noStrike" kern="1200" cap="small" spc="0" normalizeH="0" baseline="0" noProof="0" dirty="0">
              <a:ln>
                <a:noFill/>
              </a:ln>
              <a:solidFill>
                <a:schemeClr val="tx2"/>
              </a:solidFill>
              <a:effectLst/>
              <a:uLnTx/>
              <a:uFillTx/>
              <a:latin typeface="+mj-lt"/>
              <a:ea typeface="+mj-ea"/>
              <a:cs typeface="+mj-cs"/>
            </a:endParaRPr>
          </a:p>
        </p:txBody>
      </p:sp>
      <p:sp>
        <p:nvSpPr>
          <p:cNvPr id="7" name="Retângulo 6"/>
          <p:cNvSpPr/>
          <p:nvPr/>
        </p:nvSpPr>
        <p:spPr>
          <a:xfrm>
            <a:off x="228600" y="1600200"/>
            <a:ext cx="8382000" cy="3693319"/>
          </a:xfrm>
          <a:prstGeom prst="rect">
            <a:avLst/>
          </a:prstGeom>
        </p:spPr>
        <p:txBody>
          <a:bodyPr wrap="square">
            <a:spAutoFit/>
          </a:bodyPr>
          <a:lstStyle/>
          <a:p>
            <a:pPr>
              <a:buFont typeface="Arial" pitchFamily="34" charset="0"/>
              <a:buChar char="•"/>
            </a:pPr>
            <a:r>
              <a:rPr lang="en-US" dirty="0" smtClean="0"/>
              <a:t>The concept of the "always events" represents a positive affirming behavior that can motivate us to improve patient safety and promote better outcomes. Some examples are:</a:t>
            </a:r>
          </a:p>
          <a:p>
            <a:pPr>
              <a:buFont typeface="Arial" pitchFamily="34" charset="0"/>
              <a:buChar char="•"/>
            </a:pPr>
            <a:endParaRPr lang="en-US" dirty="0" smtClean="0"/>
          </a:p>
          <a:p>
            <a:pPr>
              <a:buFont typeface="Arial" pitchFamily="34" charset="0"/>
              <a:buChar char="•"/>
            </a:pPr>
            <a:r>
              <a:rPr lang="en-US" dirty="0" smtClean="0"/>
              <a:t>Including patient identification by more than one source;</a:t>
            </a:r>
          </a:p>
          <a:p>
            <a:pPr>
              <a:buFont typeface="Arial" pitchFamily="34" charset="0"/>
              <a:buChar char="•"/>
            </a:pPr>
            <a:endParaRPr lang="en-US" dirty="0" smtClean="0"/>
          </a:p>
          <a:p>
            <a:pPr>
              <a:buFont typeface="Arial" pitchFamily="34" charset="0"/>
              <a:buChar char="•"/>
            </a:pPr>
            <a:r>
              <a:rPr lang="en-US" dirty="0" smtClean="0"/>
              <a:t>Disclosure of adverse outcomes and transparency with patients and families;</a:t>
            </a:r>
          </a:p>
          <a:p>
            <a:pPr>
              <a:buFont typeface="Arial" pitchFamily="34" charset="0"/>
              <a:buChar char="•"/>
            </a:pPr>
            <a:endParaRPr lang="en-US" dirty="0" smtClean="0"/>
          </a:p>
          <a:p>
            <a:pPr>
              <a:buFont typeface="Arial" pitchFamily="34" charset="0"/>
              <a:buChar char="•"/>
            </a:pPr>
            <a:r>
              <a:rPr lang="en-US" dirty="0" smtClean="0"/>
              <a:t>Surgical time-out;</a:t>
            </a:r>
          </a:p>
          <a:p>
            <a:pPr>
              <a:buFont typeface="Arial" pitchFamily="34" charset="0"/>
              <a:buChar char="•"/>
            </a:pPr>
            <a:endParaRPr lang="en-US" dirty="0" smtClean="0"/>
          </a:p>
          <a:p>
            <a:pPr>
              <a:buFont typeface="Arial" pitchFamily="34" charset="0"/>
              <a:buChar char="•"/>
            </a:pPr>
            <a:r>
              <a:rPr lang="en-US" dirty="0" smtClean="0"/>
              <a:t>Medication error reduction strategies;</a:t>
            </a:r>
          </a:p>
          <a:p>
            <a:pPr>
              <a:buFont typeface="Arial" pitchFamily="34" charset="0"/>
              <a:buChar char="•"/>
            </a:pPr>
            <a:endParaRPr lang="en-US" dirty="0" smtClean="0"/>
          </a:p>
          <a:p>
            <a:pPr>
              <a:buFont typeface="Arial" pitchFamily="34" charset="0"/>
              <a:buChar char="•"/>
            </a:pPr>
            <a:r>
              <a:rPr lang="en-US" dirty="0" smtClean="0"/>
              <a:t>Tracking of critical imaging, lab and pathology results;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lcão Envidraçado">
  <a:themeElements>
    <a:clrScheme name="Balcão Envidraçado">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Balcão Envidraçado">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alcão Envidraçado">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163</TotalTime>
  <Words>842</Words>
  <Application>Microsoft Office PowerPoint</Application>
  <PresentationFormat>On-screen Show (4:3)</PresentationFormat>
  <Paragraphs>83</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Balcão Envidraçado</vt:lpstr>
      <vt:lpstr>Clarifying "never events" and introducing "always events"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Joan Burtner</dc:creator>
  <cp:lastModifiedBy>Joan Burtner</cp:lastModifiedBy>
  <cp:revision>16</cp:revision>
  <dcterms:created xsi:type="dcterms:W3CDTF">2015-02-06T23:15:41Z</dcterms:created>
  <dcterms:modified xsi:type="dcterms:W3CDTF">2017-03-13T18:12:25Z</dcterms:modified>
</cp:coreProperties>
</file>