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6"/>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p:scale>
          <a:sx n="77" d="100"/>
          <a:sy n="77" d="100"/>
        </p:scale>
        <p:origin x="-96"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F4E20-42D0-4DEA-B884-D976CE9F29A9}" type="datetimeFigureOut">
              <a:rPr lang="en-US" smtClean="0"/>
              <a:t>2/10/2015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F7E755-839D-44A8-AE20-E65C45B4F5EC}" type="slidenum">
              <a:rPr lang="en-US" smtClean="0"/>
              <a:t>‹#›</a:t>
            </a:fld>
            <a:endParaRPr lang="en-US"/>
          </a:p>
        </p:txBody>
      </p:sp>
    </p:spTree>
    <p:extLst>
      <p:ext uri="{BB962C8B-B14F-4D97-AF65-F5344CB8AC3E}">
        <p14:creationId xmlns:p14="http://schemas.microsoft.com/office/powerpoint/2010/main" val="3784099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F7E755-839D-44A8-AE20-E65C45B4F5EC}" type="slidenum">
              <a:rPr lang="en-US" smtClean="0"/>
              <a:t>2</a:t>
            </a:fld>
            <a:endParaRPr lang="en-US"/>
          </a:p>
        </p:txBody>
      </p:sp>
    </p:spTree>
    <p:extLst>
      <p:ext uri="{BB962C8B-B14F-4D97-AF65-F5344CB8AC3E}">
        <p14:creationId xmlns:p14="http://schemas.microsoft.com/office/powerpoint/2010/main" val="10179897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6AB5235-FC2E-419B-8FD5-5D40D5C2B7C0}" type="datetime1">
              <a:rPr lang="en-US" smtClean="0"/>
              <a:t>2/10/2015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Spring 2015 ETM 568 Callier, Demers, Drabek, Hutchison</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0C1BCFB-AC80-4A01-B92C-ACF6DA0DB95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481330"/>
            <a:ext cx="109728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1578E2-6CEA-4E93-BE5F-473289BE783F}" type="datetime1">
              <a:rPr lang="en-US" smtClean="0"/>
              <a:t>2/10/2015</a:t>
            </a:fld>
            <a:endParaRPr lang="en-US"/>
          </a:p>
        </p:txBody>
      </p:sp>
      <p:sp>
        <p:nvSpPr>
          <p:cNvPr id="5" name="Footer Placeholder 4"/>
          <p:cNvSpPr>
            <a:spLocks noGrp="1"/>
          </p:cNvSpPr>
          <p:nvPr>
            <p:ph type="ftr" sz="quarter" idx="11"/>
          </p:nvPr>
        </p:nvSpPr>
        <p:spPr/>
        <p:txBody>
          <a:bodyPr/>
          <a:lstStyle>
            <a:extLst/>
          </a:lstStyle>
          <a:p>
            <a:r>
              <a:rPr lang="en-US" smtClean="0"/>
              <a:t>Spring 2015 ETM 568 Callier, Demers, Drabek, Hutchison</a:t>
            </a:r>
            <a:endParaRPr lang="en-US"/>
          </a:p>
        </p:txBody>
      </p:sp>
      <p:sp>
        <p:nvSpPr>
          <p:cNvPr id="6" name="Slide Number Placeholder 5"/>
          <p:cNvSpPr>
            <a:spLocks noGrp="1"/>
          </p:cNvSpPr>
          <p:nvPr>
            <p:ph type="sldNum" sz="quarter" idx="12"/>
          </p:nvPr>
        </p:nvSpPr>
        <p:spPr/>
        <p:txBody>
          <a:bodyPr/>
          <a:lstStyle>
            <a:extLst/>
          </a:lstStyle>
          <a:p>
            <a:fld id="{E0C1BCFB-AC80-4A01-B92C-ACF6DA0DB95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1"/>
            <a:ext cx="84328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38EB62B-95FC-4BFA-AE19-6E08AAB679DF}" type="datetime1">
              <a:rPr lang="en-US" smtClean="0"/>
              <a:t>2/10/2015</a:t>
            </a:fld>
            <a:endParaRPr lang="en-US"/>
          </a:p>
        </p:txBody>
      </p:sp>
      <p:sp>
        <p:nvSpPr>
          <p:cNvPr id="5" name="Footer Placeholder 4"/>
          <p:cNvSpPr>
            <a:spLocks noGrp="1"/>
          </p:cNvSpPr>
          <p:nvPr>
            <p:ph type="ftr" sz="quarter" idx="11"/>
          </p:nvPr>
        </p:nvSpPr>
        <p:spPr/>
        <p:txBody>
          <a:bodyPr/>
          <a:lstStyle>
            <a:extLst/>
          </a:lstStyle>
          <a:p>
            <a:r>
              <a:rPr lang="en-US" smtClean="0"/>
              <a:t>Spring 2015 ETM 568 Callier, Demers, Drabek, Hutchison</a:t>
            </a:r>
            <a:endParaRPr lang="en-US"/>
          </a:p>
        </p:txBody>
      </p:sp>
      <p:sp>
        <p:nvSpPr>
          <p:cNvPr id="6" name="Slide Number Placeholder 5"/>
          <p:cNvSpPr>
            <a:spLocks noGrp="1"/>
          </p:cNvSpPr>
          <p:nvPr>
            <p:ph type="sldNum" sz="quarter" idx="12"/>
          </p:nvPr>
        </p:nvSpPr>
        <p:spPr/>
        <p:txBody>
          <a:bodyPr/>
          <a:lstStyle>
            <a:extLst/>
          </a:lstStyle>
          <a:p>
            <a:fld id="{E0C1BCFB-AC80-4A01-B92C-ACF6DA0DB95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390684-7454-48A8-AA12-5589EAF81753}" type="datetime1">
              <a:rPr lang="en-US" smtClean="0"/>
              <a:t>2/10/2015</a:t>
            </a:fld>
            <a:endParaRPr lang="en-US"/>
          </a:p>
        </p:txBody>
      </p:sp>
      <p:sp>
        <p:nvSpPr>
          <p:cNvPr id="5" name="Footer Placeholder 4"/>
          <p:cNvSpPr>
            <a:spLocks noGrp="1"/>
          </p:cNvSpPr>
          <p:nvPr>
            <p:ph type="ftr" sz="quarter" idx="11"/>
          </p:nvPr>
        </p:nvSpPr>
        <p:spPr/>
        <p:txBody>
          <a:bodyPr/>
          <a:lstStyle>
            <a:extLst/>
          </a:lstStyle>
          <a:p>
            <a:r>
              <a:rPr lang="en-US" smtClean="0"/>
              <a:t>Spring 2015 ETM 568 Callier, Demers, Drabek, Hutchison</a:t>
            </a:r>
            <a:endParaRPr lang="en-US"/>
          </a:p>
        </p:txBody>
      </p:sp>
      <p:sp>
        <p:nvSpPr>
          <p:cNvPr id="6" name="Slide Number Placeholder 5"/>
          <p:cNvSpPr>
            <a:spLocks noGrp="1"/>
          </p:cNvSpPr>
          <p:nvPr>
            <p:ph type="sldNum" sz="quarter" idx="12"/>
          </p:nvPr>
        </p:nvSpPr>
        <p:spPr/>
        <p:txBody>
          <a:bodyPr/>
          <a:lstStyle>
            <a:extLst/>
          </a:lstStyle>
          <a:p>
            <a:fld id="{E0C1BCFB-AC80-4A01-B92C-ACF6DA0DB958}"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BAE46EA-00DA-4B3C-BD52-6250C8E2C188}" type="datetime1">
              <a:rPr lang="en-US" smtClean="0"/>
              <a:t>2/10/2015</a:t>
            </a:fld>
            <a:endParaRPr lang="en-US"/>
          </a:p>
        </p:txBody>
      </p:sp>
      <p:sp>
        <p:nvSpPr>
          <p:cNvPr id="5" name="Footer Placeholder 4"/>
          <p:cNvSpPr>
            <a:spLocks noGrp="1"/>
          </p:cNvSpPr>
          <p:nvPr>
            <p:ph type="ftr" sz="quarter" idx="11"/>
          </p:nvPr>
        </p:nvSpPr>
        <p:spPr/>
        <p:txBody>
          <a:bodyPr/>
          <a:lstStyle>
            <a:extLst/>
          </a:lstStyle>
          <a:p>
            <a:r>
              <a:rPr lang="en-US" smtClean="0"/>
              <a:t>Spring 2015 ETM 568 Callier, Demers, Drabek, Hutchison</a:t>
            </a:r>
            <a:endParaRPr lang="en-US"/>
          </a:p>
        </p:txBody>
      </p:sp>
      <p:sp>
        <p:nvSpPr>
          <p:cNvPr id="6" name="Slide Number Placeholder 5"/>
          <p:cNvSpPr>
            <a:spLocks noGrp="1"/>
          </p:cNvSpPr>
          <p:nvPr>
            <p:ph type="sldNum" sz="quarter" idx="12"/>
          </p:nvPr>
        </p:nvSpPr>
        <p:spPr/>
        <p:txBody>
          <a:bodyPr/>
          <a:lstStyle>
            <a:extLst/>
          </a:lstStyle>
          <a:p>
            <a:fld id="{E0C1BCFB-AC80-4A01-B92C-ACF6DA0DB958}"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334C740-3026-45F6-8E58-FDD676346F4D}" type="datetime1">
              <a:rPr lang="en-US" smtClean="0"/>
              <a:t>2/10/2015</a:t>
            </a:fld>
            <a:endParaRPr lang="en-US"/>
          </a:p>
        </p:txBody>
      </p:sp>
      <p:sp>
        <p:nvSpPr>
          <p:cNvPr id="6" name="Footer Placeholder 5"/>
          <p:cNvSpPr>
            <a:spLocks noGrp="1"/>
          </p:cNvSpPr>
          <p:nvPr>
            <p:ph type="ftr" sz="quarter" idx="11"/>
          </p:nvPr>
        </p:nvSpPr>
        <p:spPr/>
        <p:txBody>
          <a:bodyPr/>
          <a:lstStyle>
            <a:extLst/>
          </a:lstStyle>
          <a:p>
            <a:r>
              <a:rPr lang="en-US" smtClean="0"/>
              <a:t>Spring 2015 ETM 568 Callier, Demers, Drabek, Hutchison</a:t>
            </a:r>
            <a:endParaRPr lang="en-US"/>
          </a:p>
        </p:txBody>
      </p:sp>
      <p:sp>
        <p:nvSpPr>
          <p:cNvPr id="7" name="Slide Number Placeholder 6"/>
          <p:cNvSpPr>
            <a:spLocks noGrp="1"/>
          </p:cNvSpPr>
          <p:nvPr>
            <p:ph type="sldNum" sz="quarter" idx="12"/>
          </p:nvPr>
        </p:nvSpPr>
        <p:spPr/>
        <p:txBody>
          <a:bodyPr/>
          <a:lstStyle>
            <a:extLst/>
          </a:lstStyle>
          <a:p>
            <a:fld id="{E0C1BCFB-AC80-4A01-B92C-ACF6DA0DB958}"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85F3619-7B0C-4855-BE04-5969D754B48A}" type="datetime1">
              <a:rPr lang="en-US" smtClean="0"/>
              <a:t>2/10/2015</a:t>
            </a:fld>
            <a:endParaRPr lang="en-US"/>
          </a:p>
        </p:txBody>
      </p:sp>
      <p:sp>
        <p:nvSpPr>
          <p:cNvPr id="8" name="Footer Placeholder 7"/>
          <p:cNvSpPr>
            <a:spLocks noGrp="1"/>
          </p:cNvSpPr>
          <p:nvPr>
            <p:ph type="ftr" sz="quarter" idx="11"/>
          </p:nvPr>
        </p:nvSpPr>
        <p:spPr/>
        <p:txBody>
          <a:bodyPr/>
          <a:lstStyle>
            <a:extLst/>
          </a:lstStyle>
          <a:p>
            <a:r>
              <a:rPr lang="en-US" smtClean="0"/>
              <a:t>Spring 2015 ETM 568 Callier, Demers, Drabek, Hutchison</a:t>
            </a:r>
            <a:endParaRPr lang="en-US"/>
          </a:p>
        </p:txBody>
      </p:sp>
      <p:sp>
        <p:nvSpPr>
          <p:cNvPr id="9" name="Slide Number Placeholder 8"/>
          <p:cNvSpPr>
            <a:spLocks noGrp="1"/>
          </p:cNvSpPr>
          <p:nvPr>
            <p:ph type="sldNum" sz="quarter" idx="12"/>
          </p:nvPr>
        </p:nvSpPr>
        <p:spPr/>
        <p:txBody>
          <a:bodyPr/>
          <a:lstStyle>
            <a:extLst/>
          </a:lstStyle>
          <a:p>
            <a:fld id="{E0C1BCFB-AC80-4A01-B92C-ACF6DA0DB95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2F3FC7B-4CE9-4AB2-8887-DC5AE656D60A}" type="datetime1">
              <a:rPr lang="en-US" smtClean="0"/>
              <a:t>2/10/2015</a:t>
            </a:fld>
            <a:endParaRPr lang="en-US"/>
          </a:p>
        </p:txBody>
      </p:sp>
      <p:sp>
        <p:nvSpPr>
          <p:cNvPr id="4" name="Footer Placeholder 3"/>
          <p:cNvSpPr>
            <a:spLocks noGrp="1"/>
          </p:cNvSpPr>
          <p:nvPr>
            <p:ph type="ftr" sz="quarter" idx="11"/>
          </p:nvPr>
        </p:nvSpPr>
        <p:spPr/>
        <p:txBody>
          <a:bodyPr/>
          <a:lstStyle>
            <a:extLst/>
          </a:lstStyle>
          <a:p>
            <a:r>
              <a:rPr lang="en-US" smtClean="0"/>
              <a:t>Spring 2015 ETM 568 Callier, Demers, Drabek, Hutchison</a:t>
            </a:r>
            <a:endParaRPr lang="en-US"/>
          </a:p>
        </p:txBody>
      </p:sp>
      <p:sp>
        <p:nvSpPr>
          <p:cNvPr id="5" name="Slide Number Placeholder 4"/>
          <p:cNvSpPr>
            <a:spLocks noGrp="1"/>
          </p:cNvSpPr>
          <p:nvPr>
            <p:ph type="sldNum" sz="quarter" idx="12"/>
          </p:nvPr>
        </p:nvSpPr>
        <p:spPr/>
        <p:txBody>
          <a:bodyPr/>
          <a:lstStyle>
            <a:extLst/>
          </a:lstStyle>
          <a:p>
            <a:fld id="{E0C1BCFB-AC80-4A01-B92C-ACF6DA0DB958}"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E2C8927-81D7-4F02-888D-51A212D4AA19}" type="datetime1">
              <a:rPr lang="en-US" smtClean="0"/>
              <a:t>2/10/2015</a:t>
            </a:fld>
            <a:endParaRPr lang="en-US"/>
          </a:p>
        </p:txBody>
      </p:sp>
      <p:sp>
        <p:nvSpPr>
          <p:cNvPr id="3" name="Footer Placeholder 2"/>
          <p:cNvSpPr>
            <a:spLocks noGrp="1"/>
          </p:cNvSpPr>
          <p:nvPr>
            <p:ph type="ftr" sz="quarter" idx="11"/>
          </p:nvPr>
        </p:nvSpPr>
        <p:spPr/>
        <p:txBody>
          <a:bodyPr/>
          <a:lstStyle>
            <a:extLst/>
          </a:lstStyle>
          <a:p>
            <a:r>
              <a:rPr lang="en-US" smtClean="0"/>
              <a:t>Spring 2015 ETM 568 Callier, Demers, Drabek, Hutchison</a:t>
            </a:r>
            <a:endParaRPr lang="en-US"/>
          </a:p>
        </p:txBody>
      </p:sp>
      <p:sp>
        <p:nvSpPr>
          <p:cNvPr id="4" name="Slide Number Placeholder 3"/>
          <p:cNvSpPr>
            <a:spLocks noGrp="1"/>
          </p:cNvSpPr>
          <p:nvPr>
            <p:ph type="sldNum" sz="quarter" idx="12"/>
          </p:nvPr>
        </p:nvSpPr>
        <p:spPr/>
        <p:txBody>
          <a:bodyPr/>
          <a:lstStyle>
            <a:extLst/>
          </a:lstStyle>
          <a:p>
            <a:fld id="{E0C1BCFB-AC80-4A01-B92C-ACF6DA0DB95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extLst/>
          </a:lstStyle>
          <a:p>
            <a:fld id="{7B56CA5D-8B11-490F-BD7C-F8A13BE865C4}" type="datetime1">
              <a:rPr lang="en-US" smtClean="0"/>
              <a:t>2/10/2015</a:t>
            </a:fld>
            <a:endParaRPr lang="en-US"/>
          </a:p>
        </p:txBody>
      </p:sp>
      <p:sp>
        <p:nvSpPr>
          <p:cNvPr id="6" name="Footer Placeholder 5"/>
          <p:cNvSpPr>
            <a:spLocks noGrp="1"/>
          </p:cNvSpPr>
          <p:nvPr>
            <p:ph type="ftr" sz="quarter" idx="11"/>
          </p:nvPr>
        </p:nvSpPr>
        <p:spPr/>
        <p:txBody>
          <a:bodyPr/>
          <a:lstStyle>
            <a:extLst/>
          </a:lstStyle>
          <a:p>
            <a:r>
              <a:rPr lang="en-US" smtClean="0"/>
              <a:t>Spring 2015 ETM 568 Callier, Demers, Drabek, Hutchison</a:t>
            </a:r>
            <a:endParaRPr lang="en-US"/>
          </a:p>
        </p:txBody>
      </p:sp>
      <p:sp>
        <p:nvSpPr>
          <p:cNvPr id="7" name="Slide Number Placeholder 6"/>
          <p:cNvSpPr>
            <a:spLocks noGrp="1"/>
          </p:cNvSpPr>
          <p:nvPr>
            <p:ph type="sldNum" sz="quarter" idx="12"/>
          </p:nvPr>
        </p:nvSpPr>
        <p:spPr/>
        <p:txBody>
          <a:bodyPr/>
          <a:lstStyle>
            <a:extLst/>
          </a:lstStyle>
          <a:p>
            <a:fld id="{E0C1BCFB-AC80-4A01-B92C-ACF6DA0DB95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3200196-B9E6-4FD2-8047-1996F509645B}" type="datetime1">
              <a:rPr lang="en-US" smtClean="0"/>
              <a:t>2/10/2015</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r>
              <a:rPr lang="en-US" smtClean="0"/>
              <a:t>Spring 2015 ETM 568 Callier, Demers, Drabek, Hutchison</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0C1BCFB-AC80-4A01-B92C-ACF6DA0DB958}"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3492E8FB-FE4E-454D-AA67-1E5E120DB36C}" type="datetime1">
              <a:rPr lang="en-US" smtClean="0"/>
              <a:t>2/10/2015</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Spring 2015 ETM 568 Callier, Demers, Drabek, Hutchison</a:t>
            </a:r>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E0C1BCFB-AC80-4A01-B92C-ACF6DA0DB95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325102"/>
            <a:ext cx="10363200" cy="1829761"/>
          </a:xfrm>
        </p:spPr>
        <p:txBody>
          <a:bodyPr>
            <a:normAutofit fontScale="90000"/>
          </a:bodyPr>
          <a:lstStyle/>
          <a:p>
            <a:r>
              <a:rPr lang="en-US" dirty="0" smtClean="0"/>
              <a:t>The Relationship Between Emergency Department Crowding and Patient Outcomes: A Systemic Review</a:t>
            </a:r>
            <a:endParaRPr lang="en-US" dirty="0"/>
          </a:p>
        </p:txBody>
      </p:sp>
      <p:sp>
        <p:nvSpPr>
          <p:cNvPr id="3" name="Subtitle 2"/>
          <p:cNvSpPr>
            <a:spLocks noGrp="1"/>
          </p:cNvSpPr>
          <p:nvPr>
            <p:ph type="subTitle" idx="1"/>
          </p:nvPr>
        </p:nvSpPr>
        <p:spPr>
          <a:xfrm>
            <a:off x="1524000" y="3396964"/>
            <a:ext cx="9144000" cy="1655762"/>
          </a:xfrm>
        </p:spPr>
        <p:txBody>
          <a:bodyPr>
            <a:normAutofit fontScale="92500" lnSpcReduction="10000"/>
          </a:bodyPr>
          <a:lstStyle/>
          <a:p>
            <a:r>
              <a:rPr lang="en-US" dirty="0" smtClean="0"/>
              <a:t>Spring 2015</a:t>
            </a:r>
          </a:p>
          <a:p>
            <a:r>
              <a:rPr lang="en-US" dirty="0" smtClean="0"/>
              <a:t>ETM 568</a:t>
            </a:r>
          </a:p>
          <a:p>
            <a:endParaRPr lang="en-US" dirty="0"/>
          </a:p>
          <a:p>
            <a:r>
              <a:rPr lang="en-US" dirty="0" err="1" smtClean="0"/>
              <a:t>Callier</a:t>
            </a:r>
            <a:r>
              <a:rPr lang="en-US" dirty="0" smtClean="0"/>
              <a:t>, Demers, </a:t>
            </a:r>
            <a:r>
              <a:rPr lang="en-US" dirty="0" err="1" smtClean="0"/>
              <a:t>Drabek</a:t>
            </a:r>
            <a:r>
              <a:rPr lang="en-US" dirty="0" smtClean="0"/>
              <a:t>, &amp; Hutchison</a:t>
            </a:r>
          </a:p>
          <a:p>
            <a:endParaRPr lang="en-US" dirty="0"/>
          </a:p>
        </p:txBody>
      </p:sp>
      <p:sp>
        <p:nvSpPr>
          <p:cNvPr id="4" name="Rectangle 3"/>
          <p:cNvSpPr/>
          <p:nvPr/>
        </p:nvSpPr>
        <p:spPr>
          <a:xfrm>
            <a:off x="114794" y="5376806"/>
            <a:ext cx="8423564" cy="1200329"/>
          </a:xfrm>
          <a:prstGeom prst="rect">
            <a:avLst/>
          </a:prstGeom>
        </p:spPr>
        <p:txBody>
          <a:bodyPr wrap="square">
            <a:spAutoFit/>
          </a:bodyPr>
          <a:lstStyle/>
          <a:p>
            <a:pPr marL="457200" indent="-457200">
              <a:buNone/>
            </a:pPr>
            <a:endParaRPr lang="en-US" dirty="0"/>
          </a:p>
          <a:p>
            <a:pPr marL="457200" indent="-457200">
              <a:buNone/>
            </a:pPr>
            <a:r>
              <a:rPr lang="en-US" dirty="0">
                <a:solidFill>
                  <a:schemeClr val="bg1"/>
                </a:solidFill>
              </a:rPr>
              <a:t>Carter, E. J., Pouch, S. M., &amp; Larson, E. L. (2014). The relationship between emergency department crowding and patient outcomes: a systematic review. </a:t>
            </a:r>
            <a:r>
              <a:rPr lang="en-US" i="1" dirty="0">
                <a:solidFill>
                  <a:schemeClr val="bg1"/>
                </a:solidFill>
              </a:rPr>
              <a:t>Journal of Nursing Scholarship</a:t>
            </a:r>
            <a:r>
              <a:rPr lang="en-US" dirty="0">
                <a:solidFill>
                  <a:schemeClr val="bg1"/>
                </a:solidFill>
              </a:rPr>
              <a:t>, </a:t>
            </a:r>
            <a:r>
              <a:rPr lang="en-US" i="1" dirty="0">
                <a:solidFill>
                  <a:schemeClr val="bg1"/>
                </a:solidFill>
              </a:rPr>
              <a:t>46</a:t>
            </a:r>
            <a:r>
              <a:rPr lang="en-US" dirty="0">
                <a:solidFill>
                  <a:schemeClr val="bg1"/>
                </a:solidFill>
              </a:rPr>
              <a:t>(2), 106-115.</a:t>
            </a:r>
          </a:p>
        </p:txBody>
      </p:sp>
    </p:spTree>
    <p:extLst>
      <p:ext uri="{BB962C8B-B14F-4D97-AF65-F5344CB8AC3E}">
        <p14:creationId xmlns:p14="http://schemas.microsoft.com/office/powerpoint/2010/main" val="3928872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Negatives</a:t>
            </a:r>
          </a:p>
          <a:p>
            <a:pPr lvl="1"/>
            <a:r>
              <a:rPr lang="en-US" dirty="0" smtClean="0"/>
              <a:t>Many studies lacked study questions and population domain information</a:t>
            </a:r>
          </a:p>
          <a:p>
            <a:pPr lvl="2"/>
            <a:r>
              <a:rPr lang="en-US" dirty="0" smtClean="0"/>
              <a:t>Only one study included a sample size justification or power calculation</a:t>
            </a:r>
          </a:p>
          <a:p>
            <a:pPr lvl="2"/>
            <a:r>
              <a:rPr lang="en-US" dirty="0" smtClean="0"/>
              <a:t>Four studies did not provide characteristics of their sample</a:t>
            </a:r>
          </a:p>
          <a:p>
            <a:pPr lvl="1"/>
            <a:r>
              <a:rPr lang="en-US" dirty="0" smtClean="0"/>
              <a:t>One study assessed ED crowding as perception of ED providers</a:t>
            </a:r>
          </a:p>
          <a:p>
            <a:pPr lvl="1"/>
            <a:r>
              <a:rPr lang="en-US" dirty="0" smtClean="0"/>
              <a:t>One surveys questions appeared leading which likely influenced responses</a:t>
            </a:r>
          </a:p>
          <a:p>
            <a:r>
              <a:rPr lang="en-US" dirty="0" smtClean="0"/>
              <a:t>Positives</a:t>
            </a:r>
          </a:p>
          <a:p>
            <a:pPr lvl="1"/>
            <a:r>
              <a:rPr lang="en-US" dirty="0" smtClean="0"/>
              <a:t>A majority of the studies fully addressed:</a:t>
            </a:r>
          </a:p>
          <a:p>
            <a:pPr lvl="2"/>
            <a:r>
              <a:rPr lang="en-US" dirty="0" smtClean="0"/>
              <a:t>Exposure measure</a:t>
            </a:r>
          </a:p>
          <a:p>
            <a:pPr lvl="2"/>
            <a:r>
              <a:rPr lang="en-US" dirty="0" smtClean="0"/>
              <a:t>Outcome Measure</a:t>
            </a:r>
          </a:p>
          <a:p>
            <a:pPr lvl="2"/>
            <a:r>
              <a:rPr lang="en-US" dirty="0" smtClean="0"/>
              <a:t>Statistical Analysis</a:t>
            </a:r>
          </a:p>
          <a:p>
            <a:pPr lvl="2"/>
            <a:r>
              <a:rPr lang="en-US" dirty="0" smtClean="0"/>
              <a:t>Result Domains</a:t>
            </a:r>
          </a:p>
        </p:txBody>
      </p:sp>
      <p:sp>
        <p:nvSpPr>
          <p:cNvPr id="4" name="Slide Number Placeholder 3"/>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10</a:t>
            </a:fld>
            <a:endParaRPr lang="en-US" dirty="0">
              <a:solidFill>
                <a:schemeClr val="tx1"/>
              </a:solidFill>
            </a:endParaRPr>
          </a:p>
        </p:txBody>
      </p:sp>
      <p:sp>
        <p:nvSpPr>
          <p:cNvPr id="2" name="Title 1"/>
          <p:cNvSpPr>
            <a:spLocks noGrp="1"/>
          </p:cNvSpPr>
          <p:nvPr>
            <p:ph type="title"/>
          </p:nvPr>
        </p:nvSpPr>
        <p:spPr/>
        <p:txBody>
          <a:bodyPr/>
          <a:lstStyle/>
          <a:p>
            <a:r>
              <a:rPr lang="en-US" dirty="0" smtClean="0"/>
              <a:t>Quality Appraisal</a:t>
            </a:r>
            <a:endParaRPr lang="en-US" dirty="0"/>
          </a:p>
        </p:txBody>
      </p:sp>
      <p:sp>
        <p:nvSpPr>
          <p:cNvPr id="5"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3345561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27470"/>
            <a:ext cx="10515600" cy="5429191"/>
          </a:xfrm>
        </p:spPr>
        <p:txBody>
          <a:bodyPr>
            <a:noAutofit/>
          </a:bodyPr>
          <a:lstStyle/>
          <a:p>
            <a:pPr>
              <a:lnSpc>
                <a:spcPct val="100000"/>
              </a:lnSpc>
            </a:pPr>
            <a:r>
              <a:rPr lang="en-US" sz="2200" dirty="0" smtClean="0"/>
              <a:t>Findings</a:t>
            </a:r>
          </a:p>
          <a:p>
            <a:pPr lvl="1">
              <a:lnSpc>
                <a:spcPct val="100000"/>
              </a:lnSpc>
            </a:pPr>
            <a:r>
              <a:rPr lang="en-US" sz="2200" dirty="0" smtClean="0"/>
              <a:t>“</a:t>
            </a:r>
            <a:r>
              <a:rPr lang="en-US" sz="2200" dirty="0"/>
              <a:t>Several studies have detailed the relationship between ED crowding and patient outcomes. Notably, studies found that ED crowding  is  associated  with  higher  rates of inpatient mortality among those admitted to the </a:t>
            </a:r>
            <a:r>
              <a:rPr lang="en-US" sz="2200" dirty="0" smtClean="0"/>
              <a:t>hospital </a:t>
            </a:r>
            <a:r>
              <a:rPr lang="en-US" sz="2200" dirty="0"/>
              <a:t>from the ED and discharged from the ED to home. Studies also consistently found that ED crowding is </a:t>
            </a:r>
            <a:r>
              <a:rPr lang="en-US" sz="2200" dirty="0" smtClean="0"/>
              <a:t>associated </a:t>
            </a:r>
            <a:r>
              <a:rPr lang="en-US" sz="2200" dirty="0"/>
              <a:t>with higher rates of individuals leaving the ED without being seen. Given the significance and </a:t>
            </a:r>
            <a:r>
              <a:rPr lang="en-US" sz="2200" dirty="0" smtClean="0"/>
              <a:t>magnitude </a:t>
            </a:r>
            <a:r>
              <a:rPr lang="en-US" sz="2200" dirty="0"/>
              <a:t>of ED crowding, policies are needed to address this major  patient  safety </a:t>
            </a:r>
            <a:r>
              <a:rPr lang="en-US" sz="2200" dirty="0" smtClean="0"/>
              <a:t>concern”</a:t>
            </a:r>
          </a:p>
          <a:p>
            <a:pPr>
              <a:lnSpc>
                <a:spcPct val="100000"/>
              </a:lnSpc>
            </a:pPr>
            <a:r>
              <a:rPr lang="en-US" sz="2200" dirty="0" smtClean="0"/>
              <a:t>Significance </a:t>
            </a:r>
          </a:p>
          <a:p>
            <a:pPr lvl="1">
              <a:lnSpc>
                <a:spcPct val="100000"/>
              </a:lnSpc>
            </a:pPr>
            <a:r>
              <a:rPr lang="en-US" sz="2200" dirty="0" smtClean="0"/>
              <a:t>This study offers conclusions about the safety and efficacy of the American medical system based on somewhat sparse evidence.</a:t>
            </a:r>
          </a:p>
          <a:p>
            <a:pPr marL="914400" lvl="2" indent="0">
              <a:lnSpc>
                <a:spcPct val="100000"/>
              </a:lnSpc>
              <a:buNone/>
            </a:pPr>
            <a:r>
              <a:rPr lang="en-US" sz="2200" dirty="0" smtClean="0"/>
              <a:t>The inclusion of various articles in the present study was determined through “group discussion and consensus”.  This method may be reason to question the validity of the article selection.</a:t>
            </a:r>
          </a:p>
          <a:p>
            <a:pPr marL="685800" lvl="4">
              <a:spcBef>
                <a:spcPts val="1000"/>
              </a:spcBef>
            </a:pPr>
            <a:endParaRPr lang="en-US" sz="2200" dirty="0" smtClean="0"/>
          </a:p>
          <a:p>
            <a:pPr marL="0" indent="0">
              <a:buNone/>
            </a:pPr>
            <a:r>
              <a:rPr lang="en-US" sz="2200" dirty="0" smtClean="0"/>
              <a:t> </a:t>
            </a:r>
          </a:p>
          <a:p>
            <a:endParaRPr lang="en-US" sz="2200" dirty="0"/>
          </a:p>
        </p:txBody>
      </p:sp>
      <p:sp>
        <p:nvSpPr>
          <p:cNvPr id="4" name="Slide Number Placeholder 3"/>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11</a:t>
            </a:fld>
            <a:endParaRPr lang="en-US" dirty="0">
              <a:solidFill>
                <a:schemeClr val="tx1"/>
              </a:solidFill>
            </a:endParaRPr>
          </a:p>
        </p:txBody>
      </p:sp>
      <p:sp>
        <p:nvSpPr>
          <p:cNvPr id="2" name="Title 1"/>
          <p:cNvSpPr>
            <a:spLocks noGrp="1"/>
          </p:cNvSpPr>
          <p:nvPr>
            <p:ph type="title"/>
          </p:nvPr>
        </p:nvSpPr>
        <p:spPr>
          <a:xfrm>
            <a:off x="838200" y="-163544"/>
            <a:ext cx="10515600" cy="1325563"/>
          </a:xfrm>
        </p:spPr>
        <p:txBody>
          <a:bodyPr>
            <a:normAutofit/>
          </a:bodyPr>
          <a:lstStyle/>
          <a:p>
            <a:r>
              <a:rPr lang="en-US" dirty="0" smtClean="0"/>
              <a:t>Discussion</a:t>
            </a:r>
            <a:endParaRPr lang="en-US" dirty="0"/>
          </a:p>
        </p:txBody>
      </p:sp>
      <p:sp>
        <p:nvSpPr>
          <p:cNvPr id="5"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23462808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9317"/>
            <a:ext cx="10515600" cy="4351338"/>
          </a:xfrm>
        </p:spPr>
        <p:txBody>
          <a:bodyPr>
            <a:noAutofit/>
          </a:bodyPr>
          <a:lstStyle/>
          <a:p>
            <a:pPr marL="228600" lvl="3">
              <a:lnSpc>
                <a:spcPct val="120000"/>
              </a:lnSpc>
              <a:spcBef>
                <a:spcPts val="1000"/>
              </a:spcBef>
            </a:pPr>
            <a:r>
              <a:rPr lang="en-US" sz="2000" dirty="0" smtClean="0"/>
              <a:t>“Only in the three international studies did authors primarily seek to detect and find a relationship between ED crowding and patient mortality “</a:t>
            </a:r>
          </a:p>
          <a:p>
            <a:pPr marL="685800" lvl="4">
              <a:lnSpc>
                <a:spcPct val="120000"/>
              </a:lnSpc>
              <a:spcBef>
                <a:spcPts val="1000"/>
              </a:spcBef>
            </a:pPr>
            <a:r>
              <a:rPr lang="en-US" sz="2000" dirty="0" smtClean="0"/>
              <a:t>“In a retrospective cohort, Cha and colleagues (2011) reported that 30-day mortality was significantly greater among pediatric patients exposed to ED crowding, versus pediatric patients not exposed to crowding (hazard ratio [HR] </a:t>
            </a:r>
            <a:r>
              <a:rPr lang="en-US" sz="2000" dirty="0" smtClean="0">
                <a:solidFill>
                  <a:srgbClr val="FF0000"/>
                </a:solidFill>
              </a:rPr>
              <a:t>1.26; </a:t>
            </a:r>
            <a:r>
              <a:rPr lang="en-US" sz="2000" dirty="0" smtClean="0"/>
              <a:t>95% confidence interval [CI] 1.02–1.59).”  (Korea)</a:t>
            </a:r>
          </a:p>
          <a:p>
            <a:pPr marL="685800" lvl="4">
              <a:lnSpc>
                <a:spcPct val="120000"/>
              </a:lnSpc>
              <a:spcBef>
                <a:spcPts val="1000"/>
              </a:spcBef>
            </a:pPr>
            <a:r>
              <a:rPr lang="en-US" sz="2000" dirty="0" smtClean="0"/>
              <a:t>“In a retrospective stratified cohort study, Richardson (2006) reported that the risk of 10-day inpatient mortality for patients admitted to the hospital via the ED during crowding periods was 34% higher (relative risk [RR] </a:t>
            </a:r>
            <a:r>
              <a:rPr lang="en-US" sz="2000" dirty="0" smtClean="0">
                <a:solidFill>
                  <a:srgbClr val="FF0000"/>
                </a:solidFill>
              </a:rPr>
              <a:t>1.34</a:t>
            </a:r>
            <a:r>
              <a:rPr lang="en-US" sz="2000" dirty="0" smtClean="0"/>
              <a:t>; 95% CI 1.04–1.72) “ (Australia)</a:t>
            </a:r>
          </a:p>
          <a:p>
            <a:pPr marL="685800" lvl="4">
              <a:lnSpc>
                <a:spcPct val="120000"/>
              </a:lnSpc>
              <a:spcBef>
                <a:spcPts val="1000"/>
              </a:spcBef>
            </a:pPr>
            <a:r>
              <a:rPr lang="en-US" sz="2000" dirty="0" smtClean="0"/>
              <a:t>“</a:t>
            </a:r>
            <a:r>
              <a:rPr lang="en-US" sz="2000" dirty="0" err="1" smtClean="0"/>
              <a:t>Guttman</a:t>
            </a:r>
            <a:r>
              <a:rPr lang="en-US" sz="2000" dirty="0" smtClean="0"/>
              <a:t> et al. (2011) found that the risk for 7-day death among those discharged from the ED was greater among those who visited the ED during shifts with mean patient length of stay ≥ 6 </a:t>
            </a:r>
            <a:r>
              <a:rPr lang="en-US" sz="2000" dirty="0" err="1" smtClean="0"/>
              <a:t>hr</a:t>
            </a:r>
            <a:r>
              <a:rPr lang="en-US" sz="2000" dirty="0" smtClean="0"/>
              <a:t> than among those who presented to the ED during shifts with mean length of stay &lt;1 </a:t>
            </a:r>
            <a:r>
              <a:rPr lang="en-US" sz="2000" dirty="0" err="1" smtClean="0"/>
              <a:t>hr</a:t>
            </a:r>
            <a:r>
              <a:rPr lang="en-US" sz="2000" dirty="0" smtClean="0"/>
              <a:t> (odds ratio [OR] </a:t>
            </a:r>
            <a:r>
              <a:rPr lang="en-US" sz="2000" dirty="0" smtClean="0">
                <a:solidFill>
                  <a:srgbClr val="FF0000"/>
                </a:solidFill>
              </a:rPr>
              <a:t>1.79</a:t>
            </a:r>
            <a:r>
              <a:rPr lang="en-US" sz="2000" dirty="0" smtClean="0"/>
              <a:t>; 95% CI 1.24–2.59).” (Canada)</a:t>
            </a:r>
          </a:p>
          <a:p>
            <a:endParaRPr lang="en-US" sz="2000" dirty="0"/>
          </a:p>
        </p:txBody>
      </p:sp>
      <p:sp>
        <p:nvSpPr>
          <p:cNvPr id="2" name="Slide Number Placeholder 1"/>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12</a:t>
            </a:fld>
            <a:endParaRPr lang="en-US" dirty="0">
              <a:solidFill>
                <a:schemeClr val="tx1"/>
              </a:solidFill>
            </a:endParaRPr>
          </a:p>
        </p:txBody>
      </p:sp>
      <p:sp>
        <p:nvSpPr>
          <p:cNvPr id="4"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21044381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188720"/>
            <a:ext cx="10515600" cy="4351338"/>
          </a:xfrm>
        </p:spPr>
        <p:txBody>
          <a:bodyPr>
            <a:normAutofit fontScale="92500" lnSpcReduction="10000"/>
          </a:bodyPr>
          <a:lstStyle/>
          <a:p>
            <a:pPr marL="342900" lvl="4" indent="-342900">
              <a:lnSpc>
                <a:spcPct val="100000"/>
              </a:lnSpc>
              <a:spcBef>
                <a:spcPts val="1000"/>
              </a:spcBef>
            </a:pPr>
            <a:r>
              <a:rPr lang="en-US" sz="2200" dirty="0"/>
              <a:t>S</a:t>
            </a:r>
            <a:r>
              <a:rPr lang="en-US" sz="2200" dirty="0" smtClean="0"/>
              <a:t>tudy form the University of Pennsylvania </a:t>
            </a:r>
          </a:p>
          <a:p>
            <a:pPr marL="800100" lvl="5" indent="-342900">
              <a:lnSpc>
                <a:spcPct val="100000"/>
              </a:lnSpc>
              <a:spcBef>
                <a:spcPts val="1000"/>
              </a:spcBef>
            </a:pPr>
            <a:r>
              <a:rPr lang="en-US" sz="2200" dirty="0" smtClean="0"/>
              <a:t>“Pines and colleagues (2009) performed  a  retrospective cohort study to examine the  relationship  between ED crowding and adverse cardiovascular outcomes (e.g., dysrhythmias, heart failure, cardiac  arrest,  etc.)  among ED patients admitted to the hospital with acute coronary syndrome (ACS)-related chest pain and non-ACS-related chest pain. Authors found a positive relationship between adverse </a:t>
            </a:r>
            <a:r>
              <a:rPr lang="en-US" sz="2200" dirty="0"/>
              <a:t>cardiovascular outcomes and several ED crowding measures</a:t>
            </a:r>
            <a:r>
              <a:rPr lang="en-US" sz="2200" dirty="0" smtClean="0"/>
              <a:t>.”</a:t>
            </a:r>
          </a:p>
          <a:p>
            <a:pPr marL="0" lvl="5" indent="-342900">
              <a:lnSpc>
                <a:spcPct val="100000"/>
              </a:lnSpc>
              <a:spcBef>
                <a:spcPts val="1000"/>
              </a:spcBef>
            </a:pPr>
            <a:r>
              <a:rPr lang="en-US" sz="2200" dirty="0" smtClean="0"/>
              <a:t>This </a:t>
            </a:r>
            <a:r>
              <a:rPr lang="en-US" sz="2200" dirty="0"/>
              <a:t>study could not determine the cause of the adverse outcomes. </a:t>
            </a:r>
          </a:p>
          <a:p>
            <a:pPr>
              <a:lnSpc>
                <a:spcPct val="100000"/>
              </a:lnSpc>
            </a:pPr>
            <a:r>
              <a:rPr lang="en-US" u="sng" dirty="0"/>
              <a:t>Future Work</a:t>
            </a:r>
          </a:p>
          <a:p>
            <a:pPr lvl="1">
              <a:lnSpc>
                <a:spcPct val="100000"/>
              </a:lnSpc>
            </a:pPr>
            <a:r>
              <a:rPr lang="en-US" dirty="0"/>
              <a:t>Investigate the impact of the affordable care act on ED crowding </a:t>
            </a:r>
          </a:p>
          <a:p>
            <a:pPr lvl="2">
              <a:lnSpc>
                <a:spcPct val="100000"/>
              </a:lnSpc>
            </a:pPr>
            <a:r>
              <a:rPr lang="en-US" dirty="0"/>
              <a:t>Evidence from the Massachusetts health care system indicated that similar health reform laws have failed to reduce ED utilization.  </a:t>
            </a:r>
          </a:p>
          <a:p>
            <a:endParaRPr lang="en-US" dirty="0"/>
          </a:p>
        </p:txBody>
      </p:sp>
      <p:sp>
        <p:nvSpPr>
          <p:cNvPr id="2" name="Slide Number Placeholder 1"/>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13</a:t>
            </a:fld>
            <a:endParaRPr lang="en-US" dirty="0">
              <a:solidFill>
                <a:schemeClr val="tx1"/>
              </a:solidFill>
            </a:endParaRPr>
          </a:p>
        </p:txBody>
      </p:sp>
      <p:sp>
        <p:nvSpPr>
          <p:cNvPr id="4"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3305244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188720"/>
            <a:ext cx="10515600" cy="4351338"/>
          </a:xfrm>
        </p:spPr>
        <p:txBody>
          <a:bodyPr>
            <a:normAutofit/>
          </a:bodyPr>
          <a:lstStyle/>
          <a:p>
            <a:pPr lvl="1">
              <a:lnSpc>
                <a:spcPct val="100000"/>
              </a:lnSpc>
            </a:pPr>
            <a:r>
              <a:rPr lang="en-US" smtClean="0"/>
              <a:t>This </a:t>
            </a:r>
            <a:r>
              <a:rPr lang="en-US" dirty="0" smtClean="0"/>
              <a:t>article provides evidence that estimates of ED crowding are significantly associated with several negative outcomes. Such as patient LWBS, morbidity, and mortality.</a:t>
            </a:r>
          </a:p>
          <a:p>
            <a:pPr lvl="1">
              <a:lnSpc>
                <a:spcPct val="100000"/>
              </a:lnSpc>
            </a:pPr>
            <a:r>
              <a:rPr lang="en-US" dirty="0" smtClean="0"/>
              <a:t>The article did not offer any rationale for the observed results from crowded emergency departments </a:t>
            </a:r>
          </a:p>
          <a:p>
            <a:pPr lvl="1">
              <a:lnSpc>
                <a:spcPct val="100000"/>
              </a:lnSpc>
            </a:pPr>
            <a:r>
              <a:rPr lang="en-US" dirty="0" smtClean="0"/>
              <a:t>The (pines et al 2009) study presented on the previous page hypothesized that their observed results were based on less time for communication between the care provider and the patient</a:t>
            </a:r>
          </a:p>
          <a:p>
            <a:pPr lvl="2">
              <a:lnSpc>
                <a:spcPct val="100000"/>
              </a:lnSpc>
            </a:pPr>
            <a:r>
              <a:rPr lang="en-US" dirty="0" smtClean="0"/>
              <a:t>This hypothesis was based on evidence that the majority of the adverse health outcomes occurred more than 24 hours after ED admission.</a:t>
            </a:r>
          </a:p>
          <a:p>
            <a:endParaRPr lang="en-US" dirty="0"/>
          </a:p>
        </p:txBody>
      </p:sp>
      <p:sp>
        <p:nvSpPr>
          <p:cNvPr id="2" name="Slide Number Placeholder 1"/>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14</a:t>
            </a:fld>
            <a:endParaRPr lang="en-US" dirty="0">
              <a:solidFill>
                <a:schemeClr val="tx1"/>
              </a:solidFill>
            </a:endParaRPr>
          </a:p>
        </p:txBody>
      </p:sp>
      <p:sp>
        <p:nvSpPr>
          <p:cNvPr id="4" name="Title 1"/>
          <p:cNvSpPr>
            <a:spLocks noGrp="1"/>
          </p:cNvSpPr>
          <p:nvPr>
            <p:ph type="title"/>
          </p:nvPr>
        </p:nvSpPr>
        <p:spPr>
          <a:xfrm>
            <a:off x="838200" y="97706"/>
            <a:ext cx="10515600" cy="1325563"/>
          </a:xfrm>
        </p:spPr>
        <p:txBody>
          <a:bodyPr>
            <a:normAutofit/>
          </a:bodyPr>
          <a:lstStyle/>
          <a:p>
            <a:r>
              <a:rPr lang="en-US" dirty="0" smtClean="0"/>
              <a:t>Closing</a:t>
            </a:r>
            <a:endParaRPr lang="en-US" dirty="0"/>
          </a:p>
        </p:txBody>
      </p:sp>
      <p:sp>
        <p:nvSpPr>
          <p:cNvPr id="5"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12418400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“From 1999 to 2009 the number of visit to the emergency department (ED) increased by 32% nationwide, from 102.8 to 136.1 million” (p.1).</a:t>
            </a:r>
          </a:p>
          <a:p>
            <a:pPr marL="0" indent="0">
              <a:buNone/>
            </a:pPr>
            <a:r>
              <a:rPr lang="en-US" dirty="0"/>
              <a:t>	</a:t>
            </a:r>
            <a:r>
              <a:rPr lang="en-US" dirty="0" smtClean="0"/>
              <a:t>During same time period…</a:t>
            </a:r>
          </a:p>
          <a:p>
            <a:r>
              <a:rPr lang="en-US" dirty="0" smtClean="0"/>
              <a:t>ED visits that resulted in hospitalizations increased from 13.2 to 17.1 millions</a:t>
            </a:r>
          </a:p>
          <a:p>
            <a:r>
              <a:rPr lang="en-US" dirty="0" smtClean="0"/>
              <a:t>ED visits that resulted in intensive care unit admission increased from 1.1 to 2.2 million</a:t>
            </a:r>
            <a:endParaRPr lang="en-US" dirty="0"/>
          </a:p>
        </p:txBody>
      </p:sp>
      <p:sp>
        <p:nvSpPr>
          <p:cNvPr id="5" name="Slide Number Placeholder 4"/>
          <p:cNvSpPr>
            <a:spLocks noGrp="1"/>
          </p:cNvSpPr>
          <p:nvPr>
            <p:ph type="sldNum" sz="quarter" idx="12"/>
          </p:nvPr>
        </p:nvSpPr>
        <p:spPr/>
        <p:txBody>
          <a:bodyPr>
            <a:normAutofit fontScale="92500" lnSpcReduction="10000"/>
          </a:bodyPr>
          <a:lstStyle/>
          <a:p>
            <a:r>
              <a:rPr lang="en-US" dirty="0" smtClean="0">
                <a:solidFill>
                  <a:schemeClr val="tx1"/>
                </a:solidFill>
              </a:rPr>
              <a:t> Slide </a:t>
            </a:r>
            <a:fld id="{E0C1BCFB-AC80-4A01-B92C-ACF6DA0DB958}" type="slidenum">
              <a:rPr lang="en-US" smtClean="0">
                <a:solidFill>
                  <a:schemeClr val="tx1"/>
                </a:solidFill>
              </a:rPr>
              <a:t>2</a:t>
            </a:fld>
            <a:endParaRPr lang="en-US" dirty="0">
              <a:solidFill>
                <a:schemeClr val="tx1"/>
              </a:solidFill>
            </a:endParaRPr>
          </a:p>
        </p:txBody>
      </p:sp>
      <p:sp>
        <p:nvSpPr>
          <p:cNvPr id="2" name="Title 1"/>
          <p:cNvSpPr>
            <a:spLocks noGrp="1"/>
          </p:cNvSpPr>
          <p:nvPr>
            <p:ph type="title"/>
          </p:nvPr>
        </p:nvSpPr>
        <p:spPr/>
        <p:txBody>
          <a:bodyPr/>
          <a:lstStyle/>
          <a:p>
            <a:r>
              <a:rPr lang="en-US" dirty="0" smtClean="0"/>
              <a:t>Background</a:t>
            </a:r>
            <a:endParaRPr lang="en-US" dirty="0"/>
          </a:p>
        </p:txBody>
      </p:sp>
      <p:sp>
        <p:nvSpPr>
          <p:cNvPr id="6"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1449444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Insufficient inpatient hospital capacity results in extended patient stay</a:t>
            </a:r>
          </a:p>
          <a:p>
            <a:r>
              <a:rPr lang="en-US" dirty="0" smtClean="0"/>
              <a:t>Studies suggest that ED crowding is an issue on an international scale</a:t>
            </a:r>
          </a:p>
          <a:p>
            <a:r>
              <a:rPr lang="en-US" dirty="0" smtClean="0"/>
              <a:t>The relationship between ED crowding and care processes and quality have been examined</a:t>
            </a:r>
          </a:p>
          <a:p>
            <a:r>
              <a:rPr lang="en-US" dirty="0" smtClean="0"/>
              <a:t>The relationship between ED crowding and patient outcomes had not previously been examined prior to this study</a:t>
            </a:r>
            <a:endParaRPr lang="en-US" dirty="0"/>
          </a:p>
        </p:txBody>
      </p:sp>
      <p:sp>
        <p:nvSpPr>
          <p:cNvPr id="5" name="Slide Number Placeholder 4"/>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3</a:t>
            </a:fld>
            <a:endParaRPr lang="en-US" dirty="0">
              <a:solidFill>
                <a:schemeClr val="tx1"/>
              </a:solidFill>
            </a:endParaRPr>
          </a:p>
        </p:txBody>
      </p:sp>
      <p:sp>
        <p:nvSpPr>
          <p:cNvPr id="6"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
        <p:nvSpPr>
          <p:cNvPr id="8" name="Title 1"/>
          <p:cNvSpPr>
            <a:spLocks noGrp="1"/>
          </p:cNvSpPr>
          <p:nvPr>
            <p:ph type="title"/>
          </p:nvPr>
        </p:nvSpPr>
        <p:spPr>
          <a:xfrm>
            <a:off x="609600" y="274638"/>
            <a:ext cx="10972800" cy="1143000"/>
          </a:xfrm>
        </p:spPr>
        <p:txBody>
          <a:bodyPr/>
          <a:lstStyle/>
          <a:p>
            <a:r>
              <a:rPr lang="en-US" dirty="0" smtClean="0"/>
              <a:t>Background</a:t>
            </a:r>
            <a:endParaRPr lang="en-US" dirty="0"/>
          </a:p>
        </p:txBody>
      </p:sp>
    </p:spTree>
    <p:extLst>
      <p:ext uri="{BB962C8B-B14F-4D97-AF65-F5344CB8AC3E}">
        <p14:creationId xmlns:p14="http://schemas.microsoft.com/office/powerpoint/2010/main" val="3940282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Through a research librarian at Columbia University Medical Center, searched</a:t>
            </a:r>
          </a:p>
          <a:p>
            <a:pPr lvl="1"/>
            <a:r>
              <a:rPr lang="en-US" dirty="0" smtClean="0"/>
              <a:t>OVID Medline</a:t>
            </a:r>
          </a:p>
          <a:p>
            <a:pPr lvl="1"/>
            <a:r>
              <a:rPr lang="en-US" dirty="0" smtClean="0"/>
              <a:t>OVID Medline In-Process</a:t>
            </a:r>
          </a:p>
          <a:p>
            <a:pPr lvl="1"/>
            <a:r>
              <a:rPr lang="en-US" dirty="0" smtClean="0"/>
              <a:t>Other non-indexed citations search engines</a:t>
            </a:r>
          </a:p>
          <a:p>
            <a:pPr marL="0" indent="0">
              <a:buNone/>
            </a:pPr>
            <a:r>
              <a:rPr lang="en-US" dirty="0"/>
              <a:t> </a:t>
            </a:r>
            <a:r>
              <a:rPr lang="en-US" dirty="0" smtClean="0"/>
              <a:t>  for studies published between January 2002 and July 2012 using </a:t>
            </a:r>
            <a:br>
              <a:rPr lang="en-US" dirty="0" smtClean="0"/>
            </a:br>
            <a:r>
              <a:rPr lang="en-US" dirty="0" smtClean="0"/>
              <a:t>   keywords </a:t>
            </a:r>
          </a:p>
          <a:p>
            <a:r>
              <a:rPr lang="en-US" dirty="0" smtClean="0"/>
              <a:t>Also searched tables of contents of journals: </a:t>
            </a:r>
            <a:br>
              <a:rPr lang="en-US" dirty="0" smtClean="0"/>
            </a:br>
            <a:r>
              <a:rPr lang="en-US" i="1" dirty="0"/>
              <a:t>Emergency Medicine Journal</a:t>
            </a:r>
            <a:r>
              <a:rPr lang="en-US" dirty="0"/>
              <a:t>, </a:t>
            </a:r>
            <a:r>
              <a:rPr lang="en-US" i="1" dirty="0"/>
              <a:t>Emergency </a:t>
            </a:r>
            <a:r>
              <a:rPr lang="en-US" i="1" dirty="0" smtClean="0"/>
              <a:t>Medicine</a:t>
            </a:r>
            <a:r>
              <a:rPr lang="en-US" dirty="0" smtClean="0"/>
              <a:t>, </a:t>
            </a:r>
            <a:r>
              <a:rPr lang="en-US" i="1" dirty="0" smtClean="0"/>
              <a:t>Journal </a:t>
            </a:r>
            <a:r>
              <a:rPr lang="en-US" i="1" dirty="0"/>
              <a:t>of </a:t>
            </a:r>
            <a:r>
              <a:rPr lang="en-US" i="1" dirty="0" smtClean="0"/>
              <a:t>Emergency Nursing</a:t>
            </a:r>
            <a:r>
              <a:rPr lang="en-US" dirty="0"/>
              <a:t>, </a:t>
            </a:r>
            <a:r>
              <a:rPr lang="en-US" i="1" dirty="0"/>
              <a:t>Annals of Emergency </a:t>
            </a:r>
            <a:r>
              <a:rPr lang="en-US" i="1" dirty="0" smtClean="0"/>
              <a:t>Medicine</a:t>
            </a:r>
            <a:r>
              <a:rPr lang="en-US" dirty="0" smtClean="0"/>
              <a:t>, </a:t>
            </a:r>
            <a:r>
              <a:rPr lang="en-US" i="1" dirty="0" smtClean="0"/>
              <a:t>European </a:t>
            </a:r>
            <a:r>
              <a:rPr lang="en-US" i="1" dirty="0"/>
              <a:t>Journal of Emergency Medicine</a:t>
            </a:r>
            <a:r>
              <a:rPr lang="en-US" dirty="0"/>
              <a:t>, and </a:t>
            </a:r>
            <a:r>
              <a:rPr lang="en-US" i="1" dirty="0"/>
              <a:t>Academic </a:t>
            </a:r>
            <a:r>
              <a:rPr lang="en-US" i="1" dirty="0" smtClean="0"/>
              <a:t>Emergency Medicine</a:t>
            </a:r>
            <a:endParaRPr lang="en-US" dirty="0" smtClean="0"/>
          </a:p>
        </p:txBody>
      </p:sp>
      <p:sp>
        <p:nvSpPr>
          <p:cNvPr id="5" name="Slide Number Placeholder 4"/>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4</a:t>
            </a:fld>
            <a:endParaRPr lang="en-US" dirty="0">
              <a:solidFill>
                <a:schemeClr val="tx1"/>
              </a:solidFill>
            </a:endParaRPr>
          </a:p>
        </p:txBody>
      </p:sp>
      <p:sp>
        <p:nvSpPr>
          <p:cNvPr id="2" name="Title 1"/>
          <p:cNvSpPr>
            <a:spLocks noGrp="1"/>
          </p:cNvSpPr>
          <p:nvPr>
            <p:ph type="title"/>
          </p:nvPr>
        </p:nvSpPr>
        <p:spPr/>
        <p:txBody>
          <a:bodyPr/>
          <a:lstStyle/>
          <a:p>
            <a:r>
              <a:rPr lang="en-US" dirty="0" smtClean="0"/>
              <a:t>Methods: Search Strategy</a:t>
            </a:r>
            <a:endParaRPr lang="en-US" dirty="0"/>
          </a:p>
        </p:txBody>
      </p:sp>
      <p:sp>
        <p:nvSpPr>
          <p:cNvPr id="7"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3644582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1 researcher screened titles and abstracts</a:t>
            </a:r>
          </a:p>
          <a:p>
            <a:r>
              <a:rPr lang="en-US" dirty="0" smtClean="0"/>
              <a:t>3 researchers independently reviewed remaining studies</a:t>
            </a:r>
          </a:p>
          <a:p>
            <a:r>
              <a:rPr lang="en-US" dirty="0" smtClean="0"/>
              <a:t>4 researchers collectively discussed relevance of each article’s inclusion in study</a:t>
            </a:r>
          </a:p>
          <a:p>
            <a:r>
              <a:rPr lang="en-US" dirty="0" smtClean="0"/>
              <a:t>Studies that measured proxy of ED crowding were included</a:t>
            </a:r>
          </a:p>
        </p:txBody>
      </p:sp>
      <p:sp>
        <p:nvSpPr>
          <p:cNvPr id="5" name="Slide Number Placeholder 4"/>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5</a:t>
            </a:fld>
            <a:endParaRPr lang="en-US" dirty="0">
              <a:solidFill>
                <a:schemeClr val="tx1"/>
              </a:solidFill>
            </a:endParaRPr>
          </a:p>
        </p:txBody>
      </p:sp>
      <p:sp>
        <p:nvSpPr>
          <p:cNvPr id="2" name="Title 1"/>
          <p:cNvSpPr>
            <a:spLocks noGrp="1"/>
          </p:cNvSpPr>
          <p:nvPr>
            <p:ph type="title"/>
          </p:nvPr>
        </p:nvSpPr>
        <p:spPr/>
        <p:txBody>
          <a:bodyPr/>
          <a:lstStyle/>
          <a:p>
            <a:r>
              <a:rPr lang="en-US" dirty="0" smtClean="0"/>
              <a:t>Methodology: Study Selection</a:t>
            </a:r>
            <a:endParaRPr lang="en-US" dirty="0"/>
          </a:p>
        </p:txBody>
      </p:sp>
      <p:sp>
        <p:nvSpPr>
          <p:cNvPr id="7"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2205559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a:stretch>
            <a:fillRect/>
          </a:stretch>
        </p:blipFill>
        <p:spPr>
          <a:xfrm>
            <a:off x="2550287" y="1481138"/>
            <a:ext cx="7091426" cy="4525962"/>
          </a:xfrm>
          <a:prstGeom prst="rect">
            <a:avLst/>
          </a:prstGeom>
        </p:spPr>
      </p:pic>
      <p:sp>
        <p:nvSpPr>
          <p:cNvPr id="5" name="Slide Number Placeholder 4"/>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6</a:t>
            </a:fld>
            <a:endParaRPr lang="en-US" dirty="0">
              <a:solidFill>
                <a:schemeClr val="tx1"/>
              </a:solidFill>
            </a:endParaRPr>
          </a:p>
        </p:txBody>
      </p:sp>
      <p:sp>
        <p:nvSpPr>
          <p:cNvPr id="2" name="Title 1"/>
          <p:cNvSpPr>
            <a:spLocks noGrp="1"/>
          </p:cNvSpPr>
          <p:nvPr>
            <p:ph type="title"/>
          </p:nvPr>
        </p:nvSpPr>
        <p:spPr/>
        <p:txBody>
          <a:bodyPr/>
          <a:lstStyle/>
          <a:p>
            <a:r>
              <a:rPr lang="en-US" dirty="0" smtClean="0"/>
              <a:t>Methodology: Data Extraction</a:t>
            </a:r>
            <a:endParaRPr lang="en-US" dirty="0"/>
          </a:p>
        </p:txBody>
      </p:sp>
      <p:sp>
        <p:nvSpPr>
          <p:cNvPr id="6"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
        <p:nvSpPr>
          <p:cNvPr id="3" name="TextBox 2"/>
          <p:cNvSpPr txBox="1"/>
          <p:nvPr/>
        </p:nvSpPr>
        <p:spPr>
          <a:xfrm>
            <a:off x="6088023" y="5668546"/>
            <a:ext cx="3553690" cy="338554"/>
          </a:xfrm>
          <a:prstGeom prst="rect">
            <a:avLst/>
          </a:prstGeom>
          <a:noFill/>
        </p:spPr>
        <p:txBody>
          <a:bodyPr wrap="square" rtlCol="0">
            <a:spAutoFit/>
          </a:bodyPr>
          <a:lstStyle/>
          <a:p>
            <a:pPr algn="ctr"/>
            <a:r>
              <a:rPr lang="en-US" sz="1600" dirty="0" smtClean="0"/>
              <a:t>(Carter</a:t>
            </a:r>
            <a:r>
              <a:rPr lang="en-US" sz="1600" dirty="0"/>
              <a:t>, </a:t>
            </a:r>
            <a:r>
              <a:rPr lang="en-US" sz="1600" dirty="0" smtClean="0"/>
              <a:t>Pouch &amp; Larson, p. 108)</a:t>
            </a:r>
            <a:endParaRPr lang="en-US" sz="1600" dirty="0"/>
          </a:p>
        </p:txBody>
      </p:sp>
    </p:spTree>
    <p:extLst>
      <p:ext uri="{BB962C8B-B14F-4D97-AF65-F5344CB8AC3E}">
        <p14:creationId xmlns:p14="http://schemas.microsoft.com/office/powerpoint/2010/main" val="2314721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Adopted quality of observation studies’ assessment tool developed by Agency for Healthcare Research and Quality (AHRQ)</a:t>
            </a:r>
          </a:p>
          <a:p>
            <a:r>
              <a:rPr lang="en-US" dirty="0" smtClean="0"/>
              <a:t>Evaluated whether study authors addressed following domains:</a:t>
            </a:r>
          </a:p>
          <a:p>
            <a:pPr lvl="1"/>
            <a:r>
              <a:rPr lang="en-US" dirty="0" smtClean="0"/>
              <a:t>Study question population</a:t>
            </a:r>
          </a:p>
          <a:p>
            <a:pPr lvl="1"/>
            <a:r>
              <a:rPr lang="en-US" dirty="0" smtClean="0"/>
              <a:t>Comparability of subjects</a:t>
            </a:r>
          </a:p>
          <a:p>
            <a:pPr lvl="1"/>
            <a:r>
              <a:rPr lang="en-US" dirty="0" smtClean="0"/>
              <a:t>Exposure or intervention measurement</a:t>
            </a:r>
          </a:p>
          <a:p>
            <a:pPr lvl="1"/>
            <a:r>
              <a:rPr lang="en-US" dirty="0" smtClean="0"/>
              <a:t>Outcome measurement</a:t>
            </a:r>
          </a:p>
          <a:p>
            <a:pPr lvl="1"/>
            <a:r>
              <a:rPr lang="en-US" dirty="0" smtClean="0"/>
              <a:t>Statistical analysis</a:t>
            </a:r>
          </a:p>
          <a:p>
            <a:pPr lvl="1"/>
            <a:r>
              <a:rPr lang="en-US" dirty="0" smtClean="0"/>
              <a:t>Results</a:t>
            </a:r>
          </a:p>
          <a:p>
            <a:pPr lvl="1"/>
            <a:r>
              <a:rPr lang="en-US" dirty="0" smtClean="0"/>
              <a:t>Discussion</a:t>
            </a:r>
            <a:endParaRPr lang="en-US" dirty="0"/>
          </a:p>
        </p:txBody>
      </p:sp>
      <p:sp>
        <p:nvSpPr>
          <p:cNvPr id="5" name="Slide Number Placeholder 4"/>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7</a:t>
            </a:fld>
            <a:endParaRPr lang="en-US" dirty="0">
              <a:solidFill>
                <a:schemeClr val="tx1"/>
              </a:solidFill>
            </a:endParaRPr>
          </a:p>
        </p:txBody>
      </p:sp>
      <p:sp>
        <p:nvSpPr>
          <p:cNvPr id="2" name="Title 1"/>
          <p:cNvSpPr>
            <a:spLocks noGrp="1"/>
          </p:cNvSpPr>
          <p:nvPr>
            <p:ph type="title"/>
          </p:nvPr>
        </p:nvSpPr>
        <p:spPr/>
        <p:txBody>
          <a:bodyPr/>
          <a:lstStyle/>
          <a:p>
            <a:r>
              <a:rPr lang="en-US" dirty="0" smtClean="0"/>
              <a:t>Methodology: Quality Assessment</a:t>
            </a:r>
            <a:endParaRPr lang="en-US" dirty="0"/>
          </a:p>
        </p:txBody>
      </p:sp>
      <p:sp>
        <p:nvSpPr>
          <p:cNvPr id="7"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1761163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total of 196 articles titles and abstracts were screened</a:t>
            </a:r>
          </a:p>
          <a:p>
            <a:pPr lvl="1"/>
            <a:r>
              <a:rPr lang="en-US" dirty="0" smtClean="0"/>
              <a:t>180 of these did not meet inclusion criteria</a:t>
            </a:r>
          </a:p>
          <a:p>
            <a:pPr lvl="1"/>
            <a:r>
              <a:rPr lang="en-US" dirty="0" smtClean="0"/>
              <a:t>5 did not meet exclusion criteria</a:t>
            </a:r>
          </a:p>
          <a:p>
            <a:pPr lvl="1"/>
            <a:r>
              <a:rPr lang="en-US" dirty="0" smtClean="0"/>
              <a:t>Leaving 11 articles for review</a:t>
            </a:r>
          </a:p>
          <a:p>
            <a:r>
              <a:rPr lang="en-US" dirty="0" smtClean="0"/>
              <a:t>Emergency Department Characteristics</a:t>
            </a:r>
          </a:p>
          <a:p>
            <a:r>
              <a:rPr lang="en-US" dirty="0" smtClean="0"/>
              <a:t>Relationship Between Emergency Department Crowding and Patient Outcomes</a:t>
            </a:r>
          </a:p>
          <a:p>
            <a:r>
              <a:rPr lang="en-US" dirty="0" smtClean="0"/>
              <a:t>Quality Appraisal</a:t>
            </a:r>
          </a:p>
          <a:p>
            <a:pPr marL="0" indent="0">
              <a:buNone/>
            </a:pPr>
            <a:endParaRPr lang="en-US" dirty="0"/>
          </a:p>
        </p:txBody>
      </p:sp>
      <p:sp>
        <p:nvSpPr>
          <p:cNvPr id="4" name="Slide Number Placeholder 3"/>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8</a:t>
            </a:fld>
            <a:endParaRPr lang="en-US" dirty="0">
              <a:solidFill>
                <a:schemeClr val="tx1"/>
              </a:solidFill>
            </a:endParaRPr>
          </a:p>
        </p:txBody>
      </p:sp>
      <p:sp>
        <p:nvSpPr>
          <p:cNvPr id="2" name="Title 1"/>
          <p:cNvSpPr>
            <a:spLocks noGrp="1"/>
          </p:cNvSpPr>
          <p:nvPr>
            <p:ph type="title"/>
          </p:nvPr>
        </p:nvSpPr>
        <p:spPr/>
        <p:txBody>
          <a:bodyPr/>
          <a:lstStyle/>
          <a:p>
            <a:r>
              <a:rPr lang="en-US" dirty="0" smtClean="0"/>
              <a:t>Results</a:t>
            </a:r>
            <a:endParaRPr lang="en-US" dirty="0"/>
          </a:p>
        </p:txBody>
      </p:sp>
      <p:sp>
        <p:nvSpPr>
          <p:cNvPr id="5"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3610786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Majority of the research examined Emergency Departments that were located in urban areas or part of  tertiary care facilities</a:t>
            </a:r>
          </a:p>
          <a:p>
            <a:r>
              <a:rPr lang="en-US" dirty="0" smtClean="0"/>
              <a:t>One study was conducted in a community teaching hospital</a:t>
            </a:r>
          </a:p>
          <a:p>
            <a:r>
              <a:rPr lang="en-US" dirty="0" smtClean="0"/>
              <a:t>One study had an ED annual visit rate of 35,000, the other ten had upwards of 45,000</a:t>
            </a:r>
          </a:p>
          <a:p>
            <a:r>
              <a:rPr lang="en-US" dirty="0" smtClean="0"/>
              <a:t>Three studies were conducted outside of the U.S. in Korea, Canada, and Australia</a:t>
            </a:r>
          </a:p>
          <a:p>
            <a:pPr lvl="1"/>
            <a:r>
              <a:rPr lang="en-US" dirty="0" smtClean="0"/>
              <a:t>These three included children analyses</a:t>
            </a:r>
          </a:p>
          <a:p>
            <a:r>
              <a:rPr lang="en-US" dirty="0" smtClean="0"/>
              <a:t>Study periods ranged from 18 days to 7 years</a:t>
            </a:r>
          </a:p>
          <a:p>
            <a:r>
              <a:rPr lang="en-US" dirty="0" smtClean="0"/>
              <a:t>Two studies were prospective, and the rest were retrospective or had retrospective components</a:t>
            </a:r>
            <a:endParaRPr lang="en-US" dirty="0"/>
          </a:p>
        </p:txBody>
      </p:sp>
      <p:sp>
        <p:nvSpPr>
          <p:cNvPr id="4" name="Slide Number Placeholder 3"/>
          <p:cNvSpPr>
            <a:spLocks noGrp="1"/>
          </p:cNvSpPr>
          <p:nvPr>
            <p:ph type="sldNum" sz="quarter" idx="12"/>
          </p:nvPr>
        </p:nvSpPr>
        <p:spPr/>
        <p:txBody>
          <a:bodyPr>
            <a:normAutofit fontScale="92500" lnSpcReduction="10000"/>
          </a:bodyPr>
          <a:lstStyle/>
          <a:p>
            <a:r>
              <a:rPr lang="en-US" dirty="0" smtClean="0">
                <a:solidFill>
                  <a:schemeClr val="tx1"/>
                </a:solidFill>
              </a:rPr>
              <a:t>Slide </a:t>
            </a:r>
            <a:fld id="{E0C1BCFB-AC80-4A01-B92C-ACF6DA0DB958}" type="slidenum">
              <a:rPr lang="en-US" smtClean="0">
                <a:solidFill>
                  <a:schemeClr val="tx1"/>
                </a:solidFill>
              </a:rPr>
              <a:t>9</a:t>
            </a:fld>
            <a:endParaRPr lang="en-US" dirty="0">
              <a:solidFill>
                <a:schemeClr val="tx1"/>
              </a:solidFill>
            </a:endParaRPr>
          </a:p>
        </p:txBody>
      </p:sp>
      <p:sp>
        <p:nvSpPr>
          <p:cNvPr id="2" name="Title 1"/>
          <p:cNvSpPr>
            <a:spLocks noGrp="1"/>
          </p:cNvSpPr>
          <p:nvPr>
            <p:ph type="title"/>
          </p:nvPr>
        </p:nvSpPr>
        <p:spPr/>
        <p:txBody>
          <a:bodyPr/>
          <a:lstStyle/>
          <a:p>
            <a:r>
              <a:rPr lang="en-US" dirty="0" smtClean="0"/>
              <a:t>Emergency Department Characteristics</a:t>
            </a:r>
            <a:endParaRPr lang="en-US" dirty="0"/>
          </a:p>
        </p:txBody>
      </p:sp>
      <p:sp>
        <p:nvSpPr>
          <p:cNvPr id="5" name="Footer Placeholder 3"/>
          <p:cNvSpPr txBox="1">
            <a:spLocks/>
          </p:cNvSpPr>
          <p:nvPr/>
        </p:nvSpPr>
        <p:spPr>
          <a:xfrm>
            <a:off x="838200"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solidFill>
                  <a:schemeClr val="tx1"/>
                </a:solidFill>
              </a:rPr>
              <a:t>Spring 2015 				ETM 568 </a:t>
            </a:r>
            <a:r>
              <a:rPr lang="en-US" dirty="0" err="1" smtClean="0">
                <a:solidFill>
                  <a:schemeClr val="tx1"/>
                </a:solidFill>
              </a:rPr>
              <a:t>Callier</a:t>
            </a:r>
            <a:r>
              <a:rPr lang="en-US" dirty="0" smtClean="0">
                <a:solidFill>
                  <a:schemeClr val="tx1"/>
                </a:solidFill>
              </a:rPr>
              <a:t>, Demers, </a:t>
            </a:r>
            <a:r>
              <a:rPr lang="en-US" dirty="0" err="1" smtClean="0">
                <a:solidFill>
                  <a:schemeClr val="tx1"/>
                </a:solidFill>
              </a:rPr>
              <a:t>Drabek</a:t>
            </a:r>
            <a:r>
              <a:rPr lang="en-US" dirty="0" smtClean="0">
                <a:solidFill>
                  <a:schemeClr val="tx1"/>
                </a:solidFill>
              </a:rPr>
              <a:t>, Hutchison</a:t>
            </a:r>
            <a:endParaRPr lang="en-US" dirty="0">
              <a:solidFill>
                <a:schemeClr val="tx1"/>
              </a:solidFill>
            </a:endParaRPr>
          </a:p>
        </p:txBody>
      </p:sp>
    </p:spTree>
    <p:extLst>
      <p:ext uri="{BB962C8B-B14F-4D97-AF65-F5344CB8AC3E}">
        <p14:creationId xmlns:p14="http://schemas.microsoft.com/office/powerpoint/2010/main" val="20961983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166</TotalTime>
  <Words>1116</Words>
  <Application>Microsoft Office PowerPoint</Application>
  <PresentationFormat>Custom</PresentationFormat>
  <Paragraphs>120</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The Relationship Between Emergency Department Crowding and Patient Outcomes: A Systemic Review</vt:lpstr>
      <vt:lpstr>Background</vt:lpstr>
      <vt:lpstr>Background</vt:lpstr>
      <vt:lpstr>Methods: Search Strategy</vt:lpstr>
      <vt:lpstr>Methodology: Study Selection</vt:lpstr>
      <vt:lpstr>Methodology: Data Extraction</vt:lpstr>
      <vt:lpstr>Methodology: Quality Assessment</vt:lpstr>
      <vt:lpstr>Results</vt:lpstr>
      <vt:lpstr>Emergency Department Characteristics</vt:lpstr>
      <vt:lpstr>Quality Appraisal</vt:lpstr>
      <vt:lpstr>Discussion</vt:lpstr>
      <vt:lpstr>PowerPoint Presentation</vt:lpstr>
      <vt:lpstr>PowerPoint Presentation</vt:lpstr>
      <vt:lpstr>Closing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Joan Burtner</cp:lastModifiedBy>
  <cp:revision>13</cp:revision>
  <dcterms:created xsi:type="dcterms:W3CDTF">2015-02-07T18:27:39Z</dcterms:created>
  <dcterms:modified xsi:type="dcterms:W3CDTF">2015-02-10T20:01:54Z</dcterms:modified>
</cp:coreProperties>
</file>