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983" r:id="rId1"/>
  </p:sldMasterIdLst>
  <p:notesMasterIdLst>
    <p:notesMasterId r:id="rId8"/>
  </p:notesMasterIdLst>
  <p:handoutMasterIdLst>
    <p:handoutMasterId r:id="rId9"/>
  </p:handoutMasterIdLst>
  <p:sldIdLst>
    <p:sldId id="256" r:id="rId2"/>
    <p:sldId id="257" r:id="rId3"/>
    <p:sldId id="258" r:id="rId4"/>
    <p:sldId id="259" r:id="rId5"/>
    <p:sldId id="262" r:id="rId6"/>
    <p:sldId id="260" r:id="rId7"/>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3" d="100"/>
          <a:sy n="103" d="100"/>
        </p:scale>
        <p:origin x="-96" y="-108"/>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8BE43E-1F26-C84B-A790-CBFE6439EFD5}" type="datetimeFigureOut">
              <a:rPr lang="en-US" smtClean="0"/>
              <a:t>2/11/2015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48E5D5-6764-164E-B6ED-DA580F3508E3}" type="slidenum">
              <a:rPr lang="en-US" smtClean="0"/>
              <a:t>‹#›</a:t>
            </a:fld>
            <a:endParaRPr lang="en-US"/>
          </a:p>
        </p:txBody>
      </p:sp>
    </p:spTree>
    <p:extLst>
      <p:ext uri="{BB962C8B-B14F-4D97-AF65-F5344CB8AC3E}">
        <p14:creationId xmlns:p14="http://schemas.microsoft.com/office/powerpoint/2010/main" val="41084765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945421060"/>
      </p:ext>
    </p:extLst>
  </p:cSld>
  <p:clrMap bg1="lt1" tx1="dk1" bg2="dk2" tx2="lt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
        <p:cNvGrpSpPr/>
        <p:nvPr/>
      </p:nvGrpSpPr>
      <p:grpSpPr>
        <a:xfrm>
          <a:off x="0" y="0"/>
          <a:ext cx="0" cy="0"/>
          <a:chOff x="0" y="0"/>
          <a:chExt cx="0" cy="0"/>
        </a:xfrm>
      </p:grpSpPr>
      <p:sp>
        <p:nvSpPr>
          <p:cNvPr id="33" name="Shape 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4" name="Shape 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Shape 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0" name="Shape 4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6" name="Shape 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2" name="Shape 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2"/>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E0A408-4845-6449-9DC1-BD14B7DED3BD}" type="datetime1">
              <a:rPr lang="en-US" smtClean="0"/>
              <a:t>2/11/2015</a:t>
            </a:fld>
            <a:endParaRPr lang="en-US"/>
          </a:p>
        </p:txBody>
      </p:sp>
      <p:sp>
        <p:nvSpPr>
          <p:cNvPr id="5" name="Footer Placeholder 4"/>
          <p:cNvSpPr>
            <a:spLocks noGrp="1"/>
          </p:cNvSpPr>
          <p:nvPr>
            <p:ph type="ftr" sz="quarter" idx="11"/>
          </p:nvPr>
        </p:nvSpPr>
        <p:spPr/>
        <p:txBody>
          <a:bodyPr/>
          <a:lstStyle/>
          <a:p>
            <a:r>
              <a:rPr lang="en-US" smtClean="0"/>
              <a:t>In Conversation with…Mark Graban, MS, MBA [Personal interview]. (2015, 1).</a:t>
            </a:r>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extLst>
      <p:ext uri="{BB962C8B-B14F-4D97-AF65-F5344CB8AC3E}">
        <p14:creationId xmlns:p14="http://schemas.microsoft.com/office/powerpoint/2010/main" val="2582452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E97D16-EA9D-A440-AC71-533A2DE6FCB5}" type="datetime1">
              <a:rPr lang="en-US" smtClean="0"/>
              <a:t>2/11/2015</a:t>
            </a:fld>
            <a:endParaRPr lang="en-US"/>
          </a:p>
        </p:txBody>
      </p:sp>
      <p:sp>
        <p:nvSpPr>
          <p:cNvPr id="5" name="Footer Placeholder 4"/>
          <p:cNvSpPr>
            <a:spLocks noGrp="1"/>
          </p:cNvSpPr>
          <p:nvPr>
            <p:ph type="ftr" sz="quarter" idx="11"/>
          </p:nvPr>
        </p:nvSpPr>
        <p:spPr/>
        <p:txBody>
          <a:bodyPr/>
          <a:lstStyle/>
          <a:p>
            <a:r>
              <a:rPr lang="en-US" smtClean="0"/>
              <a:t>In Conversation with…Mark Graban, MS, MBA [Personal interview]. (2015, 1).</a:t>
            </a:r>
            <a:endParaRPr lang="en-US"/>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301400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3233F3-C69D-0141-9136-5A8A45C1C624}" type="datetime1">
              <a:rPr lang="en-US" smtClean="0"/>
              <a:t>2/11/2015</a:t>
            </a:fld>
            <a:endParaRPr lang="en-US"/>
          </a:p>
        </p:txBody>
      </p:sp>
      <p:sp>
        <p:nvSpPr>
          <p:cNvPr id="5" name="Footer Placeholder 4"/>
          <p:cNvSpPr>
            <a:spLocks noGrp="1"/>
          </p:cNvSpPr>
          <p:nvPr>
            <p:ph type="ftr" sz="quarter" idx="11"/>
          </p:nvPr>
        </p:nvSpPr>
        <p:spPr/>
        <p:txBody>
          <a:bodyPr/>
          <a:lstStyle/>
          <a:p>
            <a:r>
              <a:rPr lang="en-US" smtClean="0"/>
              <a:t>In Conversation with…Mark Graban, MS, MBA [Personal interview]. (2015, 1).</a:t>
            </a:r>
            <a:endParaRPr lang="en-US"/>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2150850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80BDBC-20DB-8C4C-B6A6-082874C80EAC}" type="datetime1">
              <a:rPr lang="en-US" smtClean="0"/>
              <a:t>2/11/2015</a:t>
            </a:fld>
            <a:endParaRPr lang="en-US"/>
          </a:p>
        </p:txBody>
      </p:sp>
      <p:sp>
        <p:nvSpPr>
          <p:cNvPr id="5" name="Footer Placeholder 4"/>
          <p:cNvSpPr>
            <a:spLocks noGrp="1"/>
          </p:cNvSpPr>
          <p:nvPr>
            <p:ph type="ftr" sz="quarter" idx="11"/>
          </p:nvPr>
        </p:nvSpPr>
        <p:spPr/>
        <p:txBody>
          <a:bodyPr/>
          <a:lstStyle/>
          <a:p>
            <a:r>
              <a:rPr lang="en-US" smtClean="0"/>
              <a:t>In Conversation with…Mark Graban, MS, MBA [Personal interview]. (2015, 1).</a:t>
            </a:r>
            <a:endParaRPr lang="en-US"/>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1086931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CF94B5-97B9-CB4B-B514-B472E92AC4B3}" type="datetime1">
              <a:rPr lang="en-US" smtClean="0"/>
              <a:t>2/11/2015</a:t>
            </a:fld>
            <a:endParaRPr lang="en-US"/>
          </a:p>
        </p:txBody>
      </p:sp>
      <p:sp>
        <p:nvSpPr>
          <p:cNvPr id="5" name="Footer Placeholder 4"/>
          <p:cNvSpPr>
            <a:spLocks noGrp="1"/>
          </p:cNvSpPr>
          <p:nvPr>
            <p:ph type="ftr" sz="quarter" idx="11"/>
          </p:nvPr>
        </p:nvSpPr>
        <p:spPr/>
        <p:txBody>
          <a:bodyPr/>
          <a:lstStyle/>
          <a:p>
            <a:r>
              <a:rPr lang="en-US" smtClean="0"/>
              <a:t>In Conversation with…Mark Graban, MS, MBA [Personal interview]. (2015, 1).</a:t>
            </a:r>
            <a:endParaRPr lang="en-US"/>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3022295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9EBF12-7F85-3C4C-B052-ACD70C2518A1}" type="datetime1">
              <a:rPr lang="en-US" smtClean="0"/>
              <a:t>2/11/2015</a:t>
            </a:fld>
            <a:endParaRPr lang="en-US"/>
          </a:p>
        </p:txBody>
      </p:sp>
      <p:sp>
        <p:nvSpPr>
          <p:cNvPr id="6" name="Footer Placeholder 5"/>
          <p:cNvSpPr>
            <a:spLocks noGrp="1"/>
          </p:cNvSpPr>
          <p:nvPr>
            <p:ph type="ftr" sz="quarter" idx="11"/>
          </p:nvPr>
        </p:nvSpPr>
        <p:spPr/>
        <p:txBody>
          <a:bodyPr/>
          <a:lstStyle/>
          <a:p>
            <a:r>
              <a:rPr lang="en-US" smtClean="0"/>
              <a:t>In Conversation with…Mark Graban, MS, MBA [Personal interview]. (2015, 1).</a:t>
            </a:r>
            <a:endParaRPr lang="en-US"/>
          </a:p>
        </p:txBody>
      </p:sp>
      <p:sp>
        <p:nvSpPr>
          <p:cNvPr id="7" name="Slide Number Placeholder 6"/>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462090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2"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2"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4E34AD-9A98-CF4C-8CEB-E276F8BEFCD9}" type="datetime1">
              <a:rPr lang="en-US" smtClean="0"/>
              <a:t>2/11/2015</a:t>
            </a:fld>
            <a:endParaRPr lang="en-US"/>
          </a:p>
        </p:txBody>
      </p:sp>
      <p:sp>
        <p:nvSpPr>
          <p:cNvPr id="8" name="Footer Placeholder 7"/>
          <p:cNvSpPr>
            <a:spLocks noGrp="1"/>
          </p:cNvSpPr>
          <p:nvPr>
            <p:ph type="ftr" sz="quarter" idx="11"/>
          </p:nvPr>
        </p:nvSpPr>
        <p:spPr/>
        <p:txBody>
          <a:bodyPr/>
          <a:lstStyle/>
          <a:p>
            <a:r>
              <a:rPr lang="en-US" smtClean="0"/>
              <a:t>In Conversation with…Mark Graban, MS, MBA [Personal interview]. (2015, 1).</a:t>
            </a:r>
            <a:endParaRPr lang="en-US"/>
          </a:p>
        </p:txBody>
      </p:sp>
      <p:sp>
        <p:nvSpPr>
          <p:cNvPr id="9" name="Slide Number Placeholder 8"/>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197048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F3BF54-7E13-AB4E-B7BC-FABBD8AB4396}" type="datetime1">
              <a:rPr lang="en-US" smtClean="0"/>
              <a:t>2/11/2015</a:t>
            </a:fld>
            <a:endParaRPr lang="en-US"/>
          </a:p>
        </p:txBody>
      </p:sp>
      <p:sp>
        <p:nvSpPr>
          <p:cNvPr id="4" name="Footer Placeholder 3"/>
          <p:cNvSpPr>
            <a:spLocks noGrp="1"/>
          </p:cNvSpPr>
          <p:nvPr>
            <p:ph type="ftr" sz="quarter" idx="11"/>
          </p:nvPr>
        </p:nvSpPr>
        <p:spPr/>
        <p:txBody>
          <a:bodyPr/>
          <a:lstStyle/>
          <a:p>
            <a:r>
              <a:rPr lang="en-US" smtClean="0"/>
              <a:t>In Conversation with…Mark Graban, MS, MBA [Personal interview]. (2015, 1).</a:t>
            </a:r>
            <a:endParaRPr lang="en-US"/>
          </a:p>
        </p:txBody>
      </p:sp>
      <p:sp>
        <p:nvSpPr>
          <p:cNvPr id="5" name="Slide Number Placeholder 4"/>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381970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82376B-D91E-4E41-AE8F-E0836C0359FE}" type="datetime1">
              <a:rPr lang="en-US" smtClean="0"/>
              <a:t>2/11/2015</a:t>
            </a:fld>
            <a:endParaRPr lang="en-US"/>
          </a:p>
        </p:txBody>
      </p:sp>
      <p:sp>
        <p:nvSpPr>
          <p:cNvPr id="3" name="Footer Placeholder 2"/>
          <p:cNvSpPr>
            <a:spLocks noGrp="1"/>
          </p:cNvSpPr>
          <p:nvPr>
            <p:ph type="ftr" sz="quarter" idx="11"/>
          </p:nvPr>
        </p:nvSpPr>
        <p:spPr/>
        <p:txBody>
          <a:bodyPr/>
          <a:lstStyle/>
          <a:p>
            <a:r>
              <a:rPr lang="en-US" smtClean="0"/>
              <a:t>In Conversation with…Mark Graban, MS, MBA [Personal interview]. (2015, 1).</a:t>
            </a:r>
            <a:endParaRPr lang="en-US"/>
          </a:p>
        </p:txBody>
      </p:sp>
      <p:sp>
        <p:nvSpPr>
          <p:cNvPr id="4" name="Slide Number Placeholder 3"/>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1265502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7"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1"/>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7"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0627E7-8940-344F-9E38-7653223DCF3A}" type="datetime1">
              <a:rPr lang="en-US" smtClean="0"/>
              <a:t>2/11/2015</a:t>
            </a:fld>
            <a:endParaRPr lang="en-US"/>
          </a:p>
        </p:txBody>
      </p:sp>
      <p:sp>
        <p:nvSpPr>
          <p:cNvPr id="6" name="Footer Placeholder 5"/>
          <p:cNvSpPr>
            <a:spLocks noGrp="1"/>
          </p:cNvSpPr>
          <p:nvPr>
            <p:ph type="ftr" sz="quarter" idx="11"/>
          </p:nvPr>
        </p:nvSpPr>
        <p:spPr/>
        <p:txBody>
          <a:bodyPr/>
          <a:lstStyle/>
          <a:p>
            <a:r>
              <a:rPr lang="en-US" smtClean="0"/>
              <a:t>In Conversation with…Mark Graban, MS, MBA [Personal interview]. (2015, 1).</a:t>
            </a:r>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extLst>
      <p:ext uri="{BB962C8B-B14F-4D97-AF65-F5344CB8AC3E}">
        <p14:creationId xmlns:p14="http://schemas.microsoft.com/office/powerpoint/2010/main" val="3980676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6"/>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30F88E-50AA-F441-AD3E-9F670032622F}" type="datetime1">
              <a:rPr lang="en-US" smtClean="0"/>
              <a:t>2/11/2015</a:t>
            </a:fld>
            <a:endParaRPr lang="en-US"/>
          </a:p>
        </p:txBody>
      </p:sp>
      <p:sp>
        <p:nvSpPr>
          <p:cNvPr id="6" name="Footer Placeholder 5"/>
          <p:cNvSpPr>
            <a:spLocks noGrp="1"/>
          </p:cNvSpPr>
          <p:nvPr>
            <p:ph type="ftr" sz="quarter" idx="11"/>
          </p:nvPr>
        </p:nvSpPr>
        <p:spPr/>
        <p:txBody>
          <a:bodyPr/>
          <a:lstStyle/>
          <a:p>
            <a:r>
              <a:rPr lang="en-US" smtClean="0"/>
              <a:t>In Conversation with…Mark Graban, MS, MBA [Personal interview]. (2015, 1).</a:t>
            </a:r>
            <a:endParaRPr lang="en-US"/>
          </a:p>
        </p:txBody>
      </p:sp>
      <p:sp>
        <p:nvSpPr>
          <p:cNvPr id="7" name="Slide Number Placeholder 6"/>
          <p:cNvSpPr>
            <a:spLocks noGrp="1"/>
          </p:cNvSpPr>
          <p:nvPr>
            <p:ph type="sldNum" sz="quarter" idx="12"/>
          </p:nvPr>
        </p:nvSpPr>
        <p:spPr/>
        <p:txBody>
          <a:body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124058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3043057-68C5-934F-B229-69E6A2546097}" type="datetime1">
              <a:rPr lang="en-US" smtClean="0"/>
              <a:t>2/11/2015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In Conversation with…Mark Graban, MS, MBA [Personal interview]. (2015, 1).</a:t>
            </a:r>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5329178"/>
      </p:ext>
    </p:extLst>
  </p:cSld>
  <p:clrMap bg1="lt1" tx1="dk1" bg2="lt2" tx2="dk2" accent1="accent1" accent2="accent2" accent3="accent3" accent4="accent4" accent5="accent5" accent6="accent6" hlink="hlink" folHlink="folHlink"/>
  <p:sldLayoutIdLst>
    <p:sldLayoutId id="2147483984"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Shape 30"/>
          <p:cNvSpPr txBox="1">
            <a:spLocks noGrp="1"/>
          </p:cNvSpPr>
          <p:nvPr>
            <p:ph type="ctrTitle"/>
          </p:nvPr>
        </p:nvSpPr>
        <p:spPr>
          <a:prstGeom prst="rect">
            <a:avLst/>
          </a:prstGeom>
        </p:spPr>
        <p:txBody>
          <a:bodyPr lIns="91425" tIns="91425" rIns="91425" bIns="91425" anchor="b" anchorCtr="0">
            <a:noAutofit/>
          </a:bodyPr>
          <a:lstStyle/>
          <a:p>
            <a:pPr>
              <a:spcBef>
                <a:spcPts val="0"/>
              </a:spcBef>
              <a:buNone/>
            </a:pPr>
            <a:r>
              <a:rPr lang="en" sz="3400" dirty="0"/>
              <a:t>Conversation with Mark Graban, MS, MBA</a:t>
            </a:r>
          </a:p>
        </p:txBody>
      </p:sp>
      <p:sp>
        <p:nvSpPr>
          <p:cNvPr id="31" name="Shape 31"/>
          <p:cNvSpPr txBox="1">
            <a:spLocks noGrp="1"/>
          </p:cNvSpPr>
          <p:nvPr>
            <p:ph type="subTitle" idx="1"/>
          </p:nvPr>
        </p:nvSpPr>
        <p:spPr>
          <a:prstGeom prst="rect">
            <a:avLst/>
          </a:prstGeom>
        </p:spPr>
        <p:txBody>
          <a:bodyPr lIns="91425" tIns="91425" rIns="91425" bIns="91425" anchor="t" anchorCtr="0">
            <a:noAutofit/>
          </a:bodyPr>
          <a:lstStyle/>
          <a:p>
            <a:pPr algn="l">
              <a:spcBef>
                <a:spcPts val="0"/>
              </a:spcBef>
              <a:buNone/>
            </a:pPr>
            <a:r>
              <a:rPr lang="en" dirty="0"/>
              <a:t>His Perspective on Lean </a:t>
            </a:r>
            <a:r>
              <a:rPr lang="en" dirty="0" smtClean="0"/>
              <a:t>Healthcare</a:t>
            </a:r>
            <a:endParaRPr lang="en-US" dirty="0" smtClean="0"/>
          </a:p>
        </p:txBody>
      </p:sp>
      <p:sp>
        <p:nvSpPr>
          <p:cNvPr id="3" name="Slide Number Placeholder 2"/>
          <p:cNvSpPr>
            <a:spLocks noGrp="1"/>
          </p:cNvSpPr>
          <p:nvPr>
            <p:ph type="sldNum" sz="quarter" idx="12"/>
          </p:nvPr>
        </p:nvSpPr>
        <p:spPr>
          <a:xfrm>
            <a:off x="8594725" y="4237038"/>
            <a:ext cx="549275" cy="296862"/>
          </a:xfrm>
        </p:spPr>
        <p:txBody>
          <a:bodyPr>
            <a:normAutofit/>
          </a:bodyPr>
          <a:lstStyle/>
          <a:p>
            <a:fld id="{6E2D2B3B-882E-40F3-A32F-6DD516915044}" type="slidenum">
              <a:rPr lang="en-US" smtClean="0"/>
              <a:pPr/>
              <a:t>1</a:t>
            </a:fld>
            <a:endParaRPr lang="en-US" dirty="0"/>
          </a:p>
        </p:txBody>
      </p:sp>
      <p:sp>
        <p:nvSpPr>
          <p:cNvPr id="4" name="Rectangle 3"/>
          <p:cNvSpPr/>
          <p:nvPr/>
        </p:nvSpPr>
        <p:spPr>
          <a:xfrm>
            <a:off x="685800" y="4272290"/>
            <a:ext cx="7772400" cy="276999"/>
          </a:xfrm>
          <a:prstGeom prst="rect">
            <a:avLst/>
          </a:prstGeom>
        </p:spPr>
        <p:txBody>
          <a:bodyPr wrap="square">
            <a:spAutoFit/>
          </a:bodyPr>
          <a:lstStyle/>
          <a:p>
            <a:pPr algn="ctr"/>
            <a:r>
              <a:rPr lang="en-US" sz="1200" dirty="0">
                <a:solidFill>
                  <a:schemeClr val="bg1">
                    <a:lumMod val="65000"/>
                  </a:schemeClr>
                </a:solidFill>
              </a:rPr>
              <a:t>In Conversation with…Mark </a:t>
            </a:r>
            <a:r>
              <a:rPr lang="en-US" sz="1200" dirty="0" err="1">
                <a:solidFill>
                  <a:schemeClr val="bg1">
                    <a:lumMod val="65000"/>
                  </a:schemeClr>
                </a:solidFill>
              </a:rPr>
              <a:t>Graban</a:t>
            </a:r>
            <a:r>
              <a:rPr lang="en-US" sz="1200" dirty="0">
                <a:solidFill>
                  <a:schemeClr val="bg1">
                    <a:lumMod val="65000"/>
                  </a:schemeClr>
                </a:solidFill>
              </a:rPr>
              <a:t>, MS, MBA [Personal interview]. (2015, 1).</a:t>
            </a:r>
          </a:p>
        </p:txBody>
      </p:sp>
      <p:sp>
        <p:nvSpPr>
          <p:cNvPr id="7" name="Footer Placeholder 1"/>
          <p:cNvSpPr txBox="1">
            <a:spLocks/>
          </p:cNvSpPr>
          <p:nvPr/>
        </p:nvSpPr>
        <p:spPr>
          <a:xfrm>
            <a:off x="685800" y="4533900"/>
            <a:ext cx="7772400" cy="507208"/>
          </a:xfrm>
          <a:prstGeom prst="rect">
            <a:avLst/>
          </a:prstGeom>
        </p:spPr>
        <p:txBody>
          <a:bodyPr vert="horz" lIns="91440" tIns="45720" rIns="91440" bIns="45720" rtlCol="0" anchor="ctr"/>
          <a:lstStyle>
            <a:defPPr marR="0" algn="l" rtl="0">
              <a:lnSpc>
                <a:spcPct val="100000"/>
              </a:lnSpc>
              <a:spcBef>
                <a:spcPts val="0"/>
              </a:spcBef>
              <a:spcAft>
                <a:spcPts val="0"/>
              </a:spcAft>
            </a:defPPr>
            <a:lvl1pPr marR="0" algn="ctr" rtl="0">
              <a:lnSpc>
                <a:spcPct val="100000"/>
              </a:lnSpc>
              <a:spcBef>
                <a:spcPts val="0"/>
              </a:spcBef>
              <a:spcAft>
                <a:spcPts val="0"/>
              </a:spcAft>
              <a:buNone/>
              <a:defRPr sz="1200" b="0" i="0" u="none" strike="noStrike" cap="none" baseline="0">
                <a:solidFill>
                  <a:schemeClr val="tx1">
                    <a:tint val="75000"/>
                  </a:schemeClr>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r>
              <a:rPr lang="en-US" dirty="0" smtClean="0"/>
              <a:t>Spring 2015                                                                                   ETM 568 Piedrahita, </a:t>
            </a:r>
            <a:r>
              <a:rPr lang="en-US" dirty="0" err="1" smtClean="0"/>
              <a:t>Borisov</a:t>
            </a:r>
            <a:endParaRPr lang="en-US" dirty="0"/>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
        <p:cNvGrpSpPr/>
        <p:nvPr/>
      </p:nvGrpSpPr>
      <p:grpSpPr>
        <a:xfrm>
          <a:off x="0" y="0"/>
          <a:ext cx="0" cy="0"/>
          <a:chOff x="0" y="0"/>
          <a:chExt cx="0" cy="0"/>
        </a:xfrm>
      </p:grpSpPr>
      <p:sp>
        <p:nvSpPr>
          <p:cNvPr id="36" name="Shape 36"/>
          <p:cNvSpPr txBox="1">
            <a:spLocks noGrp="1"/>
          </p:cNvSpPr>
          <p:nvPr>
            <p:ph type="ctrTitle"/>
          </p:nvPr>
        </p:nvSpPr>
        <p:spPr>
          <a:xfrm>
            <a:off x="685800" y="459221"/>
            <a:ext cx="7772400" cy="663000"/>
          </a:xfrm>
          <a:prstGeom prst="rect">
            <a:avLst/>
          </a:prstGeom>
        </p:spPr>
        <p:txBody>
          <a:bodyPr lIns="91425" tIns="91425" rIns="91425" bIns="91425" anchor="b" anchorCtr="0">
            <a:noAutofit/>
          </a:bodyPr>
          <a:lstStyle/>
          <a:p>
            <a:pPr>
              <a:spcBef>
                <a:spcPts val="0"/>
              </a:spcBef>
              <a:buNone/>
            </a:pPr>
            <a:r>
              <a:rPr lang="en" sz="3600"/>
              <a:t>Who is Mark Graban?</a:t>
            </a:r>
          </a:p>
        </p:txBody>
      </p:sp>
      <p:sp>
        <p:nvSpPr>
          <p:cNvPr id="37" name="Shape 37"/>
          <p:cNvSpPr txBox="1">
            <a:spLocks noGrp="1"/>
          </p:cNvSpPr>
          <p:nvPr>
            <p:ph type="subTitle" idx="1"/>
          </p:nvPr>
        </p:nvSpPr>
        <p:spPr>
          <a:xfrm>
            <a:off x="685800" y="1323651"/>
            <a:ext cx="7772400" cy="2099699"/>
          </a:xfrm>
          <a:prstGeom prst="rect">
            <a:avLst/>
          </a:prstGeom>
        </p:spPr>
        <p:txBody>
          <a:bodyPr lIns="91425" tIns="91425" rIns="91425" bIns="91425" anchor="t" anchorCtr="0">
            <a:noAutofit/>
          </a:bodyPr>
          <a:lstStyle/>
          <a:p>
            <a:pPr algn="l">
              <a:spcBef>
                <a:spcPts val="0"/>
              </a:spcBef>
              <a:buNone/>
            </a:pPr>
            <a:r>
              <a:rPr lang="en-US" sz="2200" dirty="0" smtClean="0">
                <a:solidFill>
                  <a:srgbClr val="333333"/>
                </a:solidFill>
              </a:rPr>
              <a:t>“</a:t>
            </a:r>
            <a:r>
              <a:rPr lang="en" sz="2200" dirty="0" smtClean="0">
                <a:solidFill>
                  <a:srgbClr val="333333"/>
                </a:solidFill>
              </a:rPr>
              <a:t>Mark </a:t>
            </a:r>
            <a:r>
              <a:rPr lang="en" sz="2200" dirty="0">
                <a:solidFill>
                  <a:srgbClr val="333333"/>
                </a:solidFill>
              </a:rPr>
              <a:t>Graban, MS, MBA, is an internationally recognized expert in Lean Healthcare, which has become one of the most popular paradigms for health care organizations seeking to improve performance and decrease waste. He has authored numerous publications about engaging health care workers in implementing Lean strategies</a:t>
            </a:r>
            <a:r>
              <a:rPr lang="en" sz="2200" dirty="0" smtClean="0">
                <a:solidFill>
                  <a:srgbClr val="333333"/>
                </a:solidFill>
              </a:rPr>
              <a:t>.</a:t>
            </a:r>
            <a:r>
              <a:rPr lang="en-US" sz="2200" dirty="0" smtClean="0">
                <a:solidFill>
                  <a:srgbClr val="333333"/>
                </a:solidFill>
              </a:rPr>
              <a:t>”</a:t>
            </a:r>
            <a:endParaRPr lang="en" sz="2200" dirty="0">
              <a:solidFill>
                <a:srgbClr val="333333"/>
              </a:solidFill>
            </a:endParaRPr>
          </a:p>
        </p:txBody>
      </p:sp>
      <p:sp>
        <p:nvSpPr>
          <p:cNvPr id="3" name="Slide Number Placeholder 2"/>
          <p:cNvSpPr>
            <a:spLocks noGrp="1"/>
          </p:cNvSpPr>
          <p:nvPr>
            <p:ph type="sldNum" sz="quarter" idx="12"/>
          </p:nvPr>
        </p:nvSpPr>
        <p:spPr>
          <a:xfrm>
            <a:off x="8594725" y="4237038"/>
            <a:ext cx="549275" cy="296862"/>
          </a:xfrm>
        </p:spPr>
        <p:txBody>
          <a:bodyPr>
            <a:normAutofit/>
          </a:bodyPr>
          <a:lstStyle/>
          <a:p>
            <a:fld id="{6E2D2B3B-882E-40F3-A32F-6DD516915044}" type="slidenum">
              <a:rPr lang="en-US" smtClean="0"/>
              <a:pPr/>
              <a:t>2</a:t>
            </a:fld>
            <a:endParaRPr lang="en-US" dirty="0"/>
          </a:p>
        </p:txBody>
      </p:sp>
      <p:sp>
        <p:nvSpPr>
          <p:cNvPr id="6" name="Footer Placeholder 1"/>
          <p:cNvSpPr txBox="1">
            <a:spLocks/>
          </p:cNvSpPr>
          <p:nvPr/>
        </p:nvSpPr>
        <p:spPr>
          <a:xfrm>
            <a:off x="685800" y="4533900"/>
            <a:ext cx="7772400" cy="507208"/>
          </a:xfrm>
          <a:prstGeom prst="rect">
            <a:avLst/>
          </a:prstGeom>
        </p:spPr>
        <p:txBody>
          <a:bodyPr vert="horz" lIns="91440" tIns="45720" rIns="91440" bIns="45720" rtlCol="0" anchor="ctr"/>
          <a:lstStyle>
            <a:defPPr marR="0" algn="l" rtl="0">
              <a:lnSpc>
                <a:spcPct val="100000"/>
              </a:lnSpc>
              <a:spcBef>
                <a:spcPts val="0"/>
              </a:spcBef>
              <a:spcAft>
                <a:spcPts val="0"/>
              </a:spcAft>
            </a:defPPr>
            <a:lvl1pPr marR="0" algn="ctr" rtl="0">
              <a:lnSpc>
                <a:spcPct val="100000"/>
              </a:lnSpc>
              <a:spcBef>
                <a:spcPts val="0"/>
              </a:spcBef>
              <a:spcAft>
                <a:spcPts val="0"/>
              </a:spcAft>
              <a:buNone/>
              <a:defRPr sz="1200" b="0" i="0" u="none" strike="noStrike" cap="none" baseline="0">
                <a:solidFill>
                  <a:schemeClr val="tx1">
                    <a:tint val="75000"/>
                  </a:schemeClr>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r>
              <a:rPr lang="en-US" dirty="0" smtClean="0"/>
              <a:t>Spring 2015                                                                                   ETM 568 Piedrahita, </a:t>
            </a:r>
            <a:r>
              <a:rPr lang="en-US" dirty="0" err="1" smtClean="0"/>
              <a:t>Borisov</a:t>
            </a:r>
            <a:endParaRPr lang="en-US" dirty="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Shape 42"/>
          <p:cNvSpPr txBox="1">
            <a:spLocks noGrp="1"/>
          </p:cNvSpPr>
          <p:nvPr>
            <p:ph type="ctrTitle"/>
          </p:nvPr>
        </p:nvSpPr>
        <p:spPr>
          <a:xfrm>
            <a:off x="685800" y="432846"/>
            <a:ext cx="7772400" cy="676200"/>
          </a:xfrm>
          <a:prstGeom prst="rect">
            <a:avLst/>
          </a:prstGeom>
        </p:spPr>
        <p:txBody>
          <a:bodyPr lIns="91425" tIns="91425" rIns="91425" bIns="91425" anchor="b" anchorCtr="0">
            <a:noAutofit/>
          </a:bodyPr>
          <a:lstStyle/>
          <a:p>
            <a:pPr>
              <a:spcBef>
                <a:spcPts val="0"/>
              </a:spcBef>
              <a:buNone/>
            </a:pPr>
            <a:r>
              <a:rPr lang="en" sz="3600"/>
              <a:t>Lean in Healthcare</a:t>
            </a:r>
          </a:p>
        </p:txBody>
      </p:sp>
      <p:sp>
        <p:nvSpPr>
          <p:cNvPr id="3" name="Slide Number Placeholder 2"/>
          <p:cNvSpPr>
            <a:spLocks noGrp="1"/>
          </p:cNvSpPr>
          <p:nvPr>
            <p:ph type="sldNum" sz="quarter" idx="12"/>
          </p:nvPr>
        </p:nvSpPr>
        <p:spPr>
          <a:xfrm>
            <a:off x="8594725" y="4237038"/>
            <a:ext cx="549275" cy="296862"/>
          </a:xfrm>
        </p:spPr>
        <p:txBody>
          <a:bodyPr>
            <a:normAutofit/>
          </a:bodyPr>
          <a:lstStyle/>
          <a:p>
            <a:fld id="{6E2D2B3B-882E-40F3-A32F-6DD516915044}" type="slidenum">
              <a:rPr lang="en-US" smtClean="0"/>
              <a:pPr/>
              <a:t>3</a:t>
            </a:fld>
            <a:endParaRPr lang="en-US" dirty="0"/>
          </a:p>
        </p:txBody>
      </p:sp>
      <p:sp>
        <p:nvSpPr>
          <p:cNvPr id="43" name="Shape 43"/>
          <p:cNvSpPr txBox="1"/>
          <p:nvPr/>
        </p:nvSpPr>
        <p:spPr>
          <a:xfrm>
            <a:off x="685775" y="1109050"/>
            <a:ext cx="7772400" cy="3392400"/>
          </a:xfrm>
          <a:prstGeom prst="rect">
            <a:avLst/>
          </a:prstGeom>
          <a:noFill/>
          <a:ln>
            <a:noFill/>
          </a:ln>
        </p:spPr>
        <p:txBody>
          <a:bodyPr lIns="91425" tIns="91425" rIns="91425" bIns="91425" anchor="t" anchorCtr="0">
            <a:noAutofit/>
          </a:bodyPr>
          <a:lstStyle/>
          <a:p>
            <a:pPr marL="457200" lvl="0" indent="-342900" rtl="0">
              <a:spcBef>
                <a:spcPts val="0"/>
              </a:spcBef>
              <a:buClr>
                <a:srgbClr val="000000"/>
              </a:buClr>
              <a:buSzPct val="100000"/>
              <a:buFont typeface="Arial"/>
              <a:buChar char="●"/>
            </a:pPr>
            <a:r>
              <a:rPr lang="en" sz="1800" dirty="0"/>
              <a:t>Many aspects of an hospital are reminiscent of a factory.</a:t>
            </a:r>
          </a:p>
          <a:p>
            <a:pPr marL="457200" lvl="0" indent="-342900" rtl="0">
              <a:spcBef>
                <a:spcPts val="0"/>
              </a:spcBef>
              <a:buClr>
                <a:srgbClr val="000000"/>
              </a:buClr>
              <a:buSzPct val="100000"/>
              <a:buFont typeface="Arial"/>
              <a:buChar char="●"/>
            </a:pPr>
            <a:r>
              <a:rPr lang="en-US" sz="1800" dirty="0" smtClean="0">
                <a:solidFill>
                  <a:srgbClr val="333333"/>
                </a:solidFill>
              </a:rPr>
              <a:t>“</a:t>
            </a:r>
            <a:r>
              <a:rPr lang="en" sz="1800" dirty="0" smtClean="0">
                <a:solidFill>
                  <a:srgbClr val="333333"/>
                </a:solidFill>
              </a:rPr>
              <a:t>Lean </a:t>
            </a:r>
            <a:r>
              <a:rPr lang="en" sz="1800" dirty="0">
                <a:solidFill>
                  <a:srgbClr val="333333"/>
                </a:solidFill>
              </a:rPr>
              <a:t>helps us to create workplaces with better flow, better safety, better quality, with lower cost as an end result. When you work together with nurses and other staff to design the workplace to be efficient, that workplace also becomes a safer and a more caring patient care environment</a:t>
            </a:r>
            <a:r>
              <a:rPr lang="en" sz="1800" dirty="0" smtClean="0">
                <a:solidFill>
                  <a:srgbClr val="333333"/>
                </a:solidFill>
              </a:rPr>
              <a:t>.</a:t>
            </a:r>
            <a:r>
              <a:rPr lang="en-US" sz="1800" dirty="0" smtClean="0">
                <a:solidFill>
                  <a:srgbClr val="333333"/>
                </a:solidFill>
              </a:rPr>
              <a:t>”</a:t>
            </a:r>
            <a:endParaRPr lang="en" sz="1800" dirty="0">
              <a:solidFill>
                <a:srgbClr val="333333"/>
              </a:solidFill>
            </a:endParaRPr>
          </a:p>
          <a:p>
            <a:pPr marL="457200" lvl="0" indent="-342900" rtl="0">
              <a:spcBef>
                <a:spcPts val="0"/>
              </a:spcBef>
              <a:buClr>
                <a:srgbClr val="333333"/>
              </a:buClr>
              <a:buSzPct val="100000"/>
              <a:buFont typeface="Arial"/>
              <a:buChar char="●"/>
            </a:pPr>
            <a:r>
              <a:rPr lang="en-US" sz="1800" dirty="0" smtClean="0">
                <a:solidFill>
                  <a:srgbClr val="333333"/>
                </a:solidFill>
              </a:rPr>
              <a:t>When implementing lean in a hospital, its important to teach the lean principles and allow people combine it with the mission and values of the hospital.</a:t>
            </a:r>
            <a:endParaRPr lang="en" sz="1800" dirty="0">
              <a:solidFill>
                <a:srgbClr val="333333"/>
              </a:solidFill>
            </a:endParaRPr>
          </a:p>
          <a:p>
            <a:pPr marL="457200" lvl="0" indent="-342900">
              <a:spcBef>
                <a:spcPts val="0"/>
              </a:spcBef>
              <a:buClr>
                <a:srgbClr val="333333"/>
              </a:buClr>
              <a:buSzPct val="100000"/>
              <a:buFont typeface="Arial"/>
              <a:buChar char="●"/>
            </a:pPr>
            <a:r>
              <a:rPr lang="en" sz="1800" dirty="0">
                <a:solidFill>
                  <a:srgbClr val="333333"/>
                </a:solidFill>
              </a:rPr>
              <a:t> </a:t>
            </a:r>
            <a:r>
              <a:rPr lang="en-US" sz="1800" dirty="0" smtClean="0">
                <a:solidFill>
                  <a:srgbClr val="333333"/>
                </a:solidFill>
              </a:rPr>
              <a:t>“Lean is</a:t>
            </a:r>
            <a:r>
              <a:rPr lang="en" sz="1800" dirty="0" smtClean="0">
                <a:solidFill>
                  <a:srgbClr val="333333"/>
                </a:solidFill>
              </a:rPr>
              <a:t> </a:t>
            </a:r>
            <a:r>
              <a:rPr lang="en" sz="1800" dirty="0">
                <a:solidFill>
                  <a:srgbClr val="333333"/>
                </a:solidFill>
              </a:rPr>
              <a:t>trying to take these caring individuals and caring settings and making the hospital the best hospital that it can be by engaging people and managing differently</a:t>
            </a:r>
            <a:r>
              <a:rPr lang="en" sz="1800" dirty="0" smtClean="0">
                <a:solidFill>
                  <a:srgbClr val="333333"/>
                </a:solidFill>
              </a:rPr>
              <a:t>.</a:t>
            </a:r>
            <a:r>
              <a:rPr lang="en-US" sz="1800" dirty="0" smtClean="0">
                <a:solidFill>
                  <a:srgbClr val="333333"/>
                </a:solidFill>
              </a:rPr>
              <a:t>”</a:t>
            </a:r>
            <a:endParaRPr lang="en" sz="1800" dirty="0">
              <a:solidFill>
                <a:srgbClr val="333333"/>
              </a:solidFill>
            </a:endParaRPr>
          </a:p>
        </p:txBody>
      </p:sp>
      <p:sp>
        <p:nvSpPr>
          <p:cNvPr id="6" name="Footer Placeholder 1"/>
          <p:cNvSpPr>
            <a:spLocks noGrp="1"/>
          </p:cNvSpPr>
          <p:nvPr>
            <p:ph type="ftr" sz="quarter" idx="11"/>
          </p:nvPr>
        </p:nvSpPr>
        <p:spPr>
          <a:xfrm>
            <a:off x="685800" y="4533900"/>
            <a:ext cx="7772400" cy="507208"/>
          </a:xfrm>
        </p:spPr>
        <p:txBody>
          <a:bodyPr/>
          <a:lstStyle/>
          <a:p>
            <a:r>
              <a:rPr lang="en-US" dirty="0" smtClean="0"/>
              <a:t>Spring 2015                                                                                   ETM 568 Piedrahita, </a:t>
            </a:r>
            <a:r>
              <a:rPr lang="en-US" dirty="0" err="1" smtClean="0"/>
              <a:t>Borisov</a:t>
            </a:r>
            <a:endParaRPr lang="en-US" dirty="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ctrTitle"/>
          </p:nvPr>
        </p:nvSpPr>
        <p:spPr>
          <a:xfrm>
            <a:off x="685800" y="456571"/>
            <a:ext cx="7772400" cy="650700"/>
          </a:xfrm>
          <a:prstGeom prst="rect">
            <a:avLst/>
          </a:prstGeom>
        </p:spPr>
        <p:txBody>
          <a:bodyPr lIns="91425" tIns="91425" rIns="91425" bIns="91425" anchor="b" anchorCtr="0">
            <a:noAutofit/>
          </a:bodyPr>
          <a:lstStyle/>
          <a:p>
            <a:pPr rtl="0">
              <a:spcBef>
                <a:spcPts val="0"/>
              </a:spcBef>
              <a:buNone/>
            </a:pPr>
            <a:r>
              <a:rPr lang="en" sz="3600"/>
              <a:t>Change in Management Style</a:t>
            </a:r>
          </a:p>
        </p:txBody>
      </p:sp>
      <p:sp>
        <p:nvSpPr>
          <p:cNvPr id="49" name="Shape 49"/>
          <p:cNvSpPr txBox="1">
            <a:spLocks noGrp="1"/>
          </p:cNvSpPr>
          <p:nvPr>
            <p:ph type="subTitle" idx="1"/>
          </p:nvPr>
        </p:nvSpPr>
        <p:spPr>
          <a:xfrm>
            <a:off x="685800" y="1107275"/>
            <a:ext cx="7772400" cy="3800100"/>
          </a:xfrm>
          <a:prstGeom prst="rect">
            <a:avLst/>
          </a:prstGeom>
        </p:spPr>
        <p:txBody>
          <a:bodyPr lIns="91425" tIns="91425" rIns="91425" bIns="91425" anchor="t" anchorCtr="0">
            <a:noAutofit/>
          </a:bodyPr>
          <a:lstStyle/>
          <a:p>
            <a:pPr marL="457200" lvl="0" indent="-342900" algn="l" rtl="0">
              <a:spcBef>
                <a:spcPts val="0"/>
              </a:spcBef>
              <a:buClr>
                <a:srgbClr val="333333"/>
              </a:buClr>
              <a:buSzPct val="100000"/>
              <a:buFont typeface="Arial"/>
              <a:buChar char="●"/>
            </a:pPr>
            <a:r>
              <a:rPr lang="en-US" sz="1800" dirty="0" smtClean="0">
                <a:solidFill>
                  <a:srgbClr val="333333"/>
                </a:solidFill>
              </a:rPr>
              <a:t>Lean differs from the traditional top-down management model. It has a more participatory approach. The leader is a coach instead of a sole decision maker.</a:t>
            </a:r>
          </a:p>
          <a:p>
            <a:pPr marL="457200" lvl="0" indent="-342900" algn="l" rtl="0">
              <a:spcBef>
                <a:spcPts val="0"/>
              </a:spcBef>
              <a:buClr>
                <a:srgbClr val="333333"/>
              </a:buClr>
              <a:buSzPct val="100000"/>
              <a:buFont typeface="Arial"/>
              <a:buChar char="●"/>
            </a:pPr>
            <a:r>
              <a:rPr lang="en-US" sz="1800" dirty="0" smtClean="0">
                <a:solidFill>
                  <a:srgbClr val="333333"/>
                </a:solidFill>
              </a:rPr>
              <a:t>94% of the problems are due to the system, not the operator.</a:t>
            </a:r>
          </a:p>
          <a:p>
            <a:pPr marL="457200" indent="-342900" algn="l">
              <a:spcBef>
                <a:spcPts val="0"/>
              </a:spcBef>
              <a:buClr>
                <a:srgbClr val="333333"/>
              </a:buClr>
              <a:buSzPct val="100000"/>
              <a:buFont typeface="Arial"/>
              <a:buChar char="●"/>
            </a:pPr>
            <a:r>
              <a:rPr lang="en-US" sz="1800" dirty="0" smtClean="0">
                <a:solidFill>
                  <a:srgbClr val="333333"/>
                </a:solidFill>
              </a:rPr>
              <a:t>“The best approach to quality and safety doesn’t come from punishment and retribution, but from understanding what we can about the system to prevent future occurrences”</a:t>
            </a:r>
          </a:p>
          <a:p>
            <a:pPr marL="457200" indent="-342900" algn="l">
              <a:spcBef>
                <a:spcPts val="0"/>
              </a:spcBef>
              <a:buClr>
                <a:srgbClr val="333333"/>
              </a:buClr>
              <a:buSzPct val="100000"/>
              <a:buFont typeface="Arial"/>
              <a:buChar char="●"/>
            </a:pPr>
            <a:r>
              <a:rPr lang="en-US" sz="1800" dirty="0" smtClean="0">
                <a:solidFill>
                  <a:srgbClr val="333333"/>
                </a:solidFill>
              </a:rPr>
              <a:t>Conversations of what is wrong with the culture need to occur so that true change can be implemented and maintained.</a:t>
            </a:r>
          </a:p>
          <a:p>
            <a:pPr marL="457200" indent="-342900" algn="l">
              <a:spcBef>
                <a:spcPts val="0"/>
              </a:spcBef>
              <a:buClr>
                <a:srgbClr val="333333"/>
              </a:buClr>
              <a:buSzPct val="100000"/>
              <a:buFont typeface="Arial"/>
              <a:buChar char="●"/>
            </a:pPr>
            <a:endParaRPr lang="en-US" sz="1800" dirty="0" smtClean="0">
              <a:solidFill>
                <a:srgbClr val="333333"/>
              </a:solidFill>
            </a:endParaRPr>
          </a:p>
        </p:txBody>
      </p:sp>
      <p:sp>
        <p:nvSpPr>
          <p:cNvPr id="3" name="Slide Number Placeholder 2"/>
          <p:cNvSpPr>
            <a:spLocks noGrp="1"/>
          </p:cNvSpPr>
          <p:nvPr>
            <p:ph type="sldNum" sz="quarter" idx="12"/>
          </p:nvPr>
        </p:nvSpPr>
        <p:spPr>
          <a:xfrm>
            <a:off x="8594725" y="4237038"/>
            <a:ext cx="549275" cy="296862"/>
          </a:xfrm>
        </p:spPr>
        <p:txBody>
          <a:bodyPr>
            <a:normAutofit/>
          </a:bodyPr>
          <a:lstStyle/>
          <a:p>
            <a:fld id="{6E2D2B3B-882E-40F3-A32F-6DD516915044}" type="slidenum">
              <a:rPr lang="en-US" smtClean="0"/>
              <a:pPr/>
              <a:t>4</a:t>
            </a:fld>
            <a:endParaRPr lang="en-US" dirty="0"/>
          </a:p>
        </p:txBody>
      </p:sp>
      <p:sp>
        <p:nvSpPr>
          <p:cNvPr id="6" name="Footer Placeholder 1"/>
          <p:cNvSpPr>
            <a:spLocks noGrp="1"/>
          </p:cNvSpPr>
          <p:nvPr>
            <p:ph type="ftr" sz="quarter" idx="11"/>
          </p:nvPr>
        </p:nvSpPr>
        <p:spPr>
          <a:xfrm>
            <a:off x="685800" y="4533900"/>
            <a:ext cx="7772400" cy="507208"/>
          </a:xfrm>
        </p:spPr>
        <p:txBody>
          <a:bodyPr/>
          <a:lstStyle/>
          <a:p>
            <a:r>
              <a:rPr lang="en-US" dirty="0" smtClean="0"/>
              <a:t>Spring 2015                                                                                   ETM 568 Piedrahita, </a:t>
            </a:r>
            <a:r>
              <a:rPr lang="en-US" dirty="0" err="1" smtClean="0"/>
              <a:t>Borisov</a:t>
            </a:r>
            <a:endParaRPr lang="en-US" dirty="0"/>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Patient Safety and Designing Systems</a:t>
            </a:r>
            <a:endParaRPr lang="en-US" dirty="0"/>
          </a:p>
        </p:txBody>
      </p:sp>
      <p:sp>
        <p:nvSpPr>
          <p:cNvPr id="3" name="Content Placeholder 2"/>
          <p:cNvSpPr>
            <a:spLocks noGrp="1"/>
          </p:cNvSpPr>
          <p:nvPr>
            <p:ph idx="1"/>
          </p:nvPr>
        </p:nvSpPr>
        <p:spPr/>
        <p:txBody>
          <a:bodyPr>
            <a:normAutofit/>
          </a:bodyPr>
          <a:lstStyle/>
          <a:p>
            <a:r>
              <a:rPr lang="en-US" sz="1800" dirty="0" smtClean="0"/>
              <a:t>The systemic root causes for errors and patient harm are normally fixable.</a:t>
            </a:r>
          </a:p>
          <a:p>
            <a:r>
              <a:rPr lang="en-US" sz="1800" dirty="0" smtClean="0"/>
              <a:t>Errors are normally preventable and tend to be repeated.</a:t>
            </a:r>
          </a:p>
          <a:p>
            <a:r>
              <a:rPr lang="en-US" sz="1800" dirty="0" smtClean="0"/>
              <a:t>Hospital should strive to improve their understanding of the human factors available.</a:t>
            </a:r>
          </a:p>
          <a:p>
            <a:pPr>
              <a:spcBef>
                <a:spcPts val="0"/>
              </a:spcBef>
            </a:pPr>
            <a:r>
              <a:rPr lang="en" sz="1800" dirty="0" smtClean="0"/>
              <a:t>Initially, it will take more time to design the system, which can be also expensive, but the advantages in the long run will far outweigh the initial cost.</a:t>
            </a:r>
          </a:p>
          <a:p>
            <a:pPr>
              <a:spcBef>
                <a:spcPts val="0"/>
              </a:spcBef>
            </a:pPr>
            <a:r>
              <a:rPr lang="en" sz="1800" dirty="0" smtClean="0"/>
              <a:t>“You go slow, to go fast”</a:t>
            </a:r>
          </a:p>
          <a:p>
            <a:pPr>
              <a:spcBef>
                <a:spcPts val="0"/>
              </a:spcBef>
            </a:pPr>
            <a:r>
              <a:rPr lang="en" sz="1800" dirty="0" smtClean="0"/>
              <a:t>The testing time frame for the success of the system will depend on the size of the organization.</a:t>
            </a:r>
          </a:p>
          <a:p>
            <a:pPr marL="0" indent="0">
              <a:buNone/>
            </a:pPr>
            <a:endParaRPr lang="en-US" sz="1800" dirty="0"/>
          </a:p>
        </p:txBody>
      </p:sp>
      <p:sp>
        <p:nvSpPr>
          <p:cNvPr id="5" name="Slide Number Placeholder 4"/>
          <p:cNvSpPr>
            <a:spLocks noGrp="1"/>
          </p:cNvSpPr>
          <p:nvPr>
            <p:ph type="sldNum" sz="quarter" idx="12"/>
          </p:nvPr>
        </p:nvSpPr>
        <p:spPr/>
        <p:txBody>
          <a:bodyPr/>
          <a:lstStyle/>
          <a:p>
            <a:pPr>
              <a:spcBef>
                <a:spcPts val="0"/>
              </a:spcBef>
              <a:buNone/>
            </a:pPr>
            <a:fld id="{00000000-1234-1234-1234-123412341234}" type="slidenum">
              <a:rPr lang="en" smtClean="0"/>
              <a:t>5</a:t>
            </a:fld>
            <a:endParaRPr lang="en"/>
          </a:p>
        </p:txBody>
      </p:sp>
      <p:sp>
        <p:nvSpPr>
          <p:cNvPr id="6" name="Footer Placeholder 1"/>
          <p:cNvSpPr>
            <a:spLocks noGrp="1"/>
          </p:cNvSpPr>
          <p:nvPr>
            <p:ph type="ftr" sz="quarter" idx="11"/>
          </p:nvPr>
        </p:nvSpPr>
        <p:spPr>
          <a:xfrm>
            <a:off x="685800" y="4533900"/>
            <a:ext cx="7772400" cy="507208"/>
          </a:xfrm>
        </p:spPr>
        <p:txBody>
          <a:bodyPr/>
          <a:lstStyle/>
          <a:p>
            <a:r>
              <a:rPr lang="en-US" dirty="0" smtClean="0"/>
              <a:t>Spring 2015                                                                                   ETM 568 Piedrahita, </a:t>
            </a:r>
            <a:r>
              <a:rPr lang="en-US" dirty="0" err="1" smtClean="0"/>
              <a:t>Borisov</a:t>
            </a:r>
            <a:endParaRPr lang="en-US" dirty="0"/>
          </a:p>
        </p:txBody>
      </p:sp>
    </p:spTree>
    <p:extLst>
      <p:ext uri="{BB962C8B-B14F-4D97-AF65-F5344CB8AC3E}">
        <p14:creationId xmlns:p14="http://schemas.microsoft.com/office/powerpoint/2010/main" val="4052735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subTitle" idx="1"/>
          </p:nvPr>
        </p:nvSpPr>
        <p:spPr>
          <a:xfrm>
            <a:off x="247677" y="1339226"/>
            <a:ext cx="8471099" cy="3194674"/>
          </a:xfrm>
          <a:prstGeom prst="rect">
            <a:avLst/>
          </a:prstGeom>
        </p:spPr>
        <p:txBody>
          <a:bodyPr lIns="91425" tIns="91425" rIns="91425" bIns="91425" anchor="t" anchorCtr="0">
            <a:noAutofit/>
          </a:bodyPr>
          <a:lstStyle/>
          <a:p>
            <a:pPr marL="285750" indent="-285750" algn="just">
              <a:spcBef>
                <a:spcPts val="0"/>
              </a:spcBef>
              <a:buFont typeface="Arial"/>
              <a:buChar char="•"/>
            </a:pPr>
            <a:r>
              <a:rPr lang="en" sz="2000" dirty="0">
                <a:solidFill>
                  <a:srgbClr val="000000"/>
                </a:solidFill>
              </a:rPr>
              <a:t>New technology is supposed to make you more productive, not less productive. </a:t>
            </a:r>
            <a:endParaRPr lang="en-US" sz="2000" dirty="0" smtClean="0">
              <a:solidFill>
                <a:srgbClr val="000000"/>
              </a:solidFill>
            </a:endParaRPr>
          </a:p>
          <a:p>
            <a:pPr marL="285750" indent="-285750" algn="just">
              <a:spcBef>
                <a:spcPts val="0"/>
              </a:spcBef>
              <a:buFont typeface="Arial"/>
              <a:buChar char="•"/>
            </a:pPr>
            <a:r>
              <a:rPr lang="en" sz="2000" dirty="0" smtClean="0">
                <a:solidFill>
                  <a:srgbClr val="000000"/>
                </a:solidFill>
              </a:rPr>
              <a:t>Implementing </a:t>
            </a:r>
            <a:r>
              <a:rPr lang="en" sz="2000" dirty="0">
                <a:solidFill>
                  <a:srgbClr val="000000"/>
                </a:solidFill>
              </a:rPr>
              <a:t>new technology without proper training of the personnel or failure to involve physicians/doctors into the design process can reduce the production and create more problems than the ones that already exist within the organizations</a:t>
            </a:r>
            <a:r>
              <a:rPr lang="en" sz="2000" dirty="0" smtClean="0">
                <a:solidFill>
                  <a:srgbClr val="000000"/>
                </a:solidFill>
              </a:rPr>
              <a:t>.</a:t>
            </a:r>
            <a:endParaRPr lang="en-US" sz="2000" dirty="0" smtClean="0">
              <a:solidFill>
                <a:srgbClr val="000000"/>
              </a:solidFill>
            </a:endParaRPr>
          </a:p>
          <a:p>
            <a:pPr marL="285750" indent="-285750" algn="just">
              <a:spcBef>
                <a:spcPts val="0"/>
              </a:spcBef>
              <a:buFont typeface="Arial"/>
              <a:buChar char="•"/>
            </a:pPr>
            <a:r>
              <a:rPr lang="en-US" sz="2000" dirty="0" smtClean="0">
                <a:solidFill>
                  <a:srgbClr val="000000"/>
                </a:solidFill>
              </a:rPr>
              <a:t>Healthcare has gone from largely analog to a largely digital industry.</a:t>
            </a:r>
          </a:p>
          <a:p>
            <a:pPr marL="285750" indent="-285750" algn="just">
              <a:spcBef>
                <a:spcPts val="0"/>
              </a:spcBef>
              <a:buFont typeface="Arial"/>
              <a:buChar char="•"/>
            </a:pPr>
            <a:r>
              <a:rPr lang="en-US" sz="2000" dirty="0" smtClean="0">
                <a:solidFill>
                  <a:srgbClr val="000000"/>
                </a:solidFill>
              </a:rPr>
              <a:t>Technology should fit the way your people do the work.</a:t>
            </a:r>
          </a:p>
          <a:p>
            <a:pPr marL="285750" indent="-285750" algn="just">
              <a:spcBef>
                <a:spcPts val="0"/>
              </a:spcBef>
              <a:buFont typeface="Arial"/>
              <a:buChar char="•"/>
            </a:pPr>
            <a:r>
              <a:rPr lang="en-US" sz="2000" dirty="0" smtClean="0">
                <a:solidFill>
                  <a:srgbClr val="000000"/>
                </a:solidFill>
              </a:rPr>
              <a:t>Its important to include physicians in the design of the new technologies.</a:t>
            </a:r>
            <a:endParaRPr lang="en" sz="2000" dirty="0">
              <a:solidFill>
                <a:srgbClr val="000000"/>
              </a:solidFill>
            </a:endParaRPr>
          </a:p>
        </p:txBody>
      </p:sp>
      <p:sp>
        <p:nvSpPr>
          <p:cNvPr id="3" name="Slide Number Placeholder 2"/>
          <p:cNvSpPr>
            <a:spLocks noGrp="1"/>
          </p:cNvSpPr>
          <p:nvPr>
            <p:ph type="sldNum" sz="quarter" idx="12"/>
          </p:nvPr>
        </p:nvSpPr>
        <p:spPr>
          <a:xfrm>
            <a:off x="8594725" y="4237038"/>
            <a:ext cx="549275" cy="296862"/>
          </a:xfrm>
        </p:spPr>
        <p:txBody>
          <a:bodyPr>
            <a:normAutofit/>
          </a:bodyPr>
          <a:lstStyle/>
          <a:p>
            <a:fld id="{6E2D2B3B-882E-40F3-A32F-6DD516915044}" type="slidenum">
              <a:rPr lang="en-US" smtClean="0"/>
              <a:pPr/>
              <a:t>6</a:t>
            </a:fld>
            <a:endParaRPr lang="en-US" dirty="0"/>
          </a:p>
        </p:txBody>
      </p:sp>
      <p:sp>
        <p:nvSpPr>
          <p:cNvPr id="55" name="Shape 55"/>
          <p:cNvSpPr txBox="1"/>
          <p:nvPr/>
        </p:nvSpPr>
        <p:spPr>
          <a:xfrm>
            <a:off x="634127" y="279000"/>
            <a:ext cx="7495199" cy="760800"/>
          </a:xfrm>
          <a:prstGeom prst="rect">
            <a:avLst/>
          </a:prstGeom>
          <a:noFill/>
          <a:ln>
            <a:noFill/>
          </a:ln>
        </p:spPr>
        <p:txBody>
          <a:bodyPr lIns="91425" tIns="91425" rIns="91425" bIns="91425" anchor="t" anchorCtr="0">
            <a:noAutofit/>
          </a:bodyPr>
          <a:lstStyle/>
          <a:p>
            <a:pPr algn="ctr">
              <a:spcBef>
                <a:spcPts val="0"/>
              </a:spcBef>
              <a:buNone/>
            </a:pPr>
            <a:r>
              <a:rPr lang="en" sz="3600"/>
              <a:t>IT in Lean Healthcare</a:t>
            </a:r>
          </a:p>
        </p:txBody>
      </p:sp>
      <p:sp>
        <p:nvSpPr>
          <p:cNvPr id="6" name="Footer Placeholder 1"/>
          <p:cNvSpPr>
            <a:spLocks noGrp="1"/>
          </p:cNvSpPr>
          <p:nvPr>
            <p:ph type="ftr" sz="quarter" idx="11"/>
          </p:nvPr>
        </p:nvSpPr>
        <p:spPr>
          <a:xfrm>
            <a:off x="685800" y="4533900"/>
            <a:ext cx="7772400" cy="507208"/>
          </a:xfrm>
        </p:spPr>
        <p:txBody>
          <a:bodyPr/>
          <a:lstStyle/>
          <a:p>
            <a:r>
              <a:rPr lang="en-US" dirty="0" smtClean="0"/>
              <a:t>Spring 2015                                                                                   ETM 568 Piedrahita, </a:t>
            </a:r>
            <a:r>
              <a:rPr lang="en-US" dirty="0" err="1" smtClean="0"/>
              <a:t>Borisov</a:t>
            </a:r>
            <a:endParaRPr lang="en-US" dirty="0"/>
          </a:p>
        </p:txBody>
      </p:sp>
    </p:spTree>
  </p:cSld>
  <p:clrMapOvr>
    <a:masterClrMapping/>
  </p:clrMapOvr>
  <p:transition spd="slow">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188</TotalTime>
  <Words>556</Words>
  <Application>Microsoft Office PowerPoint</Application>
  <PresentationFormat>On-screen Show (16:9)</PresentationFormat>
  <Paragraphs>40</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Conversation with Mark Graban, MS, MBA</vt:lpstr>
      <vt:lpstr>Who is Mark Graban?</vt:lpstr>
      <vt:lpstr>Lean in Healthcare</vt:lpstr>
      <vt:lpstr>Change in Management Style</vt:lpstr>
      <vt:lpstr>Patient Safety and Designing Systems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Conversation with Mark Graban, MS, MBA</dc:title>
  <dc:creator>Joan Burtner</dc:creator>
  <cp:lastModifiedBy>Joan Burtner</cp:lastModifiedBy>
  <cp:revision>9</cp:revision>
  <dcterms:modified xsi:type="dcterms:W3CDTF">2015-02-11T19:46:13Z</dcterms:modified>
</cp:coreProperties>
</file>