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62" r:id="rId3"/>
    <p:sldId id="257"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Glenn" initials="TG"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93" d="100"/>
          <a:sy n="93" d="100"/>
        </p:scale>
        <p:origin x="396" y="-4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4-03T18:49:13.624" idx="1">
    <p:pos x="1476" y="3091"/>
    <p:text>Building Worth: Our success depends on our customer’s success.  We will build worth for our shareholders, customers, and other stakeholders by achieving the lowest cost, highest quality, and best service in our industry. To do this, we must lead our core markets with superior products; grow steadily; spend wisely; keep debt low; and protect our investments.
Growing Green: We will reduce our environmental footprint, even as we grow. By so doing, we will not only sustain our business, but we also will help sustain the communities in which we work and the world in which we live.
Living Well: We will preserve and enhance the lives of our employees by building a workplace that is satisfying, meaningful, and fun.  In doing so, we will make certain that safety and health are always top priorities and will treat each other with dignity and respect.
Giving Back:  Our neighbors depend on us, just as we depend on them.   We will strive to improve the quality of life in the communities in which we work.  This goes beyond providing jobs and paying taxes.  It also means giving to those in need, not only by sharing our financial resources, but also by sharing our time and talent.
Doing Right:  We will foster a culture guided by ethical values.  We will not forget to live up to those values, even when it might be difficult.  And when we make mistakes, we will be transparent and responsive to our critics.</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1424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519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30136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5770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07541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3305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60938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0088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78099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5591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9999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8537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154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0194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42462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3839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4/4/2016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532961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Southwire</a:t>
            </a:r>
            <a:r>
              <a:rPr lang="en-US" dirty="0" smtClean="0"/>
              <a:t> Company, LLC </a:t>
            </a:r>
            <a:endParaRPr lang="en-US" dirty="0"/>
          </a:p>
        </p:txBody>
      </p:sp>
      <p:sp>
        <p:nvSpPr>
          <p:cNvPr id="3" name="Subtitle 2"/>
          <p:cNvSpPr>
            <a:spLocks noGrp="1"/>
          </p:cNvSpPr>
          <p:nvPr>
            <p:ph type="subTitle" idx="1"/>
          </p:nvPr>
        </p:nvSpPr>
        <p:spPr/>
        <p:txBody>
          <a:bodyPr/>
          <a:lstStyle/>
          <a:p>
            <a:r>
              <a:rPr lang="en-US" dirty="0" smtClean="0"/>
              <a:t>Presented by Thomas Glenn</a:t>
            </a:r>
            <a:endParaRPr lang="en-US" dirty="0"/>
          </a:p>
        </p:txBody>
      </p:sp>
    </p:spTree>
    <p:extLst>
      <p:ext uri="{BB962C8B-B14F-4D97-AF65-F5344CB8AC3E}">
        <p14:creationId xmlns:p14="http://schemas.microsoft.com/office/powerpoint/2010/main" val="388800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they located? </a:t>
            </a:r>
            <a:endParaRPr lang="en-US" dirty="0"/>
          </a:p>
        </p:txBody>
      </p:sp>
      <p:sp>
        <p:nvSpPr>
          <p:cNvPr id="3" name="Content Placeholder 2"/>
          <p:cNvSpPr>
            <a:spLocks noGrp="1"/>
          </p:cNvSpPr>
          <p:nvPr>
            <p:ph idx="1"/>
          </p:nvPr>
        </p:nvSpPr>
        <p:spPr/>
        <p:txBody>
          <a:bodyPr/>
          <a:lstStyle/>
          <a:p>
            <a:r>
              <a:rPr lang="en-US" dirty="0" smtClean="0"/>
              <a:t>Carrollton, Georgia. </a:t>
            </a:r>
            <a:endParaRPr lang="en-US" dirty="0"/>
          </a:p>
        </p:txBody>
      </p:sp>
      <p:pic>
        <p:nvPicPr>
          <p:cNvPr id="1026" name="Picture 2" descr="Southwire - Who Are W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5253" y="1721104"/>
            <a:ext cx="4857297" cy="3497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224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they do? </a:t>
            </a:r>
            <a:endParaRPr lang="en-US" dirty="0"/>
          </a:p>
        </p:txBody>
      </p:sp>
      <p:sp>
        <p:nvSpPr>
          <p:cNvPr id="3" name="Content Placeholder 2"/>
          <p:cNvSpPr>
            <a:spLocks noGrp="1"/>
          </p:cNvSpPr>
          <p:nvPr>
            <p:ph idx="1"/>
          </p:nvPr>
        </p:nvSpPr>
        <p:spPr/>
        <p:txBody>
          <a:bodyPr/>
          <a:lstStyle/>
          <a:p>
            <a:r>
              <a:rPr lang="en-US" dirty="0" err="1" smtClean="0"/>
              <a:t>Southwire</a:t>
            </a:r>
            <a:r>
              <a:rPr lang="en-US" dirty="0" smtClean="0"/>
              <a:t> company is North Americas leading manufacturer of wire and cable used in the distribution and transmission of electricity.  </a:t>
            </a:r>
          </a:p>
          <a:p>
            <a:r>
              <a:rPr lang="en-US" dirty="0" smtClean="0"/>
              <a:t>One </a:t>
            </a:r>
            <a:r>
              <a:rPr lang="en-US" dirty="0"/>
              <a:t>in three new homes built in the United States contains wire made by </a:t>
            </a:r>
            <a:r>
              <a:rPr lang="en-US" dirty="0" err="1" smtClean="0"/>
              <a:t>Southwire</a:t>
            </a:r>
            <a:r>
              <a:rPr lang="en-US" dirty="0" smtClean="0"/>
              <a:t>.</a:t>
            </a:r>
            <a:endParaRPr lang="en-US" dirty="0"/>
          </a:p>
        </p:txBody>
      </p:sp>
      <p:pic>
        <p:nvPicPr>
          <p:cNvPr id="3074" name="Picture 2" descr="Original Equipment Manufactur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504" y="3899127"/>
            <a:ext cx="9012917" cy="1507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1102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service do the provide? </a:t>
            </a:r>
            <a:endParaRPr lang="en-US" dirty="0"/>
          </a:p>
        </p:txBody>
      </p:sp>
      <p:sp>
        <p:nvSpPr>
          <p:cNvPr id="3" name="Content Placeholder 2"/>
          <p:cNvSpPr>
            <a:spLocks noGrp="1"/>
          </p:cNvSpPr>
          <p:nvPr>
            <p:ph idx="1"/>
          </p:nvPr>
        </p:nvSpPr>
        <p:spPr/>
        <p:txBody>
          <a:bodyPr/>
          <a:lstStyle/>
          <a:p>
            <a:r>
              <a:rPr lang="en-US" dirty="0" smtClean="0"/>
              <a:t>The company helps provide power through their products, their service and by helping empower their customers, employees and community.  </a:t>
            </a:r>
          </a:p>
          <a:p>
            <a:r>
              <a:rPr lang="en-US" dirty="0" err="1"/>
              <a:t>Southwire</a:t>
            </a:r>
            <a:r>
              <a:rPr lang="en-US" dirty="0"/>
              <a:t> delivers power to millions of people around the world. The utility cable and building wire carry electricity to wherever it is needed</a:t>
            </a:r>
            <a:r>
              <a:rPr lang="en-US" dirty="0" smtClean="0"/>
              <a:t>. </a:t>
            </a:r>
          </a:p>
          <a:p>
            <a:r>
              <a:rPr lang="en-US" dirty="0" smtClean="0"/>
              <a:t>This would be classified and a Public Service. </a:t>
            </a:r>
            <a:endParaRPr lang="en-US" dirty="0"/>
          </a:p>
        </p:txBody>
      </p:sp>
      <p:pic>
        <p:nvPicPr>
          <p:cNvPr id="4098" name="Picture 2" descr="Residential Horizontal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639" y="4503284"/>
            <a:ext cx="8278131" cy="1384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3320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Corporate Structure Breakdown</a:t>
            </a:r>
            <a:endParaRPr lang="en-US" dirty="0"/>
          </a:p>
        </p:txBody>
      </p:sp>
      <p:sp>
        <p:nvSpPr>
          <p:cNvPr id="3" name="Content Placeholder 2"/>
          <p:cNvSpPr>
            <a:spLocks noGrp="1"/>
          </p:cNvSpPr>
          <p:nvPr>
            <p:ph idx="1"/>
          </p:nvPr>
        </p:nvSpPr>
        <p:spPr/>
        <p:txBody>
          <a:bodyPr>
            <a:normAutofit fontScale="85000" lnSpcReduction="10000"/>
          </a:bodyPr>
          <a:lstStyle/>
          <a:p>
            <a:pPr marL="0" indent="0" fontAlgn="base">
              <a:buNone/>
            </a:pPr>
            <a:r>
              <a:rPr lang="en-US" dirty="0" smtClean="0"/>
              <a:t>They have four distinct divisions each of which focuses </a:t>
            </a:r>
            <a:r>
              <a:rPr lang="en-US" dirty="0"/>
              <a:t>on a specific group of products and </a:t>
            </a:r>
            <a:r>
              <a:rPr lang="en-US" dirty="0" smtClean="0"/>
              <a:t>customers</a:t>
            </a:r>
            <a:endParaRPr lang="en-US" dirty="0"/>
          </a:p>
          <a:p>
            <a:pPr fontAlgn="base">
              <a:buFont typeface="+mj-lt"/>
              <a:buAutoNum type="arabicParenR"/>
            </a:pPr>
            <a:r>
              <a:rPr lang="en-US" dirty="0" smtClean="0"/>
              <a:t>The </a:t>
            </a:r>
            <a:r>
              <a:rPr lang="en-US" dirty="0"/>
              <a:t>Energy Division sells a full line of low, medium and high-voltage cable products that move power from the generation source to buildings and homes. Customers include investor-owned utilities, rural electric cooperatives, municipalities, contractors and utility distributors.</a:t>
            </a:r>
          </a:p>
          <a:p>
            <a:pPr fontAlgn="base">
              <a:buFont typeface="+mj-lt"/>
              <a:buAutoNum type="arabicParenR"/>
            </a:pPr>
            <a:r>
              <a:rPr lang="en-US" dirty="0" smtClean="0"/>
              <a:t>The </a:t>
            </a:r>
            <a:r>
              <a:rPr lang="en-US" dirty="0"/>
              <a:t>Electrical Division products distribute power inside homes and buildings</a:t>
            </a:r>
            <a:r>
              <a:rPr lang="en-US" dirty="0" smtClean="0"/>
              <a:t>.</a:t>
            </a:r>
            <a:endParaRPr lang="en-US" dirty="0"/>
          </a:p>
          <a:p>
            <a:pPr fontAlgn="base">
              <a:buFont typeface="+mj-lt"/>
              <a:buAutoNum type="arabicParenR"/>
            </a:pPr>
            <a:r>
              <a:rPr lang="en-US" dirty="0" smtClean="0"/>
              <a:t>The OEM Division (Original Equipment Manufacturing) </a:t>
            </a:r>
            <a:r>
              <a:rPr lang="en-US" dirty="0"/>
              <a:t>sells wire and rod to customers who manufacture such products as automobile wiring harnesses, insect screening, transformers, electric motors, HVAC equipment, appliances and industrial equipment.</a:t>
            </a:r>
          </a:p>
          <a:p>
            <a:pPr fontAlgn="base">
              <a:buFont typeface="+mj-lt"/>
              <a:buAutoNum type="arabicParenR"/>
            </a:pPr>
            <a:r>
              <a:rPr lang="en-US" dirty="0" smtClean="0"/>
              <a:t>The </a:t>
            </a:r>
            <a:r>
              <a:rPr lang="en-US" dirty="0"/>
              <a:t>SCR® Technologies Division </a:t>
            </a:r>
            <a:r>
              <a:rPr lang="en-US" dirty="0" smtClean="0"/>
              <a:t>(</a:t>
            </a:r>
            <a:r>
              <a:rPr lang="en-US" dirty="0" err="1" smtClean="0"/>
              <a:t>Southwire</a:t>
            </a:r>
            <a:r>
              <a:rPr lang="en-US" dirty="0" smtClean="0"/>
              <a:t> Continuous Rod) has </a:t>
            </a:r>
            <a:r>
              <a:rPr lang="en-US" dirty="0"/>
              <a:t>been the technological leader in continuous cast copper and aluminum rod manufacturing since the 1960s. More than half of the continuous-casting copper rod capacity in the world uses our technology—which means most of the world’s copper wire passes through technology provided by </a:t>
            </a:r>
            <a:r>
              <a:rPr lang="en-US" dirty="0" err="1"/>
              <a:t>Southwire</a:t>
            </a:r>
            <a:r>
              <a:rPr lang="en-US" dirty="0"/>
              <a:t>.</a:t>
            </a:r>
          </a:p>
          <a:p>
            <a:endParaRPr lang="en-US" dirty="0"/>
          </a:p>
        </p:txBody>
      </p:sp>
    </p:spTree>
    <p:extLst>
      <p:ext uri="{BB962C8B-B14F-4D97-AF65-F5344CB8AC3E}">
        <p14:creationId xmlns:p14="http://schemas.microsoft.com/office/powerpoint/2010/main" val="740505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Southwires</a:t>
            </a:r>
            <a:r>
              <a:rPr lang="en-US" dirty="0" smtClean="0"/>
              <a:t> Corporate Vision </a:t>
            </a:r>
            <a:endParaRPr lang="en-US" dirty="0"/>
          </a:p>
        </p:txBody>
      </p:sp>
      <p:sp>
        <p:nvSpPr>
          <p:cNvPr id="3" name="Content Placeholder 2"/>
          <p:cNvSpPr>
            <a:spLocks noGrp="1"/>
          </p:cNvSpPr>
          <p:nvPr>
            <p:ph idx="1"/>
          </p:nvPr>
        </p:nvSpPr>
        <p:spPr/>
        <p:txBody>
          <a:bodyPr/>
          <a:lstStyle/>
          <a:p>
            <a:r>
              <a:rPr lang="en-US" dirty="0"/>
              <a:t>At </a:t>
            </a:r>
            <a:r>
              <a:rPr lang="en-US" dirty="0" err="1"/>
              <a:t>Southwire</a:t>
            </a:r>
            <a:r>
              <a:rPr lang="en-US" dirty="0"/>
              <a:t>, our products deliver power, and so do our people. We will sustain our company in a fiercely competitive industry by believing in and supporting our employees, who in turn, will ensure our performance, exceeds that of our competitors by</a:t>
            </a:r>
            <a:r>
              <a:rPr lang="en-US" dirty="0" smtClean="0"/>
              <a:t>:</a:t>
            </a:r>
          </a:p>
          <a:p>
            <a:r>
              <a:rPr lang="en-US" dirty="0" smtClean="0"/>
              <a:t>Building Worth </a:t>
            </a:r>
          </a:p>
          <a:p>
            <a:r>
              <a:rPr lang="en-US" dirty="0" smtClean="0"/>
              <a:t>Growing Green </a:t>
            </a:r>
          </a:p>
          <a:p>
            <a:r>
              <a:rPr lang="en-US" dirty="0" smtClean="0"/>
              <a:t>Living Well </a:t>
            </a:r>
          </a:p>
          <a:p>
            <a:r>
              <a:rPr lang="en-US" dirty="0" smtClean="0"/>
              <a:t>Giving Back </a:t>
            </a:r>
          </a:p>
          <a:p>
            <a:r>
              <a:rPr lang="en-US" dirty="0" smtClean="0"/>
              <a:t>Doing Right </a:t>
            </a:r>
            <a:endParaRPr lang="en-US" dirty="0"/>
          </a:p>
        </p:txBody>
      </p:sp>
      <p:pic>
        <p:nvPicPr>
          <p:cNvPr id="2052" name="Picture 4" descr="Southwi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7453" y="3468026"/>
            <a:ext cx="3731310" cy="2803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083327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1278</TotalTime>
  <Words>337</Words>
  <Application>Microsoft Office PowerPoint</Application>
  <PresentationFormat>Custom</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Facet</vt:lpstr>
      <vt:lpstr>Southwire Company, LLC </vt:lpstr>
      <vt:lpstr>Where are they located? </vt:lpstr>
      <vt:lpstr>What do they do? </vt:lpstr>
      <vt:lpstr>What service do the provide? </vt:lpstr>
      <vt:lpstr>Corporate Structure Breakdown</vt:lpstr>
      <vt:lpstr>Southwires Corporate Vision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Southwire Company</dc:title>
  <dc:creator>Thomas Glenn</dc:creator>
  <cp:lastModifiedBy>Joan Burtner</cp:lastModifiedBy>
  <cp:revision>8</cp:revision>
  <dcterms:created xsi:type="dcterms:W3CDTF">2016-04-03T22:05:08Z</dcterms:created>
  <dcterms:modified xsi:type="dcterms:W3CDTF">2016-04-04T20:32:09Z</dcterms:modified>
</cp:coreProperties>
</file>