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7010400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96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2C6E1BD-3955-4D38-9DAA-BA04B10F6F65}" type="datetime1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r>
              <a:rPr lang="en-US" smtClean="0"/>
              <a:t>Cam Mobley, Josh Crawford, Mike Rainwater   Quality Engineering Spring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F5AD483-C105-47C8-9516-892714C7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3033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692150"/>
            <a:ext cx="6157912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1041" y="4387136"/>
            <a:ext cx="5608319" cy="4156234"/>
          </a:xfrm>
          <a:prstGeom prst="rect">
            <a:avLst/>
          </a:prstGeom>
          <a:noFill/>
          <a:ln>
            <a:noFill/>
          </a:ln>
        </p:spPr>
        <p:txBody>
          <a:bodyPr lIns="92815" tIns="92815" rIns="92815" bIns="9281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6293879"/>
      </p:ext>
    </p:extLst>
  </p:cSld>
  <p:clrMap bg1="lt1" tx1="dk1" bg2="dk2" tx2="lt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atapsco.nist.gov/Award_Recipients/PDF_Files/2012_Lockheed_Martin_MFC_Application_Summary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701041" y="4387136"/>
            <a:ext cx="5608319" cy="4156234"/>
          </a:xfrm>
          <a:prstGeom prst="rect">
            <a:avLst/>
          </a:prstGeom>
        </p:spPr>
        <p:txBody>
          <a:bodyPr lIns="92815" tIns="92815" rIns="92815" bIns="9281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4094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701041" y="4387136"/>
            <a:ext cx="5608319" cy="4156234"/>
          </a:xfrm>
          <a:prstGeom prst="rect">
            <a:avLst/>
          </a:prstGeom>
        </p:spPr>
        <p:txBody>
          <a:bodyPr lIns="92815" tIns="92815" rIns="92815" bIns="92815" anchor="t" anchorCtr="0">
            <a:noAutofit/>
          </a:bodyPr>
          <a:lstStyle/>
          <a:p>
            <a:r>
              <a:rPr lang="en" u="sng">
                <a:solidFill>
                  <a:schemeClr val="hlink"/>
                </a:solidFill>
                <a:hlinkClick r:id="rId3"/>
              </a:rPr>
              <a:t>http://patapsco.nist.gov/Award_Recipients/PDF_Files/2012_Lockheed_Martin_MFC_Application_Summary.pdf</a:t>
            </a:r>
          </a:p>
        </p:txBody>
      </p:sp>
    </p:spTree>
    <p:extLst>
      <p:ext uri="{BB962C8B-B14F-4D97-AF65-F5344CB8AC3E}">
        <p14:creationId xmlns:p14="http://schemas.microsoft.com/office/powerpoint/2010/main" val="3921722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701041" y="4387136"/>
            <a:ext cx="5608319" cy="4156234"/>
          </a:xfrm>
          <a:prstGeom prst="rect">
            <a:avLst/>
          </a:prstGeom>
        </p:spPr>
        <p:txBody>
          <a:bodyPr lIns="92815" tIns="92815" rIns="92815" bIns="9281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8706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701041" y="4387136"/>
            <a:ext cx="5608319" cy="4156234"/>
          </a:xfrm>
          <a:prstGeom prst="rect">
            <a:avLst/>
          </a:prstGeom>
        </p:spPr>
        <p:txBody>
          <a:bodyPr lIns="92815" tIns="92815" rIns="92815" bIns="9281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2538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701041" y="4387136"/>
            <a:ext cx="5608319" cy="4156234"/>
          </a:xfrm>
          <a:prstGeom prst="rect">
            <a:avLst/>
          </a:prstGeom>
        </p:spPr>
        <p:txBody>
          <a:bodyPr lIns="92815" tIns="92815" rIns="92815" bIns="9281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5666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701041" y="4387136"/>
            <a:ext cx="5608319" cy="4156234"/>
          </a:xfrm>
          <a:prstGeom prst="rect">
            <a:avLst/>
          </a:prstGeom>
        </p:spPr>
        <p:txBody>
          <a:bodyPr lIns="92815" tIns="92815" rIns="92815" bIns="9281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346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26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Overview of Malcolm Baldrige National Quality Award Application- Lockheed Martin (2012)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Section 3: Customer Focus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1700" y="4648199"/>
            <a:ext cx="761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Cam Mobley, Josh Crawford, Mike Rainwater   Quality Engineering Spring 2016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699" y="334189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Customer Focus: Who is the Customer?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698" y="1055495"/>
            <a:ext cx="8520599" cy="36147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 rt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" dirty="0">
                <a:solidFill>
                  <a:schemeClr val="dk1"/>
                </a:solidFill>
              </a:rPr>
              <a:t>Lockheed Martin Missiles and Fire Control (MFC) customers are active members with: </a:t>
            </a:r>
          </a:p>
          <a:p>
            <a:pPr marL="514350" lvl="0" indent="-285750" rtl="0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000000"/>
                </a:solidFill>
              </a:rPr>
              <a:t>Integrated Products Teams (IPTs)</a:t>
            </a:r>
          </a:p>
          <a:p>
            <a:pPr marL="514350" lvl="0" indent="-285750" rtl="0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000000"/>
                </a:solidFill>
              </a:rPr>
              <a:t>Defense Contract Management Agency (DCMA)</a:t>
            </a:r>
          </a:p>
          <a:p>
            <a:pPr marL="514350" lvl="0" indent="-285750" rtl="0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000000"/>
                </a:solidFill>
              </a:rPr>
              <a:t>Members of the Department of Defense (DoD)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</a:rPr>
              <a:t>Company Motto:	</a:t>
            </a:r>
            <a:r>
              <a:rPr lang="en" dirty="0" smtClean="0">
                <a:solidFill>
                  <a:srgbClr val="000000"/>
                </a:solidFill>
              </a:rPr>
              <a:t>“</a:t>
            </a:r>
            <a:r>
              <a:rPr lang="en" dirty="0">
                <a:solidFill>
                  <a:srgbClr val="000000"/>
                </a:solidFill>
              </a:rPr>
              <a:t>We Never Forget Who We’re Working For”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700" y="4613321"/>
            <a:ext cx="761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Cam Mobley, Josh Crawford, Mike Rainwater   Quality Engineering Spring 2016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699" y="375752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3.1a Voice of the Customer: Customer Listening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698" y="1050463"/>
            <a:ext cx="8520599" cy="355115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400" dirty="0">
                <a:solidFill>
                  <a:schemeClr val="dk1"/>
                </a:solidFill>
              </a:rPr>
              <a:t>Missiles and Fire Control (MFC) has a Voice of the Customer (VOC) process that includes: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Gathering and documenting information</a:t>
            </a:r>
          </a:p>
          <a:p>
            <a: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Char char="■"/>
            </a:pPr>
            <a:r>
              <a:rPr lang="en" dirty="0">
                <a:solidFill>
                  <a:schemeClr val="dk1"/>
                </a:solidFill>
              </a:rPr>
              <a:t>Whether through formal or informal methods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Char char="●"/>
            </a:pPr>
            <a:r>
              <a:rPr lang="en" dirty="0">
                <a:solidFill>
                  <a:schemeClr val="dk1"/>
                </a:solidFill>
              </a:rPr>
              <a:t>Verifying data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Char char="●"/>
            </a:pPr>
            <a:r>
              <a:rPr lang="en" dirty="0">
                <a:solidFill>
                  <a:schemeClr val="dk1"/>
                </a:solidFill>
              </a:rPr>
              <a:t>Enter data into the Enterprise Excellence System (EES)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Char char="❏"/>
            </a:pPr>
            <a:r>
              <a:rPr lang="en" sz="1400" dirty="0">
                <a:solidFill>
                  <a:schemeClr val="dk1"/>
                </a:solidFill>
              </a:rPr>
              <a:t>MFC also initiates and participates in Kaizen events with customers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Char char="❏"/>
            </a:pPr>
            <a:r>
              <a:rPr lang="en" sz="1400" dirty="0">
                <a:solidFill>
                  <a:schemeClr val="dk1"/>
                </a:solidFill>
              </a:rPr>
              <a:t>Monitors customers’ comments on social media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Char char="●"/>
            </a:pPr>
            <a:r>
              <a:rPr lang="en" dirty="0">
                <a:solidFill>
                  <a:schemeClr val="dk1"/>
                </a:solidFill>
              </a:rPr>
              <a:t>Facebook, Twitter, Youtube, and Flickr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Char char="❏"/>
            </a:pPr>
            <a:r>
              <a:rPr lang="en" sz="1400" dirty="0">
                <a:solidFill>
                  <a:schemeClr val="dk1"/>
                </a:solidFill>
              </a:rPr>
              <a:t>Listens to comments from former customers, potential customers, and customers of the competitor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700" y="4703626"/>
            <a:ext cx="761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Cam Mobley, Josh Crawford, Mike Rainwater   Quality Engineering Spring 2016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3.1b </a:t>
            </a:r>
            <a:r>
              <a:rPr lang="en" sz="2300"/>
              <a:t>Determination of Customer Satisfaction and Engagement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017724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400" dirty="0">
                <a:solidFill>
                  <a:schemeClr val="dk1"/>
                </a:solidFill>
              </a:rPr>
              <a:t>Missiles and Fire Control determined the following elements to measure customer satisfaction. Examples of the elements are:</a:t>
            </a:r>
          </a:p>
          <a:p>
            <a:pPr marL="971550" lvl="0" indent="-285750" rtl="0">
              <a:spcBef>
                <a:spcPts val="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chemeClr val="dk1"/>
                </a:solidFill>
              </a:rPr>
              <a:t>Performance, reliability, cost, schedule</a:t>
            </a:r>
          </a:p>
          <a:p>
            <a:pPr marL="971550" lvl="0" indent="-285750" rtl="0">
              <a:spcBef>
                <a:spcPts val="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chemeClr val="dk1"/>
                </a:solidFill>
              </a:rPr>
              <a:t>Responses on annual Contractor Performance Assessment Report (CPAR)</a:t>
            </a:r>
          </a:p>
          <a:p>
            <a:pPr marL="971550" lvl="0" indent="-285750" rtl="0">
              <a:spcBef>
                <a:spcPts val="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chemeClr val="dk1"/>
                </a:solidFill>
              </a:rPr>
              <a:t>Duration of the Product Life Cycle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400" dirty="0">
                <a:solidFill>
                  <a:schemeClr val="dk1"/>
                </a:solidFill>
              </a:rPr>
              <a:t>Credit to strong working relationships with customers to resolve issues earlier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400" dirty="0">
                <a:solidFill>
                  <a:schemeClr val="dk1"/>
                </a:solidFill>
              </a:rPr>
              <a:t>Improvement in product reliability, affordability and schedule reduced customer dissatisfaction</a:t>
            </a:r>
          </a:p>
          <a:p>
            <a:pPr marL="971550" lvl="0" indent="-285750">
              <a:spcBef>
                <a:spcPts val="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chemeClr val="dk1"/>
                </a:solidFill>
              </a:rPr>
              <a:t>When dissatisfaction is noted, MFC looks for the Root Cause as soon as possible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700" y="4699046"/>
            <a:ext cx="761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Cam Mobley, Josh Crawford, Mike Rainwater   Quality Engineering Spring 2016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3.2a Product Offerings and Customer Support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600" dirty="0">
                <a:solidFill>
                  <a:schemeClr val="dk1"/>
                </a:solidFill>
              </a:rPr>
              <a:t>MFC create products through the gathering of information and identification of needs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600" dirty="0">
                <a:solidFill>
                  <a:schemeClr val="dk1"/>
                </a:solidFill>
              </a:rPr>
              <a:t>Customers of the company are often able to ask questions about a product at any time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600" dirty="0">
                <a:solidFill>
                  <a:schemeClr val="dk1"/>
                </a:solidFill>
              </a:rPr>
              <a:t>During the Strategic Planning and Execution System (SPES), analysis and evaluation of gathered information leads to the creation of customer segments</a:t>
            </a:r>
          </a:p>
          <a:p>
            <a:pPr marL="457200" lvl="0" indent="-228600"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600" dirty="0">
                <a:solidFill>
                  <a:schemeClr val="dk1"/>
                </a:solidFill>
              </a:rPr>
              <a:t>The information is gathered on either a weekly or monthly basis, with evaluation done on a pre-determined basis for MFC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700" y="4641271"/>
            <a:ext cx="761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Cam Mobley, Josh Crawford, Mike Rainwater   Quality Engineering Spring 2016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3.2b Building Customer Relationships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600" dirty="0">
                <a:solidFill>
                  <a:schemeClr val="dk1"/>
                </a:solidFill>
              </a:rPr>
              <a:t>Missiles and Fire Control carefully manages and nurtures relationships to: 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en" dirty="0" smtClean="0">
                <a:solidFill>
                  <a:schemeClr val="dk1"/>
                </a:solidFill>
              </a:rPr>
              <a:t>Acquire </a:t>
            </a:r>
            <a:r>
              <a:rPr lang="en" dirty="0">
                <a:solidFill>
                  <a:schemeClr val="dk1"/>
                </a:solidFill>
              </a:rPr>
              <a:t>customers and build market share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en" dirty="0">
                <a:solidFill>
                  <a:schemeClr val="dk1"/>
                </a:solidFill>
              </a:rPr>
              <a:t>Retain customers, meet their requirements and exceed their expectations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en" dirty="0">
                <a:solidFill>
                  <a:schemeClr val="dk1"/>
                </a:solidFill>
              </a:rPr>
              <a:t>Increase their engagement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600" dirty="0">
                <a:solidFill>
                  <a:schemeClr val="dk1"/>
                </a:solidFill>
              </a:rPr>
              <a:t>MFC utilizes a seven (7) step method to handle complaints in their Complaint Management Process</a:t>
            </a:r>
          </a:p>
          <a:p>
            <a:pPr marL="457200" lvl="0" indent="-228600">
              <a:spcBef>
                <a:spcPts val="0"/>
              </a:spcBef>
              <a:buClr>
                <a:schemeClr val="dk1"/>
              </a:buClr>
              <a:buChar char="❏"/>
            </a:pPr>
            <a:r>
              <a:rPr lang="en" sz="1600" dirty="0">
                <a:solidFill>
                  <a:schemeClr val="dk1"/>
                </a:solidFill>
              </a:rPr>
              <a:t>MFC encourages the customer’s involvement in solving the problem or concern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700" y="4679719"/>
            <a:ext cx="761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Cam Mobley, Josh Crawford, Mike Rainwater   Quality Engineering Spring 2016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457</Words>
  <Application>Microsoft Office PowerPoint</Application>
  <PresentationFormat>On-screen Show (16:9)</PresentationFormat>
  <Paragraphs>46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simple-light-2</vt:lpstr>
      <vt:lpstr>Overview of Malcolm Baldrige National Quality Award Application- Lockheed Martin (2012)</vt:lpstr>
      <vt:lpstr>Customer Focus: Who is the Customer?</vt:lpstr>
      <vt:lpstr>3.1a Voice of the Customer: Customer Listening</vt:lpstr>
      <vt:lpstr>3.1b Determination of Customer Satisfaction and Engagement</vt:lpstr>
      <vt:lpstr>3.2a Product Offerings and Customer Support</vt:lpstr>
      <vt:lpstr>3.2b Building Customer Relationships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Malcolm Baldrige National Quality Award Application- Lockheed Martin (2012)</dc:title>
  <dc:creator>Josh-PC1</dc:creator>
  <cp:lastModifiedBy>Joan Burtner</cp:lastModifiedBy>
  <cp:revision>5</cp:revision>
  <cp:lastPrinted>2016-02-10T17:48:33Z</cp:lastPrinted>
  <dcterms:modified xsi:type="dcterms:W3CDTF">2016-02-10T17:49:27Z</dcterms:modified>
</cp:coreProperties>
</file>