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8" d="100"/>
          <a:sy n="78" d="100"/>
        </p:scale>
        <p:origin x="-96"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460830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Alex Byrd, Aaron Odom, John Smith http://patapsco.nist.gov/Award_Recipients/index.cfm</a:t>
            </a:r>
          </a:p>
        </p:txBody>
      </p:sp>
    </p:spTree>
    <p:extLst>
      <p:ext uri="{BB962C8B-B14F-4D97-AF65-F5344CB8AC3E}">
        <p14:creationId xmlns:p14="http://schemas.microsoft.com/office/powerpoint/2010/main" val="1732844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Alex Byrd, Aaron Odom, John Smith</a:t>
            </a:r>
          </a:p>
        </p:txBody>
      </p:sp>
    </p:spTree>
    <p:extLst>
      <p:ext uri="{BB962C8B-B14F-4D97-AF65-F5344CB8AC3E}">
        <p14:creationId xmlns:p14="http://schemas.microsoft.com/office/powerpoint/2010/main" val="125872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Alex Byrd, Aaron Odom, John Smith</a:t>
            </a:r>
          </a:p>
        </p:txBody>
      </p:sp>
    </p:spTree>
    <p:extLst>
      <p:ext uri="{BB962C8B-B14F-4D97-AF65-F5344CB8AC3E}">
        <p14:creationId xmlns:p14="http://schemas.microsoft.com/office/powerpoint/2010/main" val="192773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Alex Byrd, Aaron Odom, John Smith</a:t>
            </a:r>
          </a:p>
        </p:txBody>
      </p:sp>
    </p:spTree>
    <p:extLst>
      <p:ext uri="{BB962C8B-B14F-4D97-AF65-F5344CB8AC3E}">
        <p14:creationId xmlns:p14="http://schemas.microsoft.com/office/powerpoint/2010/main" val="213652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Alex Byrd, Aaron Odom, John Smith</a:t>
            </a:r>
          </a:p>
        </p:txBody>
      </p:sp>
    </p:spTree>
    <p:extLst>
      <p:ext uri="{BB962C8B-B14F-4D97-AF65-F5344CB8AC3E}">
        <p14:creationId xmlns:p14="http://schemas.microsoft.com/office/powerpoint/2010/main" val="204479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Alex Byrd, Aaron Odom, John Smith</a:t>
            </a:r>
          </a:p>
        </p:txBody>
      </p:sp>
    </p:spTree>
    <p:extLst>
      <p:ext uri="{BB962C8B-B14F-4D97-AF65-F5344CB8AC3E}">
        <p14:creationId xmlns:p14="http://schemas.microsoft.com/office/powerpoint/2010/main" val="631825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167725" y="419175"/>
            <a:ext cx="8520599" cy="1130400"/>
          </a:xfrm>
          <a:prstGeom prst="rect">
            <a:avLst/>
          </a:prstGeom>
        </p:spPr>
        <p:txBody>
          <a:bodyPr lIns="91425" tIns="91425" rIns="91425" bIns="91425" anchor="b" anchorCtr="0">
            <a:noAutofit/>
          </a:bodyPr>
          <a:lstStyle/>
          <a:p>
            <a:pPr lvl="0" rtl="0">
              <a:spcBef>
                <a:spcPts val="0"/>
              </a:spcBef>
              <a:buNone/>
            </a:pPr>
            <a:r>
              <a:rPr lang="en" sz="3600">
                <a:solidFill>
                  <a:srgbClr val="F3F3F3"/>
                </a:solidFill>
                <a:latin typeface="Times New Roman"/>
                <a:ea typeface="Times New Roman"/>
                <a:cs typeface="Times New Roman"/>
                <a:sym typeface="Times New Roman"/>
              </a:rPr>
              <a:t>Category 2: Strategic Planning for</a:t>
            </a:r>
          </a:p>
          <a:p>
            <a:pPr lvl="0">
              <a:spcBef>
                <a:spcPts val="0"/>
              </a:spcBef>
              <a:buNone/>
            </a:pPr>
            <a:r>
              <a:rPr lang="en" sz="3600">
                <a:solidFill>
                  <a:srgbClr val="F3F3F3"/>
                </a:solidFill>
                <a:latin typeface="Times New Roman"/>
                <a:ea typeface="Times New Roman"/>
                <a:cs typeface="Times New Roman"/>
                <a:sym typeface="Times New Roman"/>
              </a:rPr>
              <a:t>Missiles and Fire Control (MFC) </a:t>
            </a:r>
          </a:p>
        </p:txBody>
      </p:sp>
      <p:sp>
        <p:nvSpPr>
          <p:cNvPr id="55" name="Shape 55"/>
          <p:cNvSpPr txBox="1">
            <a:spLocks noGrp="1"/>
          </p:cNvSpPr>
          <p:nvPr>
            <p:ph type="subTitle" idx="1"/>
          </p:nvPr>
        </p:nvSpPr>
        <p:spPr>
          <a:xfrm>
            <a:off x="311700" y="3618425"/>
            <a:ext cx="8520599" cy="2023199"/>
          </a:xfrm>
          <a:prstGeom prst="rect">
            <a:avLst/>
          </a:prstGeom>
        </p:spPr>
        <p:txBody>
          <a:bodyPr lIns="91425" tIns="91425" rIns="91425" bIns="91425" anchor="t" anchorCtr="0">
            <a:noAutofit/>
          </a:bodyPr>
          <a:lstStyle/>
          <a:p>
            <a:pPr lvl="0" rtl="0">
              <a:spcBef>
                <a:spcPts val="0"/>
              </a:spcBef>
              <a:buNone/>
            </a:pPr>
            <a:r>
              <a:rPr lang="en">
                <a:solidFill>
                  <a:srgbClr val="F3F3F3"/>
                </a:solidFill>
                <a:latin typeface="Times New Roman"/>
                <a:ea typeface="Times New Roman"/>
                <a:cs typeface="Times New Roman"/>
                <a:sym typeface="Times New Roman"/>
              </a:rPr>
              <a:t>Aaron Odom</a:t>
            </a:r>
          </a:p>
          <a:p>
            <a:pPr lvl="0" rtl="0">
              <a:spcBef>
                <a:spcPts val="0"/>
              </a:spcBef>
              <a:buNone/>
            </a:pPr>
            <a:r>
              <a:rPr lang="en">
                <a:solidFill>
                  <a:srgbClr val="F3F3F3"/>
                </a:solidFill>
                <a:latin typeface="Times New Roman"/>
                <a:ea typeface="Times New Roman"/>
                <a:cs typeface="Times New Roman"/>
                <a:sym typeface="Times New Roman"/>
              </a:rPr>
              <a:t>Josiah Wright</a:t>
            </a:r>
          </a:p>
          <a:p>
            <a:pPr lvl="0" rtl="0">
              <a:spcBef>
                <a:spcPts val="0"/>
              </a:spcBef>
              <a:buNone/>
            </a:pPr>
            <a:r>
              <a:rPr lang="en">
                <a:solidFill>
                  <a:srgbClr val="F3F3F3"/>
                </a:solidFill>
                <a:latin typeface="Times New Roman"/>
                <a:ea typeface="Times New Roman"/>
                <a:cs typeface="Times New Roman"/>
                <a:sym typeface="Times New Roman"/>
              </a:rPr>
              <a:t>Alex Byrd</a:t>
            </a:r>
          </a:p>
          <a:p>
            <a:pPr lvl="0">
              <a:spcBef>
                <a:spcPts val="0"/>
              </a:spcBef>
              <a:buNone/>
            </a:pPr>
            <a:endParaRPr/>
          </a:p>
        </p:txBody>
      </p:sp>
      <p:sp>
        <p:nvSpPr>
          <p:cNvPr id="56" name="Shape 56"/>
          <p:cNvSpPr txBox="1"/>
          <p:nvPr/>
        </p:nvSpPr>
        <p:spPr>
          <a:xfrm>
            <a:off x="581900" y="3888502"/>
            <a:ext cx="7262700" cy="569699"/>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7" name="Shape 57"/>
          <p:cNvSpPr txBox="1"/>
          <p:nvPr/>
        </p:nvSpPr>
        <p:spPr>
          <a:xfrm>
            <a:off x="92225" y="4589101"/>
            <a:ext cx="2492399" cy="384299"/>
          </a:xfrm>
          <a:prstGeom prst="rect">
            <a:avLst/>
          </a:prstGeom>
          <a:noFill/>
          <a:ln>
            <a:noFill/>
          </a:ln>
        </p:spPr>
        <p:txBody>
          <a:bodyPr lIns="91425" tIns="91425" rIns="91425" bIns="91425" anchor="t" anchorCtr="0">
            <a:noAutofit/>
          </a:bodyPr>
          <a:lstStyle/>
          <a:p>
            <a:pPr lvl="0">
              <a:spcBef>
                <a:spcPts val="0"/>
              </a:spcBef>
              <a:buNone/>
            </a:pPr>
            <a:r>
              <a:rPr lang="en"/>
              <a:t>Lockheed, JW, AB, AO</a:t>
            </a:r>
          </a:p>
        </p:txBody>
      </p:sp>
      <p:pic>
        <p:nvPicPr>
          <p:cNvPr id="58" name="Shape 58"/>
          <p:cNvPicPr preferRelativeResize="0"/>
          <p:nvPr/>
        </p:nvPicPr>
        <p:blipFill>
          <a:blip r:embed="rId4">
            <a:alphaModFix/>
          </a:blip>
          <a:stretch>
            <a:fillRect/>
          </a:stretch>
        </p:blipFill>
        <p:spPr>
          <a:xfrm>
            <a:off x="6892986" y="3002325"/>
            <a:ext cx="1795338" cy="18094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173700"/>
            <a:ext cx="8520599" cy="508799"/>
          </a:xfrm>
          <a:prstGeom prst="rect">
            <a:avLst/>
          </a:prstGeom>
        </p:spPr>
        <p:txBody>
          <a:bodyPr lIns="91425" tIns="91425" rIns="91425" bIns="91425" anchor="t" anchorCtr="0">
            <a:noAutofit/>
          </a:bodyPr>
          <a:lstStyle/>
          <a:p>
            <a:pPr lvl="0" algn="ctr" rtl="0">
              <a:lnSpc>
                <a:spcPct val="115000"/>
              </a:lnSpc>
              <a:spcBef>
                <a:spcPts val="0"/>
              </a:spcBef>
              <a:spcAft>
                <a:spcPts val="1600"/>
              </a:spcAft>
              <a:buClr>
                <a:schemeClr val="dk1"/>
              </a:buClr>
              <a:buSzPct val="39285"/>
              <a:buFont typeface="Arial"/>
              <a:buNone/>
            </a:pPr>
            <a:r>
              <a:rPr lang="en" b="1" dirty="0">
                <a:solidFill>
                  <a:srgbClr val="000000"/>
                </a:solidFill>
                <a:latin typeface="Times New Roman"/>
                <a:ea typeface="Times New Roman"/>
                <a:cs typeface="Times New Roman"/>
                <a:sym typeface="Times New Roman"/>
              </a:rPr>
              <a:t>Strategic Planning and Execution System (SPES)</a:t>
            </a:r>
          </a:p>
          <a:p>
            <a:pPr lvl="0">
              <a:spcBef>
                <a:spcPts val="0"/>
              </a:spcBef>
              <a:buNone/>
            </a:pPr>
            <a:endParaRPr sz="1800" dirty="0">
              <a:solidFill>
                <a:schemeClr val="dk2"/>
              </a:solidFill>
            </a:endParaRPr>
          </a:p>
        </p:txBody>
      </p:sp>
      <p:sp>
        <p:nvSpPr>
          <p:cNvPr id="64" name="Shape 64"/>
          <p:cNvSpPr txBox="1">
            <a:spLocks noGrp="1"/>
          </p:cNvSpPr>
          <p:nvPr>
            <p:ph type="body" idx="1"/>
          </p:nvPr>
        </p:nvSpPr>
        <p:spPr>
          <a:xfrm>
            <a:off x="311700" y="1073520"/>
            <a:ext cx="8520599" cy="3433800"/>
          </a:xfrm>
          <a:prstGeom prst="rect">
            <a:avLst/>
          </a:prstGeom>
        </p:spPr>
        <p:txBody>
          <a:bodyPr lIns="91425" tIns="91425" rIns="91425" bIns="91425" anchor="t" anchorCtr="0">
            <a:noAutofit/>
          </a:bodyPr>
          <a:lstStyle/>
          <a:p>
            <a:pPr lvl="0" rtl="0">
              <a:spcBef>
                <a:spcPts val="0"/>
              </a:spcBef>
              <a:spcAft>
                <a:spcPts val="0"/>
              </a:spcAft>
              <a:buNone/>
            </a:pPr>
            <a:r>
              <a:rPr lang="en" sz="1400" b="1" u="sng">
                <a:latin typeface="Times New Roman"/>
                <a:ea typeface="Times New Roman"/>
                <a:cs typeface="Times New Roman"/>
                <a:sym typeface="Times New Roman"/>
              </a:rPr>
              <a:t>9 Step-Process</a:t>
            </a:r>
          </a:p>
          <a:p>
            <a:pPr lvl="0" rtl="0">
              <a:spcBef>
                <a:spcPts val="0"/>
              </a:spcBef>
              <a:spcAft>
                <a:spcPts val="0"/>
              </a:spcAft>
              <a:buNone/>
            </a:pPr>
            <a:r>
              <a:rPr lang="en" sz="1400">
                <a:latin typeface="Times New Roman"/>
                <a:ea typeface="Times New Roman"/>
                <a:cs typeface="Times New Roman"/>
                <a:sym typeface="Times New Roman"/>
              </a:rPr>
              <a:t>-LOB = Lines of</a:t>
            </a:r>
          </a:p>
          <a:p>
            <a:pPr lvl="0" rtl="0">
              <a:spcBef>
                <a:spcPts val="0"/>
              </a:spcBef>
              <a:spcAft>
                <a:spcPts val="0"/>
              </a:spcAft>
              <a:buNone/>
            </a:pPr>
            <a:r>
              <a:rPr lang="en" sz="1400">
                <a:latin typeface="Times New Roman"/>
                <a:ea typeface="Times New Roman"/>
                <a:cs typeface="Times New Roman"/>
                <a:sym typeface="Times New Roman"/>
              </a:rPr>
              <a:t>Business</a:t>
            </a:r>
          </a:p>
          <a:p>
            <a:pPr lvl="0" rtl="0">
              <a:spcBef>
                <a:spcPts val="0"/>
              </a:spcBef>
              <a:spcAft>
                <a:spcPts val="0"/>
              </a:spcAft>
              <a:buNone/>
            </a:pPr>
            <a:endParaRPr sz="1400">
              <a:latin typeface="Times New Roman"/>
              <a:ea typeface="Times New Roman"/>
              <a:cs typeface="Times New Roman"/>
              <a:sym typeface="Times New Roman"/>
            </a:endParaRPr>
          </a:p>
          <a:p>
            <a:pPr lvl="0" rtl="0">
              <a:spcBef>
                <a:spcPts val="0"/>
              </a:spcBef>
              <a:spcAft>
                <a:spcPts val="0"/>
              </a:spcAft>
              <a:buNone/>
            </a:pPr>
            <a:r>
              <a:rPr lang="en" sz="1400">
                <a:latin typeface="Times New Roman"/>
                <a:ea typeface="Times New Roman"/>
                <a:cs typeface="Times New Roman"/>
                <a:sym typeface="Times New Roman"/>
              </a:rPr>
              <a:t>-NBAE = New Business</a:t>
            </a:r>
          </a:p>
          <a:p>
            <a:pPr lvl="0" rtl="0">
              <a:lnSpc>
                <a:spcPct val="100000"/>
              </a:lnSpc>
              <a:spcBef>
                <a:spcPts val="0"/>
              </a:spcBef>
              <a:spcAft>
                <a:spcPts val="0"/>
              </a:spcAft>
              <a:buNone/>
            </a:pPr>
            <a:r>
              <a:rPr lang="en" sz="1400">
                <a:latin typeface="Times New Roman"/>
                <a:ea typeface="Times New Roman"/>
                <a:cs typeface="Times New Roman"/>
                <a:sym typeface="Times New Roman"/>
              </a:rPr>
              <a:t>Acquisition Expense</a:t>
            </a:r>
          </a:p>
          <a:p>
            <a:pPr lvl="0" rtl="0">
              <a:lnSpc>
                <a:spcPct val="100000"/>
              </a:lnSpc>
              <a:spcBef>
                <a:spcPts val="0"/>
              </a:spcBef>
              <a:spcAft>
                <a:spcPts val="0"/>
              </a:spcAft>
              <a:buNone/>
            </a:pPr>
            <a:r>
              <a:rPr lang="en" sz="1400">
                <a:latin typeface="Times New Roman"/>
                <a:ea typeface="Times New Roman"/>
                <a:cs typeface="Times New Roman"/>
                <a:sym typeface="Times New Roman"/>
              </a:rPr>
              <a:t> </a:t>
            </a:r>
          </a:p>
          <a:p>
            <a:pPr lvl="0" rtl="0">
              <a:lnSpc>
                <a:spcPct val="100000"/>
              </a:lnSpc>
              <a:spcBef>
                <a:spcPts val="0"/>
              </a:spcBef>
              <a:spcAft>
                <a:spcPts val="0"/>
              </a:spcAft>
              <a:buNone/>
            </a:pPr>
            <a:r>
              <a:rPr lang="en" sz="1400">
                <a:latin typeface="Times New Roman"/>
                <a:ea typeface="Times New Roman"/>
                <a:cs typeface="Times New Roman"/>
                <a:sym typeface="Times New Roman"/>
              </a:rPr>
              <a:t>-B&amp;P = Bids and </a:t>
            </a:r>
          </a:p>
          <a:p>
            <a:pPr lvl="0" rtl="0">
              <a:lnSpc>
                <a:spcPct val="100000"/>
              </a:lnSpc>
              <a:spcBef>
                <a:spcPts val="0"/>
              </a:spcBef>
              <a:spcAft>
                <a:spcPts val="0"/>
              </a:spcAft>
              <a:buNone/>
            </a:pPr>
            <a:r>
              <a:rPr lang="en" sz="1400">
                <a:latin typeface="Times New Roman"/>
                <a:ea typeface="Times New Roman"/>
                <a:cs typeface="Times New Roman"/>
                <a:sym typeface="Times New Roman"/>
              </a:rPr>
              <a:t>Proposals</a:t>
            </a:r>
          </a:p>
          <a:p>
            <a:pPr lvl="0" rtl="0">
              <a:lnSpc>
                <a:spcPct val="100000"/>
              </a:lnSpc>
              <a:spcBef>
                <a:spcPts val="0"/>
              </a:spcBef>
              <a:spcAft>
                <a:spcPts val="0"/>
              </a:spcAft>
              <a:buNone/>
            </a:pPr>
            <a:endParaRPr sz="1400">
              <a:latin typeface="Times New Roman"/>
              <a:ea typeface="Times New Roman"/>
              <a:cs typeface="Times New Roman"/>
              <a:sym typeface="Times New Roman"/>
            </a:endParaRPr>
          </a:p>
          <a:p>
            <a:pPr lvl="0" rtl="0">
              <a:lnSpc>
                <a:spcPct val="100000"/>
              </a:lnSpc>
              <a:spcBef>
                <a:spcPts val="0"/>
              </a:spcBef>
              <a:spcAft>
                <a:spcPts val="0"/>
              </a:spcAft>
              <a:buNone/>
            </a:pPr>
            <a:r>
              <a:rPr lang="en" sz="1400">
                <a:latin typeface="Times New Roman"/>
                <a:ea typeface="Times New Roman"/>
                <a:cs typeface="Times New Roman"/>
                <a:sym typeface="Times New Roman"/>
              </a:rPr>
              <a:t>-IRAD = Internal </a:t>
            </a:r>
          </a:p>
          <a:p>
            <a:pPr lvl="0" rtl="0">
              <a:lnSpc>
                <a:spcPct val="100000"/>
              </a:lnSpc>
              <a:spcBef>
                <a:spcPts val="0"/>
              </a:spcBef>
              <a:spcAft>
                <a:spcPts val="0"/>
              </a:spcAft>
              <a:buNone/>
            </a:pPr>
            <a:r>
              <a:rPr lang="en" sz="1400">
                <a:latin typeface="Times New Roman"/>
                <a:ea typeface="Times New Roman"/>
                <a:cs typeface="Times New Roman"/>
                <a:sym typeface="Times New Roman"/>
              </a:rPr>
              <a:t>Research and </a:t>
            </a:r>
          </a:p>
          <a:p>
            <a:pPr lvl="0" rtl="0">
              <a:lnSpc>
                <a:spcPct val="100000"/>
              </a:lnSpc>
              <a:spcBef>
                <a:spcPts val="0"/>
              </a:spcBef>
              <a:spcAft>
                <a:spcPts val="0"/>
              </a:spcAft>
              <a:buNone/>
            </a:pPr>
            <a:r>
              <a:rPr lang="en" sz="1400">
                <a:latin typeface="Times New Roman"/>
                <a:ea typeface="Times New Roman"/>
                <a:cs typeface="Times New Roman"/>
                <a:sym typeface="Times New Roman"/>
              </a:rPr>
              <a:t>Development</a:t>
            </a:r>
          </a:p>
          <a:p>
            <a:pPr lvl="0" rtl="0">
              <a:lnSpc>
                <a:spcPct val="100000"/>
              </a:lnSpc>
              <a:spcBef>
                <a:spcPts val="0"/>
              </a:spcBef>
              <a:spcAft>
                <a:spcPts val="0"/>
              </a:spcAft>
              <a:buNone/>
            </a:pPr>
            <a:endParaRPr sz="1400">
              <a:latin typeface="Times New Roman"/>
              <a:ea typeface="Times New Roman"/>
              <a:cs typeface="Times New Roman"/>
              <a:sym typeface="Times New Roman"/>
            </a:endParaRPr>
          </a:p>
          <a:p>
            <a:pPr lvl="0" rtl="0">
              <a:lnSpc>
                <a:spcPct val="100000"/>
              </a:lnSpc>
              <a:spcBef>
                <a:spcPts val="0"/>
              </a:spcBef>
              <a:spcAft>
                <a:spcPts val="0"/>
              </a:spcAft>
              <a:buNone/>
            </a:pPr>
            <a:endParaRPr sz="1400">
              <a:latin typeface="Times New Roman"/>
              <a:ea typeface="Times New Roman"/>
              <a:cs typeface="Times New Roman"/>
              <a:sym typeface="Times New Roman"/>
            </a:endParaRPr>
          </a:p>
          <a:p>
            <a:pPr lvl="0">
              <a:lnSpc>
                <a:spcPct val="100000"/>
              </a:lnSpc>
              <a:spcBef>
                <a:spcPts val="0"/>
              </a:spcBef>
              <a:buNone/>
            </a:pPr>
            <a:endParaRPr sz="1400">
              <a:latin typeface="Times New Roman"/>
              <a:ea typeface="Times New Roman"/>
              <a:cs typeface="Times New Roman"/>
              <a:sym typeface="Times New Roman"/>
            </a:endParaRPr>
          </a:p>
        </p:txBody>
      </p:sp>
      <p:sp>
        <p:nvSpPr>
          <p:cNvPr id="65" name="Shape 65"/>
          <p:cNvSpPr txBox="1"/>
          <p:nvPr/>
        </p:nvSpPr>
        <p:spPr>
          <a:xfrm rot="-339">
            <a:off x="176908" y="4590553"/>
            <a:ext cx="3038699" cy="470400"/>
          </a:xfrm>
          <a:prstGeom prst="rect">
            <a:avLst/>
          </a:prstGeom>
          <a:noFill/>
          <a:ln>
            <a:noFill/>
          </a:ln>
        </p:spPr>
        <p:txBody>
          <a:bodyPr lIns="91425" tIns="91425" rIns="91425" bIns="91425" anchor="t" anchorCtr="0">
            <a:noAutofit/>
          </a:bodyPr>
          <a:lstStyle/>
          <a:p>
            <a:pPr lvl="0" rtl="0">
              <a:spcBef>
                <a:spcPts val="0"/>
              </a:spcBef>
              <a:buNone/>
            </a:pPr>
            <a:r>
              <a:rPr lang="en"/>
              <a:t>Lockheed, JW, AB, AO</a:t>
            </a:r>
          </a:p>
        </p:txBody>
      </p:sp>
      <p:pic>
        <p:nvPicPr>
          <p:cNvPr id="66" name="Shape 66"/>
          <p:cNvPicPr preferRelativeResize="0"/>
          <p:nvPr/>
        </p:nvPicPr>
        <p:blipFill>
          <a:blip r:embed="rId3">
            <a:alphaModFix/>
          </a:blip>
          <a:stretch>
            <a:fillRect/>
          </a:stretch>
        </p:blipFill>
        <p:spPr>
          <a:xfrm>
            <a:off x="2241311" y="765582"/>
            <a:ext cx="6275589" cy="4295517"/>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latin typeface="Times New Roman"/>
                <a:ea typeface="Times New Roman"/>
                <a:cs typeface="Times New Roman"/>
                <a:sym typeface="Times New Roman"/>
              </a:rPr>
              <a:t>SPES Planning Horizons</a:t>
            </a:r>
          </a:p>
        </p:txBody>
      </p:sp>
      <p:sp>
        <p:nvSpPr>
          <p:cNvPr id="72" name="Shape 72"/>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sz="1600" b="1">
                <a:latin typeface="Times New Roman"/>
                <a:ea typeface="Times New Roman"/>
                <a:cs typeface="Times New Roman"/>
                <a:sym typeface="Times New Roman"/>
              </a:rPr>
              <a:t>1-Year Horizon </a:t>
            </a:r>
            <a:r>
              <a:rPr lang="en" sz="1600">
                <a:latin typeface="Times New Roman"/>
                <a:ea typeface="Times New Roman"/>
                <a:cs typeface="Times New Roman"/>
                <a:sym typeface="Times New Roman"/>
              </a:rPr>
              <a:t>– During this period they develop objectives, goals and metrics for the time range and apply their Contract Status Review (CSR) and Orders Campaign Management (OCM) processes to determine their levels of orders, sales, profit and cash for the year.</a:t>
            </a:r>
          </a:p>
          <a:p>
            <a:pPr lvl="0" rtl="0">
              <a:spcBef>
                <a:spcPts val="0"/>
              </a:spcBef>
              <a:buNone/>
            </a:pPr>
            <a:r>
              <a:rPr lang="en" sz="1600" b="1">
                <a:latin typeface="Times New Roman"/>
                <a:ea typeface="Times New Roman"/>
                <a:cs typeface="Times New Roman"/>
                <a:sym typeface="Times New Roman"/>
              </a:rPr>
              <a:t>3-Year Horizon </a:t>
            </a:r>
            <a:r>
              <a:rPr lang="en" sz="1600">
                <a:latin typeface="Times New Roman"/>
                <a:ea typeface="Times New Roman"/>
                <a:cs typeface="Times New Roman"/>
                <a:sym typeface="Times New Roman"/>
              </a:rPr>
              <a:t>–  Their Long-Range Plan (LRP) is developed to cover this planning horizon and includes a forecast of orders, sales, EBIT (Earnings Before Interest and Tax) and cash. They also conduct a 10-Year forecast of orders. The Plan includes objectives, goals and metrics to be achieved during this period.</a:t>
            </a:r>
          </a:p>
          <a:p>
            <a:pPr lvl="0">
              <a:spcBef>
                <a:spcPts val="0"/>
              </a:spcBef>
              <a:buNone/>
            </a:pPr>
            <a:r>
              <a:rPr lang="en" sz="1600" b="1">
                <a:latin typeface="Times New Roman"/>
                <a:ea typeface="Times New Roman"/>
                <a:cs typeface="Times New Roman"/>
                <a:sym typeface="Times New Roman"/>
              </a:rPr>
              <a:t>10-Year Horizon</a:t>
            </a:r>
            <a:r>
              <a:rPr lang="en" sz="1600">
                <a:latin typeface="Times New Roman"/>
                <a:ea typeface="Times New Roman"/>
                <a:cs typeface="Times New Roman"/>
                <a:sym typeface="Times New Roman"/>
              </a:rPr>
              <a:t> – Their Strategic Plan is built on a 10-Year horizon and it includes near- and far-term strategies, objectives and goals.</a:t>
            </a:r>
          </a:p>
        </p:txBody>
      </p:sp>
      <p:sp>
        <p:nvSpPr>
          <p:cNvPr id="73" name="Shape 73"/>
          <p:cNvSpPr txBox="1"/>
          <p:nvPr/>
        </p:nvSpPr>
        <p:spPr>
          <a:xfrm rot="-339">
            <a:off x="176908" y="4590553"/>
            <a:ext cx="3038699" cy="470400"/>
          </a:xfrm>
          <a:prstGeom prst="rect">
            <a:avLst/>
          </a:prstGeom>
          <a:noFill/>
          <a:ln>
            <a:noFill/>
          </a:ln>
        </p:spPr>
        <p:txBody>
          <a:bodyPr lIns="91425" tIns="91425" rIns="91425" bIns="91425" anchor="t" anchorCtr="0">
            <a:noAutofit/>
          </a:bodyPr>
          <a:lstStyle/>
          <a:p>
            <a:pPr lvl="0" rtl="0">
              <a:spcBef>
                <a:spcPts val="0"/>
              </a:spcBef>
              <a:buNone/>
            </a:pPr>
            <a:r>
              <a:rPr lang="en"/>
              <a:t>Lockheed, JW, AB, AO</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latin typeface="Times New Roman"/>
                <a:ea typeface="Times New Roman"/>
                <a:cs typeface="Times New Roman"/>
                <a:sym typeface="Times New Roman"/>
              </a:rPr>
              <a:t>Strategy Implementation</a:t>
            </a:r>
          </a:p>
        </p:txBody>
      </p:sp>
      <p:sp>
        <p:nvSpPr>
          <p:cNvPr id="79" name="Shape 7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latin typeface="Times New Roman"/>
                <a:ea typeface="Times New Roman"/>
                <a:cs typeface="Times New Roman"/>
                <a:sym typeface="Times New Roman"/>
              </a:rPr>
              <a:t>They deploy Action Plans to their workforce, PMTs, key suppliers and partners. </a:t>
            </a:r>
          </a:p>
          <a:p>
            <a:pPr lvl="0" rtl="0">
              <a:spcBef>
                <a:spcPts val="0"/>
              </a:spcBef>
              <a:buNone/>
            </a:pPr>
            <a:r>
              <a:rPr lang="en">
                <a:latin typeface="Times New Roman"/>
                <a:ea typeface="Times New Roman"/>
                <a:cs typeface="Times New Roman"/>
                <a:sym typeface="Times New Roman"/>
              </a:rPr>
              <a:t>The annual President’s Address presents the Strategic Plan and Strategic Objectives to the company, focusing on short-term and long-term objectives. They distribute Action Plans through functional and program management to the workforce, both teams and individuals. </a:t>
            </a:r>
          </a:p>
          <a:p>
            <a:pPr lvl="0">
              <a:spcBef>
                <a:spcPts val="0"/>
              </a:spcBef>
              <a:buNone/>
            </a:pPr>
            <a:r>
              <a:rPr lang="en">
                <a:latin typeface="Times New Roman"/>
                <a:ea typeface="Times New Roman"/>
                <a:cs typeface="Times New Roman"/>
                <a:sym typeface="Times New Roman"/>
              </a:rPr>
              <a:t>They also discuss Action Plans in regular meetings. Their main focus is being flexible and adaptable to changing environments - they continuously seek early indications of changing shifts in technology, markets, competition, and customer preferences.</a:t>
            </a:r>
          </a:p>
        </p:txBody>
      </p:sp>
      <p:sp>
        <p:nvSpPr>
          <p:cNvPr id="80" name="Shape 80"/>
          <p:cNvSpPr txBox="1"/>
          <p:nvPr/>
        </p:nvSpPr>
        <p:spPr>
          <a:xfrm rot="-339">
            <a:off x="176908" y="4590553"/>
            <a:ext cx="3038699" cy="470400"/>
          </a:xfrm>
          <a:prstGeom prst="rect">
            <a:avLst/>
          </a:prstGeom>
          <a:noFill/>
          <a:ln>
            <a:noFill/>
          </a:ln>
        </p:spPr>
        <p:txBody>
          <a:bodyPr lIns="91425" tIns="91425" rIns="91425" bIns="91425" anchor="t" anchorCtr="0">
            <a:noAutofit/>
          </a:bodyPr>
          <a:lstStyle/>
          <a:p>
            <a:pPr lvl="0" rtl="0">
              <a:spcBef>
                <a:spcPts val="0"/>
              </a:spcBef>
              <a:buNone/>
            </a:pPr>
            <a:r>
              <a:rPr lang="en"/>
              <a:t>Lockheed, JW, AB, AO</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latin typeface="Times New Roman"/>
                <a:ea typeface="Times New Roman"/>
                <a:cs typeface="Times New Roman"/>
                <a:sym typeface="Times New Roman"/>
              </a:rPr>
              <a:t>SPES Risk</a:t>
            </a:r>
          </a:p>
        </p:txBody>
      </p:sp>
      <p:sp>
        <p:nvSpPr>
          <p:cNvPr id="86" name="Shape 86"/>
          <p:cNvSpPr txBox="1"/>
          <p:nvPr/>
        </p:nvSpPr>
        <p:spPr>
          <a:xfrm rot="-339">
            <a:off x="176908" y="4590553"/>
            <a:ext cx="3038699" cy="470400"/>
          </a:xfrm>
          <a:prstGeom prst="rect">
            <a:avLst/>
          </a:prstGeom>
          <a:noFill/>
          <a:ln>
            <a:noFill/>
          </a:ln>
        </p:spPr>
        <p:txBody>
          <a:bodyPr lIns="91425" tIns="91425" rIns="91425" bIns="91425" anchor="t" anchorCtr="0">
            <a:noAutofit/>
          </a:bodyPr>
          <a:lstStyle/>
          <a:p>
            <a:pPr lvl="0" rtl="0">
              <a:spcBef>
                <a:spcPts val="0"/>
              </a:spcBef>
              <a:buNone/>
            </a:pPr>
            <a:r>
              <a:rPr lang="en"/>
              <a:t>Lockheed, JW, AB, AO</a:t>
            </a:r>
          </a:p>
        </p:txBody>
      </p:sp>
      <p:sp>
        <p:nvSpPr>
          <p:cNvPr id="87" name="Shape 8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latin typeface="Times New Roman"/>
                <a:ea typeface="Times New Roman"/>
                <a:cs typeface="Times New Roman"/>
                <a:sym typeface="Times New Roman"/>
              </a:rPr>
              <a:t>During SPES, long-term sustainability is looked at through performing risk assessment of relevant factors, including long-term orders forecast, market growth, market size, number of competitors, potential barriers and factors potentially inhibiting growth and profitability. </a:t>
            </a:r>
          </a:p>
          <a:p>
            <a:pPr lvl="0" rtl="0">
              <a:spcBef>
                <a:spcPts val="0"/>
              </a:spcBef>
              <a:buNone/>
            </a:pPr>
            <a:r>
              <a:rPr lang="en">
                <a:latin typeface="Times New Roman"/>
                <a:ea typeface="Times New Roman"/>
                <a:cs typeface="Times New Roman"/>
                <a:sym typeface="Times New Roman"/>
              </a:rPr>
              <a:t>Core Competencies are looked at and altered if necessary based on environment and economy. Think about the company’s future performance, and the expected future performance of competitors.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latin typeface="Times New Roman"/>
                <a:ea typeface="Times New Roman"/>
                <a:cs typeface="Times New Roman"/>
                <a:sym typeface="Times New Roman"/>
              </a:rPr>
              <a:t>Strategic Considerations</a:t>
            </a:r>
          </a:p>
        </p:txBody>
      </p:sp>
      <p:sp>
        <p:nvSpPr>
          <p:cNvPr id="93" name="Shape 9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latin typeface="Times New Roman"/>
                <a:ea typeface="Times New Roman"/>
                <a:cs typeface="Times New Roman"/>
                <a:sym typeface="Times New Roman"/>
              </a:rPr>
              <a:t>Strategic Advantage: develop products efficiently, which helps in responding to changing market and customer conditions.</a:t>
            </a:r>
          </a:p>
          <a:p>
            <a:pPr lvl="0" rtl="0">
              <a:spcBef>
                <a:spcPts val="0"/>
              </a:spcBef>
              <a:buNone/>
            </a:pPr>
            <a:r>
              <a:rPr lang="en">
                <a:latin typeface="Times New Roman"/>
                <a:ea typeface="Times New Roman"/>
                <a:cs typeface="Times New Roman"/>
                <a:sym typeface="Times New Roman"/>
              </a:rPr>
              <a:t>Made possible by investments in modeling and simulation, rigorous processes and continuous improvement. Be open to new technologies.</a:t>
            </a:r>
          </a:p>
          <a:p>
            <a:pPr lvl="0">
              <a:spcBef>
                <a:spcPts val="0"/>
              </a:spcBef>
              <a:buNone/>
            </a:pPr>
            <a:r>
              <a:rPr lang="en">
                <a:latin typeface="Times New Roman"/>
                <a:ea typeface="Times New Roman"/>
                <a:cs typeface="Times New Roman"/>
                <a:sym typeface="Times New Roman"/>
              </a:rPr>
              <a:t>Lockheed works toward an agile, innovative and competitive culture and workforce that allows MFC to adapt to changing market conditions</a:t>
            </a:r>
          </a:p>
        </p:txBody>
      </p:sp>
      <p:sp>
        <p:nvSpPr>
          <p:cNvPr id="94" name="Shape 94"/>
          <p:cNvSpPr txBox="1"/>
          <p:nvPr/>
        </p:nvSpPr>
        <p:spPr>
          <a:xfrm rot="-339">
            <a:off x="176908" y="4590553"/>
            <a:ext cx="3038699" cy="470400"/>
          </a:xfrm>
          <a:prstGeom prst="rect">
            <a:avLst/>
          </a:prstGeom>
          <a:noFill/>
          <a:ln>
            <a:noFill/>
          </a:ln>
        </p:spPr>
        <p:txBody>
          <a:bodyPr lIns="91425" tIns="91425" rIns="91425" bIns="91425" anchor="t" anchorCtr="0">
            <a:noAutofit/>
          </a:bodyPr>
          <a:lstStyle/>
          <a:p>
            <a:pPr lvl="0" rtl="0">
              <a:spcBef>
                <a:spcPts val="0"/>
              </a:spcBef>
              <a:buNone/>
            </a:pPr>
            <a:r>
              <a:rPr lang="en"/>
              <a:t>Lockheed, JW, AB, AO</a:t>
            </a:r>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518</Words>
  <Application>Microsoft Office PowerPoint</Application>
  <PresentationFormat>On-screen Show (16:9)</PresentationFormat>
  <Paragraphs>47</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simple-light-2</vt:lpstr>
      <vt:lpstr>Category 2: Strategic Planning for Missiles and Fire Control (MFC) </vt:lpstr>
      <vt:lpstr>Strategic Planning and Execution System (SPES) </vt:lpstr>
      <vt:lpstr>SPES Planning Horizons</vt:lpstr>
      <vt:lpstr>Strategy Implementation</vt:lpstr>
      <vt:lpstr>SPES Risk</vt:lpstr>
      <vt:lpstr>Strategic Considerations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Category 2: Strategic Planning for Missiles and Fire Control (MFC)</dc:title>
  <dc:creator>Aaron Odom</dc:creator>
  <cp:lastModifiedBy>Joan Burtner</cp:lastModifiedBy>
  <cp:revision>1</cp:revision>
  <dcterms:modified xsi:type="dcterms:W3CDTF">2016-02-15T19:27:53Z</dcterms:modified>
</cp:coreProperties>
</file>