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18"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8" d="100"/>
          <a:sy n="78" d="100"/>
        </p:scale>
        <p:origin x="-96" y="-2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6738739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6233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94652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36481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63929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208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24681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D347D-5ACD-4C99-B74B-A9C85AD731AF}" type="datetimeFigureOut">
              <a:rPr lang="en-US" smtClean="0"/>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79689394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656397839"/>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255866246"/>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2626874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76484256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2/10/2016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56354191"/>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96027F-7875-4030-9381-8BD8C4F21935}" type="datetimeFigureOut">
              <a:rPr lang="en-US" smtClean="0"/>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264493561"/>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96027F-7875-4030-9381-8BD8C4F21935}" type="datetimeFigureOut">
              <a:rPr lang="en-US" smtClean="0"/>
              <a:t>2/10/2016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235335608"/>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690050417"/>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3684581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320244610"/>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759679541"/>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AAD347D-5ACD-4C99-B74B-A9C85AD731AF}" type="datetimeFigureOut">
              <a:rPr lang="en-US" smtClean="0"/>
              <a:t>2/10/2016</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34588884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prstGeom prst="rect">
            <a:avLst/>
          </a:prstGeom>
        </p:spPr>
        <p:txBody>
          <a:bodyPr lIns="91425" tIns="91425" rIns="91425" bIns="91425" anchor="b" anchorCtr="0">
            <a:noAutofit/>
          </a:bodyPr>
          <a:lstStyle/>
          <a:p>
            <a:pPr lvl="0">
              <a:spcBef>
                <a:spcPts val="0"/>
              </a:spcBef>
              <a:buNone/>
            </a:pPr>
            <a:r>
              <a:rPr lang="en"/>
              <a:t>Lockheed-Martin: Leadership</a:t>
            </a:r>
          </a:p>
        </p:txBody>
      </p:sp>
      <p:sp>
        <p:nvSpPr>
          <p:cNvPr id="55" name="Shape 55"/>
          <p:cNvSpPr txBox="1">
            <a:spLocks noGrp="1"/>
          </p:cNvSpPr>
          <p:nvPr>
            <p:ph type="subTitle" idx="1"/>
          </p:nvPr>
        </p:nvSpPr>
        <p:spPr>
          <a:prstGeom prst="rect">
            <a:avLst/>
          </a:prstGeom>
        </p:spPr>
        <p:txBody>
          <a:bodyPr lIns="91425" tIns="91425" rIns="91425" bIns="91425" anchor="t" anchorCtr="0">
            <a:noAutofit/>
          </a:bodyPr>
          <a:lstStyle/>
          <a:p>
            <a:pPr lvl="0">
              <a:spcBef>
                <a:spcPts val="0"/>
              </a:spcBef>
              <a:buNone/>
            </a:pPr>
            <a:r>
              <a:rPr lang="en"/>
              <a:t>Brady Bradshaw, Daniel Souza, Trey Hartman</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1.1a - Vision and Values</a:t>
            </a:r>
          </a:p>
        </p:txBody>
      </p:sp>
      <p:sp>
        <p:nvSpPr>
          <p:cNvPr id="61" name="Shape 61"/>
          <p:cNvSpPr txBox="1">
            <a:spLocks noGrp="1"/>
          </p:cNvSpPr>
          <p:nvPr>
            <p:ph type="body" idx="1"/>
          </p:nvPr>
        </p:nvSpPr>
        <p:spPr>
          <a:xfrm>
            <a:off x="311700" y="1161400"/>
            <a:ext cx="6260999" cy="3416400"/>
          </a:xfrm>
          <a:prstGeom prst="rect">
            <a:avLst/>
          </a:prstGeom>
        </p:spPr>
        <p:txBody>
          <a:bodyPr lIns="91425" tIns="91425" rIns="91425" bIns="91425" anchor="t" anchorCtr="0">
            <a:noAutofit/>
          </a:bodyPr>
          <a:lstStyle/>
          <a:p>
            <a:pPr lvl="0" rtl="0">
              <a:spcBef>
                <a:spcPts val="0"/>
              </a:spcBef>
              <a:spcAft>
                <a:spcPts val="0"/>
              </a:spcAft>
              <a:buNone/>
            </a:pPr>
            <a:r>
              <a:rPr lang="en" sz="1400" dirty="0">
                <a:solidFill>
                  <a:schemeClr val="dk1"/>
                </a:solidFill>
              </a:rPr>
              <a:t>Vision: </a:t>
            </a:r>
            <a:r>
              <a:rPr lang="en" sz="1400" b="1" dirty="0">
                <a:solidFill>
                  <a:schemeClr val="dk1"/>
                </a:solidFill>
              </a:rPr>
              <a:t>“</a:t>
            </a:r>
            <a:r>
              <a:rPr lang="en" sz="1400" b="1" i="1" dirty="0">
                <a:solidFill>
                  <a:schemeClr val="dk1"/>
                </a:solidFill>
              </a:rPr>
              <a:t>To be the most respected global leader in every market and community we serve through the pride, commitment and power of people.</a:t>
            </a:r>
            <a:r>
              <a:rPr lang="en" sz="1400" b="1" dirty="0">
                <a:solidFill>
                  <a:schemeClr val="dk1"/>
                </a:solidFill>
              </a:rPr>
              <a:t>”</a:t>
            </a:r>
          </a:p>
          <a:p>
            <a:pPr lvl="0" rtl="0">
              <a:spcBef>
                <a:spcPts val="0"/>
              </a:spcBef>
              <a:spcAft>
                <a:spcPts val="0"/>
              </a:spcAft>
              <a:buClr>
                <a:schemeClr val="dk1"/>
              </a:buClr>
              <a:buSzPct val="78571"/>
              <a:buFont typeface="Arial"/>
              <a:buNone/>
            </a:pPr>
            <a:r>
              <a:rPr lang="en" sz="1400" dirty="0">
                <a:solidFill>
                  <a:schemeClr val="dk1"/>
                </a:solidFill>
              </a:rPr>
              <a:t>Values: </a:t>
            </a:r>
            <a:r>
              <a:rPr lang="en" sz="1400" b="1" dirty="0">
                <a:solidFill>
                  <a:schemeClr val="dk1"/>
                </a:solidFill>
              </a:rPr>
              <a:t>“</a:t>
            </a:r>
            <a:r>
              <a:rPr lang="en" sz="1400" b="1" i="1" dirty="0">
                <a:solidFill>
                  <a:schemeClr val="dk1"/>
                </a:solidFill>
              </a:rPr>
              <a:t>Do What’s Right, Respect Others and Perform with Excellence</a:t>
            </a:r>
            <a:r>
              <a:rPr lang="en" sz="1400" b="1" dirty="0">
                <a:solidFill>
                  <a:schemeClr val="dk1"/>
                </a:solidFill>
              </a:rPr>
              <a:t>.”</a:t>
            </a:r>
          </a:p>
          <a:p>
            <a:pPr marL="457200" lvl="0" indent="-317500" rtl="0">
              <a:lnSpc>
                <a:spcPct val="90000"/>
              </a:lnSpc>
              <a:spcBef>
                <a:spcPts val="600"/>
              </a:spcBef>
              <a:spcAft>
                <a:spcPts val="0"/>
              </a:spcAft>
              <a:buClr>
                <a:schemeClr val="dk1"/>
              </a:buClr>
              <a:buSzPct val="100000"/>
              <a:buChar char="●"/>
            </a:pPr>
            <a:r>
              <a:rPr lang="en" sz="1400" dirty="0">
                <a:solidFill>
                  <a:schemeClr val="dk1"/>
                </a:solidFill>
              </a:rPr>
              <a:t>Training is performed in a top-down approach every year, following a BCG (Business Conduct Guideline). </a:t>
            </a:r>
          </a:p>
          <a:p>
            <a:pPr marL="457200" lvl="0" indent="-317500" rtl="0">
              <a:lnSpc>
                <a:spcPct val="90000"/>
              </a:lnSpc>
              <a:spcBef>
                <a:spcPts val="600"/>
              </a:spcBef>
              <a:spcAft>
                <a:spcPts val="0"/>
              </a:spcAft>
              <a:buClr>
                <a:schemeClr val="dk1"/>
              </a:buClr>
              <a:buSzPct val="100000"/>
              <a:buChar char="●"/>
            </a:pPr>
            <a:r>
              <a:rPr lang="en" sz="1400" dirty="0">
                <a:solidFill>
                  <a:schemeClr val="dk1"/>
                </a:solidFill>
              </a:rPr>
              <a:t>All suppliers participate on the process of improvement and abide with all company’s Values and Vision.</a:t>
            </a:r>
          </a:p>
          <a:p>
            <a:pPr marL="457200" lvl="0" indent="-317500" rtl="0">
              <a:lnSpc>
                <a:spcPct val="90000"/>
              </a:lnSpc>
              <a:spcBef>
                <a:spcPts val="600"/>
              </a:spcBef>
              <a:spcAft>
                <a:spcPts val="0"/>
              </a:spcAft>
              <a:buClr>
                <a:schemeClr val="dk1"/>
              </a:buClr>
              <a:buSzPct val="100000"/>
              <a:buChar char="●"/>
            </a:pPr>
            <a:r>
              <a:rPr lang="en" sz="1400" dirty="0">
                <a:solidFill>
                  <a:schemeClr val="dk1"/>
                </a:solidFill>
              </a:rPr>
              <a:t>MFC conducts annual ethics training for the entire company, starting with the President.</a:t>
            </a:r>
          </a:p>
          <a:p>
            <a:pPr marL="457200" lvl="0" indent="-317500" rtl="0">
              <a:lnSpc>
                <a:spcPct val="90000"/>
              </a:lnSpc>
              <a:spcBef>
                <a:spcPts val="600"/>
              </a:spcBef>
              <a:spcAft>
                <a:spcPts val="0"/>
              </a:spcAft>
              <a:buClr>
                <a:schemeClr val="dk1"/>
              </a:buClr>
              <a:buSzPct val="100000"/>
              <a:buChar char="●"/>
            </a:pPr>
            <a:r>
              <a:rPr lang="en" sz="1400" dirty="0">
                <a:solidFill>
                  <a:schemeClr val="dk1"/>
                </a:solidFill>
              </a:rPr>
              <a:t>MFC has a Zero Tolerance Policy for unethical and illegal behavior, and created an Office of Ethics and Business Conduct.</a:t>
            </a:r>
          </a:p>
          <a:p>
            <a:pPr marL="457200" lvl="0" indent="-317500">
              <a:lnSpc>
                <a:spcPct val="90000"/>
              </a:lnSpc>
              <a:spcBef>
                <a:spcPts val="600"/>
              </a:spcBef>
              <a:spcAft>
                <a:spcPts val="0"/>
              </a:spcAft>
              <a:buClr>
                <a:schemeClr val="dk1"/>
              </a:buClr>
              <a:buSzPct val="100000"/>
              <a:buChar char="●"/>
            </a:pPr>
            <a:r>
              <a:rPr lang="en" sz="1400" dirty="0">
                <a:solidFill>
                  <a:schemeClr val="dk1"/>
                </a:solidFill>
              </a:rPr>
              <a:t>Sustainability is taken in consideration whenever decisions are made, alongside with growth and profitability.</a:t>
            </a:r>
          </a:p>
        </p:txBody>
      </p:sp>
      <p:pic>
        <p:nvPicPr>
          <p:cNvPr id="62" name="Shape 62"/>
          <p:cNvPicPr preferRelativeResize="0"/>
          <p:nvPr/>
        </p:nvPicPr>
        <p:blipFill>
          <a:blip r:embed="rId3">
            <a:alphaModFix/>
          </a:blip>
          <a:stretch>
            <a:fillRect/>
          </a:stretch>
        </p:blipFill>
        <p:spPr>
          <a:xfrm>
            <a:off x="6572723" y="748098"/>
            <a:ext cx="2484174" cy="2334625"/>
          </a:xfrm>
          <a:prstGeom prst="rect">
            <a:avLst/>
          </a:prstGeom>
          <a:noFill/>
          <a:ln>
            <a:noFill/>
          </a:ln>
        </p:spPr>
      </p:pic>
      <p:sp>
        <p:nvSpPr>
          <p:cNvPr id="63" name="Shape 63"/>
          <p:cNvSpPr txBox="1"/>
          <p:nvPr/>
        </p:nvSpPr>
        <p:spPr>
          <a:xfrm>
            <a:off x="6572725" y="3164500"/>
            <a:ext cx="2259599" cy="572699"/>
          </a:xfrm>
          <a:prstGeom prst="rect">
            <a:avLst/>
          </a:prstGeom>
          <a:noFill/>
          <a:ln>
            <a:noFill/>
          </a:ln>
        </p:spPr>
        <p:txBody>
          <a:bodyPr lIns="91425" tIns="91425" rIns="91425" bIns="91425" anchor="t" anchorCtr="0">
            <a:noAutofit/>
          </a:bodyPr>
          <a:lstStyle/>
          <a:p>
            <a:pPr lvl="0">
              <a:spcBef>
                <a:spcPts val="0"/>
              </a:spcBef>
              <a:buNone/>
            </a:pPr>
            <a:r>
              <a:rPr lang="en" sz="900" b="1"/>
              <a:t>MFC Performance-Driven Leadership System - Developed in 1999 and reviewed every year</a:t>
            </a:r>
            <a:r>
              <a:rPr lang="en" sz="800"/>
              <a:t>.</a:t>
            </a:r>
          </a:p>
        </p:txBody>
      </p:sp>
      <p:sp>
        <p:nvSpPr>
          <p:cNvPr id="4" name="TextBox 3"/>
          <p:cNvSpPr txBox="1"/>
          <p:nvPr/>
        </p:nvSpPr>
        <p:spPr>
          <a:xfrm>
            <a:off x="5845996" y="4787757"/>
            <a:ext cx="3298004" cy="307777"/>
          </a:xfrm>
          <a:prstGeom prst="rect">
            <a:avLst/>
          </a:prstGeom>
          <a:noFill/>
        </p:spPr>
        <p:txBody>
          <a:bodyPr wrap="square" rtlCol="0">
            <a:spAutoFit/>
          </a:bodyPr>
          <a:lstStyle/>
          <a:p>
            <a:r>
              <a:rPr lang="en-US" dirty="0" smtClean="0"/>
              <a:t>Bradshaw, Souza, Hartman 2/10/16  2</a:t>
            </a:r>
            <a:endParaRPr lang="en-US"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129875"/>
            <a:ext cx="8520599" cy="903299"/>
          </a:xfrm>
          <a:prstGeom prst="rect">
            <a:avLst/>
          </a:prstGeom>
        </p:spPr>
        <p:txBody>
          <a:bodyPr lIns="91425" tIns="91425" rIns="91425" bIns="91425" anchor="t" anchorCtr="0">
            <a:noAutofit/>
          </a:bodyPr>
          <a:lstStyle/>
          <a:p>
            <a:pPr lvl="0" algn="ctr" rtl="0">
              <a:spcBef>
                <a:spcPts val="0"/>
              </a:spcBef>
              <a:buNone/>
            </a:pPr>
            <a:r>
              <a:rPr lang="en"/>
              <a:t>1.1b-Communication and Organizational Performance</a:t>
            </a:r>
          </a:p>
          <a:p>
            <a:pPr lvl="0">
              <a:spcBef>
                <a:spcPts val="0"/>
              </a:spcBef>
              <a:buNone/>
            </a:pPr>
            <a:endParaRPr/>
          </a:p>
        </p:txBody>
      </p:sp>
      <p:sp>
        <p:nvSpPr>
          <p:cNvPr id="69" name="Shape 69"/>
          <p:cNvSpPr txBox="1">
            <a:spLocks noGrp="1"/>
          </p:cNvSpPr>
          <p:nvPr>
            <p:ph type="body" idx="1"/>
          </p:nvPr>
        </p:nvSpPr>
        <p:spPr>
          <a:xfrm>
            <a:off x="0" y="1033175"/>
            <a:ext cx="8520599" cy="3348599"/>
          </a:xfrm>
          <a:prstGeom prst="rect">
            <a:avLst/>
          </a:prstGeom>
        </p:spPr>
        <p:txBody>
          <a:bodyPr lIns="91425" tIns="91425" rIns="91425" bIns="91425" anchor="t" anchorCtr="0">
            <a:noAutofit/>
          </a:bodyPr>
          <a:lstStyle/>
          <a:p>
            <a:pPr marL="457200" lvl="0" indent="-228600" rtl="0">
              <a:lnSpc>
                <a:spcPct val="115000"/>
              </a:lnSpc>
              <a:spcBef>
                <a:spcPts val="0"/>
              </a:spcBef>
              <a:buClr>
                <a:schemeClr val="dk1"/>
              </a:buClr>
              <a:buChar char="●"/>
            </a:pPr>
            <a:r>
              <a:rPr lang="en" dirty="0">
                <a:solidFill>
                  <a:schemeClr val="dk1"/>
                </a:solidFill>
              </a:rPr>
              <a:t>Communication:</a:t>
            </a:r>
          </a:p>
          <a:p>
            <a:pPr marL="914400" lvl="1" indent="-228600" rtl="0">
              <a:lnSpc>
                <a:spcPct val="115000"/>
              </a:lnSpc>
              <a:spcBef>
                <a:spcPts val="600"/>
              </a:spcBef>
              <a:spcAft>
                <a:spcPts val="0"/>
              </a:spcAft>
              <a:buClr>
                <a:schemeClr val="dk1"/>
              </a:buClr>
              <a:buChar char="○"/>
            </a:pPr>
            <a:r>
              <a:rPr lang="en" sz="1600" dirty="0" smtClean="0">
                <a:solidFill>
                  <a:schemeClr val="dk1"/>
                </a:solidFill>
              </a:rPr>
              <a:t>Use </a:t>
            </a:r>
            <a:r>
              <a:rPr lang="en" sz="1600" dirty="0">
                <a:solidFill>
                  <a:schemeClr val="dk1"/>
                </a:solidFill>
              </a:rPr>
              <a:t>digital, print, interactive and face-to-face techniques to facilitate consistent messaging inside and outside the company</a:t>
            </a:r>
          </a:p>
          <a:p>
            <a:pPr marL="914400" lvl="1" indent="-228600" rtl="0">
              <a:lnSpc>
                <a:spcPct val="115000"/>
              </a:lnSpc>
              <a:spcBef>
                <a:spcPts val="600"/>
              </a:spcBef>
              <a:spcAft>
                <a:spcPts val="0"/>
              </a:spcAft>
              <a:buClr>
                <a:schemeClr val="dk1"/>
              </a:buClr>
              <a:buChar char="○"/>
            </a:pPr>
            <a:r>
              <a:rPr lang="en" sz="1600" dirty="0" smtClean="0">
                <a:solidFill>
                  <a:schemeClr val="dk1"/>
                </a:solidFill>
              </a:rPr>
              <a:t>Engage </a:t>
            </a:r>
            <a:r>
              <a:rPr lang="en" sz="1600" dirty="0">
                <a:solidFill>
                  <a:schemeClr val="dk1"/>
                </a:solidFill>
              </a:rPr>
              <a:t>employees, encourage frank, two-way communication and take an active role in reward and recognition programs that reinforce high performance and a customer and business focus</a:t>
            </a:r>
          </a:p>
          <a:p>
            <a:pPr marL="914400" lvl="1" indent="-228600" rtl="0">
              <a:lnSpc>
                <a:spcPct val="115000"/>
              </a:lnSpc>
              <a:spcBef>
                <a:spcPts val="600"/>
              </a:spcBef>
              <a:spcAft>
                <a:spcPts val="0"/>
              </a:spcAft>
              <a:buClr>
                <a:schemeClr val="dk1"/>
              </a:buClr>
              <a:buChar char="○"/>
            </a:pPr>
            <a:r>
              <a:rPr lang="en" sz="1600" dirty="0">
                <a:solidFill>
                  <a:schemeClr val="dk1"/>
                </a:solidFill>
              </a:rPr>
              <a:t>Continually assess new communication technology to improve the business.</a:t>
            </a:r>
          </a:p>
          <a:p>
            <a:pPr marL="457200" lvl="0" indent="-228600" rtl="0">
              <a:spcBef>
                <a:spcPts val="0"/>
              </a:spcBef>
              <a:buClr>
                <a:schemeClr val="dk1"/>
              </a:buClr>
              <a:buChar char="●"/>
            </a:pPr>
            <a:r>
              <a:rPr lang="en" dirty="0">
                <a:solidFill>
                  <a:schemeClr val="dk1"/>
                </a:solidFill>
              </a:rPr>
              <a:t>Focus on action:</a:t>
            </a:r>
          </a:p>
          <a:p>
            <a:pPr marL="914400" lvl="1" indent="-228600" rtl="0">
              <a:spcBef>
                <a:spcPts val="600"/>
              </a:spcBef>
              <a:spcAft>
                <a:spcPts val="0"/>
              </a:spcAft>
              <a:buClr>
                <a:schemeClr val="dk1"/>
              </a:buClr>
              <a:buChar char="○"/>
            </a:pPr>
            <a:r>
              <a:rPr lang="en" sz="1600" dirty="0">
                <a:solidFill>
                  <a:schemeClr val="dk1"/>
                </a:solidFill>
              </a:rPr>
              <a:t>Every individual and team throughout the Enterprise has goals and metrics that align to the Strategic Plan, and they know exactly what must be accomplished to achieve MFC’s and customers’ objectives, requirements, goals and budgets.</a:t>
            </a:r>
          </a:p>
          <a:p>
            <a:pPr lvl="0" rtl="0">
              <a:spcBef>
                <a:spcPts val="0"/>
              </a:spcBef>
              <a:buNone/>
            </a:pPr>
            <a:endParaRPr sz="1400" dirty="0">
              <a:solidFill>
                <a:schemeClr val="dk1"/>
              </a:solidFill>
            </a:endParaRPr>
          </a:p>
          <a:p>
            <a:pPr lvl="0" rtl="0">
              <a:lnSpc>
                <a:spcPct val="115000"/>
              </a:lnSpc>
              <a:spcBef>
                <a:spcPts val="0"/>
              </a:spcBef>
              <a:buNone/>
            </a:pPr>
            <a:endParaRPr sz="1400" dirty="0"/>
          </a:p>
          <a:p>
            <a:pPr lvl="0" rtl="0">
              <a:spcBef>
                <a:spcPts val="0"/>
              </a:spcBef>
              <a:buNone/>
            </a:pPr>
            <a:endParaRPr sz="1400" dirty="0"/>
          </a:p>
          <a:p>
            <a:pPr lvl="0">
              <a:spcBef>
                <a:spcPts val="0"/>
              </a:spcBef>
              <a:buNone/>
            </a:pPr>
            <a:endParaRPr sz="1400" dirty="0"/>
          </a:p>
        </p:txBody>
      </p:sp>
      <p:sp>
        <p:nvSpPr>
          <p:cNvPr id="5" name="TextBox 4"/>
          <p:cNvSpPr txBox="1"/>
          <p:nvPr/>
        </p:nvSpPr>
        <p:spPr>
          <a:xfrm>
            <a:off x="5845996" y="4787757"/>
            <a:ext cx="3298004" cy="307777"/>
          </a:xfrm>
          <a:prstGeom prst="rect">
            <a:avLst/>
          </a:prstGeom>
          <a:noFill/>
        </p:spPr>
        <p:txBody>
          <a:bodyPr wrap="square" rtlCol="0">
            <a:spAutoFit/>
          </a:bodyPr>
          <a:lstStyle/>
          <a:p>
            <a:r>
              <a:rPr lang="en-US" dirty="0" smtClean="0"/>
              <a:t>Bradshaw, Souza, Hartman 2/10/16  3</a:t>
            </a:r>
            <a:endParaRPr lang="en-US"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prstGeom prst="rect">
            <a:avLst/>
          </a:prstGeom>
        </p:spPr>
        <p:txBody>
          <a:bodyPr lIns="91425" tIns="91425" rIns="91425" bIns="91425" anchor="t" anchorCtr="0">
            <a:noAutofit/>
          </a:bodyPr>
          <a:lstStyle/>
          <a:p>
            <a:pPr lvl="0" algn="ctr" rtl="0">
              <a:spcBef>
                <a:spcPts val="0"/>
              </a:spcBef>
              <a:buNone/>
            </a:pPr>
            <a:r>
              <a:rPr lang="en"/>
              <a:t>1.2a-Organizational Governance</a:t>
            </a:r>
          </a:p>
          <a:p>
            <a:pPr lvl="0">
              <a:spcBef>
                <a:spcPts val="0"/>
              </a:spcBef>
              <a:buNone/>
            </a:pPr>
            <a:endParaRPr/>
          </a:p>
        </p:txBody>
      </p:sp>
      <p:sp>
        <p:nvSpPr>
          <p:cNvPr id="75" name="Shape 75"/>
          <p:cNvSpPr txBox="1">
            <a:spLocks noGrp="1"/>
          </p:cNvSpPr>
          <p:nvPr>
            <p:ph type="body" idx="1"/>
          </p:nvPr>
        </p:nvSpPr>
        <p:spPr>
          <a:prstGeom prst="rect">
            <a:avLst/>
          </a:prstGeom>
        </p:spPr>
        <p:txBody>
          <a:bodyPr lIns="91425" tIns="91425" rIns="91425" bIns="91425" anchor="t" anchorCtr="0">
            <a:noAutofit/>
          </a:bodyPr>
          <a:lstStyle/>
          <a:p>
            <a:pPr marL="457200" lvl="0" indent="-228600" rtl="0">
              <a:spcBef>
                <a:spcPts val="0"/>
              </a:spcBef>
              <a:buClr>
                <a:srgbClr val="000000"/>
              </a:buClr>
              <a:buChar char="●"/>
            </a:pPr>
            <a:r>
              <a:rPr lang="en" dirty="0">
                <a:solidFill>
                  <a:srgbClr val="000000"/>
                </a:solidFill>
              </a:rPr>
              <a:t>Governance system:</a:t>
            </a:r>
          </a:p>
          <a:p>
            <a:pPr marL="971550" lvl="1" indent="-285750" rtl="0">
              <a:lnSpc>
                <a:spcPct val="100000"/>
              </a:lnSpc>
              <a:spcBef>
                <a:spcPts val="0"/>
              </a:spcBef>
              <a:spcAft>
                <a:spcPts val="0"/>
              </a:spcAft>
              <a:buClr>
                <a:srgbClr val="000000"/>
              </a:buClr>
              <a:buFont typeface="Courier New" panose="02070309020205020404" pitchFamily="49" charset="0"/>
              <a:buChar char="o"/>
            </a:pPr>
            <a:r>
              <a:rPr lang="en" dirty="0">
                <a:solidFill>
                  <a:srgbClr val="000000"/>
                </a:solidFill>
              </a:rPr>
              <a:t>Ensures ethical business practices and accountability, above and beyond compliance with laws, regulations and </a:t>
            </a:r>
            <a:r>
              <a:rPr lang="en" dirty="0" smtClean="0">
                <a:solidFill>
                  <a:srgbClr val="000000"/>
                </a:solidFill>
              </a:rPr>
              <a:t>policies</a:t>
            </a:r>
          </a:p>
          <a:p>
            <a:pPr marL="971550" lvl="1" indent="-285750" rtl="0">
              <a:lnSpc>
                <a:spcPct val="100000"/>
              </a:lnSpc>
              <a:spcBef>
                <a:spcPts val="0"/>
              </a:spcBef>
              <a:spcAft>
                <a:spcPts val="0"/>
              </a:spcAft>
              <a:buClr>
                <a:srgbClr val="000000"/>
              </a:buClr>
              <a:buFont typeface="Courier New" panose="02070309020205020404" pitchFamily="49" charset="0"/>
              <a:buChar char="o"/>
            </a:pPr>
            <a:r>
              <a:rPr lang="en" dirty="0" smtClean="0">
                <a:solidFill>
                  <a:srgbClr val="000000"/>
                </a:solidFill>
              </a:rPr>
              <a:t>Accountability </a:t>
            </a:r>
            <a:r>
              <a:rPr lang="en" dirty="0">
                <a:solidFill>
                  <a:srgbClr val="000000"/>
                </a:solidFill>
              </a:rPr>
              <a:t>for Management’s actions</a:t>
            </a:r>
          </a:p>
          <a:p>
            <a:pPr marL="971550" lvl="1" indent="-285750" rtl="0">
              <a:lnSpc>
                <a:spcPct val="100000"/>
              </a:lnSpc>
              <a:spcBef>
                <a:spcPts val="0"/>
              </a:spcBef>
              <a:spcAft>
                <a:spcPts val="0"/>
              </a:spcAft>
              <a:buClr>
                <a:srgbClr val="000000"/>
              </a:buClr>
              <a:buFont typeface="Courier New" panose="02070309020205020404" pitchFamily="49" charset="0"/>
              <a:buChar char="o"/>
            </a:pPr>
            <a:r>
              <a:rPr lang="en" dirty="0">
                <a:solidFill>
                  <a:srgbClr val="000000"/>
                </a:solidFill>
              </a:rPr>
              <a:t>Fiscal Accountability</a:t>
            </a:r>
          </a:p>
          <a:p>
            <a:pPr marL="971550" lvl="1" indent="-285750" rtl="0">
              <a:lnSpc>
                <a:spcPct val="100000"/>
              </a:lnSpc>
              <a:spcBef>
                <a:spcPts val="0"/>
              </a:spcBef>
              <a:spcAft>
                <a:spcPts val="0"/>
              </a:spcAft>
              <a:buClr>
                <a:srgbClr val="000000"/>
              </a:buClr>
              <a:buFont typeface="Courier New" panose="02070309020205020404" pitchFamily="49" charset="0"/>
              <a:buChar char="o"/>
            </a:pPr>
            <a:r>
              <a:rPr lang="en" dirty="0">
                <a:solidFill>
                  <a:srgbClr val="000000"/>
                </a:solidFill>
              </a:rPr>
              <a:t>Transparency in Operations </a:t>
            </a:r>
          </a:p>
          <a:p>
            <a:pPr marL="457200" lvl="0" indent="-228600" rtl="0">
              <a:spcBef>
                <a:spcPts val="0"/>
              </a:spcBef>
              <a:buClr>
                <a:srgbClr val="000000"/>
              </a:buClr>
              <a:buChar char="●"/>
            </a:pPr>
            <a:r>
              <a:rPr lang="en" dirty="0">
                <a:solidFill>
                  <a:srgbClr val="000000"/>
                </a:solidFill>
              </a:rPr>
              <a:t>Performance evaluation</a:t>
            </a:r>
          </a:p>
          <a:p>
            <a:pPr marL="914400" lvl="1" indent="-228600" rtl="0">
              <a:spcBef>
                <a:spcPts val="0"/>
              </a:spcBef>
              <a:spcAft>
                <a:spcPts val="0"/>
              </a:spcAft>
              <a:buClr>
                <a:srgbClr val="000000"/>
              </a:buClr>
              <a:buChar char="○"/>
            </a:pPr>
            <a:r>
              <a:rPr lang="en" dirty="0">
                <a:solidFill>
                  <a:srgbClr val="000000"/>
                </a:solidFill>
              </a:rPr>
              <a:t>The achievement of predefined commitments on objectives, goals and metrics related to individual accomplishments and Enterprise performance provides basis for evaluation</a:t>
            </a:r>
          </a:p>
          <a:p>
            <a:pPr marL="914400" lvl="1" indent="-228600" rtl="0">
              <a:spcBef>
                <a:spcPts val="0"/>
              </a:spcBef>
              <a:spcAft>
                <a:spcPts val="0"/>
              </a:spcAft>
              <a:buClr>
                <a:srgbClr val="000000"/>
              </a:buClr>
              <a:buChar char="○"/>
            </a:pPr>
            <a:r>
              <a:rPr lang="en" dirty="0">
                <a:solidFill>
                  <a:srgbClr val="000000"/>
                </a:solidFill>
              </a:rPr>
              <a:t>In senior positions, a percentage of salary is held back until the end of the year when it can be determined by achievement of performance objectives, goals and metrics</a:t>
            </a:r>
          </a:p>
        </p:txBody>
      </p:sp>
      <p:sp>
        <p:nvSpPr>
          <p:cNvPr id="5" name="TextBox 4"/>
          <p:cNvSpPr txBox="1"/>
          <p:nvPr/>
        </p:nvSpPr>
        <p:spPr>
          <a:xfrm>
            <a:off x="5845996" y="4787757"/>
            <a:ext cx="3298004" cy="307777"/>
          </a:xfrm>
          <a:prstGeom prst="rect">
            <a:avLst/>
          </a:prstGeom>
          <a:noFill/>
        </p:spPr>
        <p:txBody>
          <a:bodyPr wrap="square" rtlCol="0">
            <a:spAutoFit/>
          </a:bodyPr>
          <a:lstStyle/>
          <a:p>
            <a:r>
              <a:rPr lang="en-US" dirty="0" smtClean="0"/>
              <a:t>Bradshaw, Souza, Hartman 2/10/16  4</a:t>
            </a:r>
            <a:endParaRPr lang="en-US"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dirty="0"/>
              <a:t>Legal and Ethical Behavior</a:t>
            </a:r>
          </a:p>
        </p:txBody>
      </p:sp>
      <p:sp>
        <p:nvSpPr>
          <p:cNvPr id="81" name="Shape 81"/>
          <p:cNvSpPr txBox="1">
            <a:spLocks noGrp="1"/>
          </p:cNvSpPr>
          <p:nvPr>
            <p:ph type="body" idx="1"/>
          </p:nvPr>
        </p:nvSpPr>
        <p:spPr>
          <a:prstGeom prst="rect">
            <a:avLst/>
          </a:prstGeom>
        </p:spPr>
        <p:txBody>
          <a:bodyPr lIns="91425" tIns="91425" rIns="91425" bIns="91425" anchor="t" anchorCtr="0">
            <a:noAutofit/>
          </a:bodyPr>
          <a:lstStyle/>
          <a:p>
            <a:pPr marL="457200" lvl="0" indent="-336550" rtl="0">
              <a:spcBef>
                <a:spcPts val="0"/>
              </a:spcBef>
              <a:buClr>
                <a:srgbClr val="000000"/>
              </a:buClr>
              <a:buSzPct val="100000"/>
              <a:buChar char="●"/>
            </a:pPr>
            <a:r>
              <a:rPr lang="en" sz="1700" dirty="0">
                <a:solidFill>
                  <a:srgbClr val="000000"/>
                </a:solidFill>
              </a:rPr>
              <a:t>Many products include explosives, lasers, and radioactive and corrosive materials</a:t>
            </a:r>
          </a:p>
          <a:p>
            <a:pPr marL="914400" lvl="1" indent="-304800" rtl="0">
              <a:spcBef>
                <a:spcPts val="0"/>
              </a:spcBef>
              <a:spcAft>
                <a:spcPts val="0"/>
              </a:spcAft>
              <a:buClr>
                <a:srgbClr val="000000"/>
              </a:buClr>
              <a:buSzPct val="100000"/>
              <a:buChar char="○"/>
            </a:pPr>
            <a:r>
              <a:rPr lang="en" sz="1600" dirty="0">
                <a:solidFill>
                  <a:srgbClr val="000000"/>
                </a:solidFill>
              </a:rPr>
              <a:t>Clients are warfighters in the field, so unsafe products are not an option. </a:t>
            </a:r>
          </a:p>
          <a:p>
            <a:pPr marL="914400" lvl="1" indent="-304800" rtl="0">
              <a:spcBef>
                <a:spcPts val="0"/>
              </a:spcBef>
              <a:spcAft>
                <a:spcPts val="0"/>
              </a:spcAft>
              <a:buClr>
                <a:srgbClr val="000000"/>
              </a:buClr>
              <a:buSzPct val="100000"/>
              <a:buChar char="○"/>
            </a:pPr>
            <a:r>
              <a:rPr lang="en" sz="1600" dirty="0">
                <a:solidFill>
                  <a:srgbClr val="000000"/>
                </a:solidFill>
              </a:rPr>
              <a:t>Strictly adhere to OSHA and other safety guidelines, reduce carbon footprint, proactively mitigate risk of harm.</a:t>
            </a:r>
          </a:p>
          <a:p>
            <a:pPr marL="914400" lvl="1" indent="-304800" rtl="0">
              <a:spcBef>
                <a:spcPts val="0"/>
              </a:spcBef>
              <a:spcAft>
                <a:spcPts val="0"/>
              </a:spcAft>
              <a:buClr>
                <a:srgbClr val="000000"/>
              </a:buClr>
              <a:buSzPct val="100000"/>
              <a:buChar char="○"/>
            </a:pPr>
            <a:r>
              <a:rPr lang="en" sz="1600" dirty="0">
                <a:solidFill>
                  <a:srgbClr val="000000"/>
                </a:solidFill>
              </a:rPr>
              <a:t>Risk Opportunity Management Plan (ROMP) throughout Enterprise to manage risk and opportunities.</a:t>
            </a:r>
          </a:p>
          <a:p>
            <a:pPr marL="457200" lvl="0" indent="-336550" rtl="0">
              <a:spcBef>
                <a:spcPts val="0"/>
              </a:spcBef>
              <a:spcAft>
                <a:spcPts val="0"/>
              </a:spcAft>
              <a:buClr>
                <a:srgbClr val="000000"/>
              </a:buClr>
              <a:buSzPct val="100000"/>
              <a:buChar char="●"/>
            </a:pPr>
            <a:r>
              <a:rPr lang="en" sz="1700" dirty="0">
                <a:solidFill>
                  <a:srgbClr val="000000"/>
                </a:solidFill>
              </a:rPr>
              <a:t>Ethical behavior is expected of all employees and </a:t>
            </a:r>
          </a:p>
          <a:p>
            <a:pPr lvl="0" indent="457200" rtl="0">
              <a:spcBef>
                <a:spcPts val="0"/>
              </a:spcBef>
              <a:spcAft>
                <a:spcPts val="0"/>
              </a:spcAft>
              <a:buNone/>
            </a:pPr>
            <a:r>
              <a:rPr lang="en" sz="1700" dirty="0">
                <a:solidFill>
                  <a:srgbClr val="000000"/>
                </a:solidFill>
              </a:rPr>
              <a:t>ethicality is evaluated in all performance evaluations</a:t>
            </a:r>
            <a:r>
              <a:rPr lang="en" dirty="0">
                <a:solidFill>
                  <a:srgbClr val="000000"/>
                </a:solidFill>
              </a:rPr>
              <a:t> </a:t>
            </a:r>
          </a:p>
          <a:p>
            <a:pPr marL="914400" lvl="1" indent="-304800" rtl="0">
              <a:spcBef>
                <a:spcPts val="0"/>
              </a:spcBef>
              <a:spcAft>
                <a:spcPts val="0"/>
              </a:spcAft>
              <a:buClr>
                <a:srgbClr val="000000"/>
              </a:buClr>
              <a:buSzPct val="100000"/>
              <a:buChar char="○"/>
            </a:pPr>
            <a:r>
              <a:rPr lang="en" sz="1600" dirty="0">
                <a:solidFill>
                  <a:srgbClr val="000000"/>
                </a:solidFill>
              </a:rPr>
              <a:t>Everyone is ecouraged to contact Ethics Department or </a:t>
            </a:r>
          </a:p>
          <a:p>
            <a:pPr marL="457200" lvl="0" indent="0" rtl="0">
              <a:spcBef>
                <a:spcPts val="0"/>
              </a:spcBef>
              <a:spcAft>
                <a:spcPts val="0"/>
              </a:spcAft>
              <a:buNone/>
            </a:pPr>
            <a:r>
              <a:rPr lang="en" sz="1600" dirty="0">
                <a:solidFill>
                  <a:srgbClr val="000000"/>
                </a:solidFill>
              </a:rPr>
              <a:t>	or hotline about unethical behavior</a:t>
            </a:r>
          </a:p>
          <a:p>
            <a:pPr marL="914400" lvl="1" indent="-304800" rtl="0">
              <a:spcBef>
                <a:spcPts val="0"/>
              </a:spcBef>
              <a:spcAft>
                <a:spcPts val="0"/>
              </a:spcAft>
              <a:buClr>
                <a:srgbClr val="000000"/>
              </a:buClr>
              <a:buSzPct val="100000"/>
              <a:buChar char="○"/>
            </a:pPr>
            <a:r>
              <a:rPr lang="en" sz="1600" dirty="0">
                <a:solidFill>
                  <a:srgbClr val="000000"/>
                </a:solidFill>
              </a:rPr>
              <a:t>Disciplinary Review Board examines significant findings</a:t>
            </a:r>
          </a:p>
          <a:p>
            <a:pPr marL="457200" lvl="0" indent="0" rtl="0">
              <a:spcBef>
                <a:spcPts val="0"/>
              </a:spcBef>
              <a:spcAft>
                <a:spcPts val="0"/>
              </a:spcAft>
              <a:buNone/>
            </a:pPr>
            <a:r>
              <a:rPr lang="en" sz="1600" dirty="0">
                <a:solidFill>
                  <a:srgbClr val="000000"/>
                </a:solidFill>
              </a:rPr>
              <a:t>	and Ethics organization monitors trends and uses them for </a:t>
            </a:r>
          </a:p>
          <a:p>
            <a:pPr marL="0" lvl="0" indent="0" rtl="0">
              <a:spcBef>
                <a:spcPts val="0"/>
              </a:spcBef>
              <a:spcAft>
                <a:spcPts val="0"/>
              </a:spcAft>
              <a:buNone/>
            </a:pPr>
            <a:r>
              <a:rPr lang="en" sz="1600" dirty="0">
                <a:solidFill>
                  <a:srgbClr val="000000"/>
                </a:solidFill>
              </a:rPr>
              <a:t>		targeted training and communication with employees</a:t>
            </a:r>
          </a:p>
          <a:p>
            <a:pPr marL="914400" lvl="1" indent="-304800" rtl="0">
              <a:spcBef>
                <a:spcPts val="0"/>
              </a:spcBef>
              <a:spcAft>
                <a:spcPts val="0"/>
              </a:spcAft>
              <a:buClr>
                <a:srgbClr val="000000"/>
              </a:buClr>
              <a:buSzPct val="100000"/>
              <a:buChar char="○"/>
            </a:pPr>
            <a:r>
              <a:rPr lang="en" sz="1600" dirty="0">
                <a:solidFill>
                  <a:srgbClr val="000000"/>
                </a:solidFill>
              </a:rPr>
              <a:t>any third parties are affected, contact and remedial action </a:t>
            </a:r>
          </a:p>
          <a:p>
            <a:pPr marL="0" lvl="0" indent="457200" rtl="0">
              <a:spcBef>
                <a:spcPts val="0"/>
              </a:spcBef>
              <a:spcAft>
                <a:spcPts val="0"/>
              </a:spcAft>
              <a:buNone/>
            </a:pPr>
            <a:r>
              <a:rPr lang="en" sz="1600" dirty="0">
                <a:solidFill>
                  <a:srgbClr val="000000"/>
                </a:solidFill>
              </a:rPr>
              <a:t>	are made immediately</a:t>
            </a:r>
          </a:p>
          <a:p>
            <a:pPr lvl="0" rtl="0">
              <a:spcBef>
                <a:spcPts val="0"/>
              </a:spcBef>
              <a:spcAft>
                <a:spcPts val="0"/>
              </a:spcAft>
              <a:buNone/>
            </a:pPr>
            <a:endParaRPr dirty="0">
              <a:solidFill>
                <a:schemeClr val="dk1"/>
              </a:solidFill>
            </a:endParaRPr>
          </a:p>
          <a:p>
            <a:pPr marL="0" lvl="0" indent="0" rtl="0">
              <a:spcBef>
                <a:spcPts val="0"/>
              </a:spcBef>
              <a:spcAft>
                <a:spcPts val="0"/>
              </a:spcAft>
              <a:buNone/>
            </a:pPr>
            <a:endParaRPr sz="1100" dirty="0">
              <a:solidFill>
                <a:schemeClr val="dk1"/>
              </a:solidFill>
            </a:endParaRPr>
          </a:p>
          <a:p>
            <a:pPr marL="457200" lvl="0" indent="0" rtl="0">
              <a:spcBef>
                <a:spcPts val="0"/>
              </a:spcBef>
              <a:spcAft>
                <a:spcPts val="0"/>
              </a:spcAft>
              <a:buNone/>
            </a:pPr>
            <a:endParaRPr sz="1100" dirty="0">
              <a:solidFill>
                <a:schemeClr val="dk1"/>
              </a:solidFill>
            </a:endParaRPr>
          </a:p>
        </p:txBody>
      </p:sp>
      <p:pic>
        <p:nvPicPr>
          <p:cNvPr id="82" name="Shape 82"/>
          <p:cNvPicPr preferRelativeResize="0"/>
          <p:nvPr/>
        </p:nvPicPr>
        <p:blipFill>
          <a:blip r:embed="rId3">
            <a:alphaModFix/>
          </a:blip>
          <a:stretch>
            <a:fillRect/>
          </a:stretch>
        </p:blipFill>
        <p:spPr>
          <a:xfrm>
            <a:off x="6358270" y="3040912"/>
            <a:ext cx="2727253" cy="2032437"/>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z="2400" dirty="0"/>
              <a:t>Societal Responsibilities and Support of Key Communities</a:t>
            </a:r>
          </a:p>
        </p:txBody>
      </p:sp>
      <p:sp>
        <p:nvSpPr>
          <p:cNvPr id="88" name="Shape 88"/>
          <p:cNvSpPr txBox="1">
            <a:spLocks noGrp="1"/>
          </p:cNvSpPr>
          <p:nvPr>
            <p:ph type="body" idx="1"/>
          </p:nvPr>
        </p:nvSpPr>
        <p:spPr>
          <a:xfrm>
            <a:off x="311699" y="1017724"/>
            <a:ext cx="8520599" cy="3416400"/>
          </a:xfrm>
          <a:prstGeom prst="rect">
            <a:avLst/>
          </a:prstGeom>
        </p:spPr>
        <p:txBody>
          <a:bodyPr lIns="91425" tIns="91425" rIns="91425" bIns="91425" anchor="t" anchorCtr="0">
            <a:noAutofit/>
          </a:bodyPr>
          <a:lstStyle/>
          <a:p>
            <a:pPr marL="457200" lvl="0" indent="-228600" rtl="0">
              <a:spcBef>
                <a:spcPts val="0"/>
              </a:spcBef>
              <a:spcAft>
                <a:spcPts val="1200"/>
              </a:spcAft>
              <a:buClr>
                <a:srgbClr val="000000"/>
              </a:buClr>
              <a:buChar char="●"/>
            </a:pPr>
            <a:r>
              <a:rPr lang="en" dirty="0">
                <a:solidFill>
                  <a:srgbClr val="000000"/>
                </a:solidFill>
              </a:rPr>
              <a:t>Leadership focuses MFC on being a good corporate citizen.</a:t>
            </a:r>
          </a:p>
          <a:p>
            <a:pPr marL="914400" lvl="1" indent="-228600" rtl="0">
              <a:spcBef>
                <a:spcPts val="600"/>
              </a:spcBef>
              <a:spcAft>
                <a:spcPts val="0"/>
              </a:spcAft>
              <a:buClr>
                <a:srgbClr val="000000"/>
              </a:buClr>
              <a:buChar char="○"/>
            </a:pPr>
            <a:r>
              <a:rPr lang="en" dirty="0">
                <a:solidFill>
                  <a:srgbClr val="000000"/>
                </a:solidFill>
              </a:rPr>
              <a:t>MFC is often largest employer in the area where it’s located, so it supports all local functions such as school outreach programs, internships, and Career Days.</a:t>
            </a:r>
          </a:p>
          <a:p>
            <a:pPr marL="914400" lvl="1" indent="-228600" rtl="0">
              <a:spcBef>
                <a:spcPts val="600"/>
              </a:spcBef>
              <a:spcAft>
                <a:spcPts val="0"/>
              </a:spcAft>
              <a:buClr>
                <a:srgbClr val="000000"/>
              </a:buClr>
              <a:buChar char="○"/>
            </a:pPr>
            <a:r>
              <a:rPr lang="en" dirty="0">
                <a:solidFill>
                  <a:srgbClr val="000000"/>
                </a:solidFill>
              </a:rPr>
              <a:t>Works with suppliers and communities to establish “Green” initiatives such as ordering recycled office supplies and reducing packaging.</a:t>
            </a:r>
          </a:p>
          <a:p>
            <a:pPr marL="457200" lvl="0" indent="-228600" rtl="0">
              <a:spcBef>
                <a:spcPts val="0"/>
              </a:spcBef>
              <a:spcAft>
                <a:spcPts val="1200"/>
              </a:spcAft>
              <a:buClr>
                <a:srgbClr val="000000"/>
              </a:buClr>
              <a:buChar char="●"/>
            </a:pPr>
            <a:r>
              <a:rPr lang="en" dirty="0">
                <a:solidFill>
                  <a:srgbClr val="000000"/>
                </a:solidFill>
              </a:rPr>
              <a:t>All senior leaders play a key role in community support.</a:t>
            </a:r>
          </a:p>
          <a:p>
            <a:pPr marL="914400" lvl="1" indent="-228600" rtl="0">
              <a:spcBef>
                <a:spcPts val="600"/>
              </a:spcBef>
              <a:spcAft>
                <a:spcPts val="0"/>
              </a:spcAft>
              <a:buClr>
                <a:srgbClr val="000000"/>
              </a:buClr>
              <a:buChar char="○"/>
            </a:pPr>
            <a:r>
              <a:rPr lang="en" dirty="0">
                <a:solidFill>
                  <a:srgbClr val="000000"/>
                </a:solidFill>
              </a:rPr>
              <a:t>Executives sponsor and encourage employees to participate in charitable organizations and events in the communities where they live.</a:t>
            </a:r>
          </a:p>
          <a:p>
            <a:pPr marL="914400" lvl="1" indent="-228600" rtl="0">
              <a:spcBef>
                <a:spcPts val="600"/>
              </a:spcBef>
              <a:spcAft>
                <a:spcPts val="0"/>
              </a:spcAft>
              <a:buClr>
                <a:srgbClr val="000000"/>
              </a:buClr>
              <a:buChar char="○"/>
            </a:pPr>
            <a:r>
              <a:rPr lang="en" dirty="0">
                <a:solidFill>
                  <a:srgbClr val="000000"/>
                </a:solidFill>
              </a:rPr>
              <a:t>MFC even has a program set up where employees can enter volunteer hours and receive awards and recognition for their volunteerism.</a:t>
            </a:r>
          </a:p>
          <a:p>
            <a:pPr marL="914400" lvl="1" indent="-228600" rtl="0">
              <a:spcBef>
                <a:spcPts val="600"/>
              </a:spcBef>
              <a:spcAft>
                <a:spcPts val="0"/>
              </a:spcAft>
              <a:buClr>
                <a:srgbClr val="000000"/>
              </a:buClr>
              <a:buChar char="○"/>
            </a:pPr>
            <a:r>
              <a:rPr lang="en" dirty="0">
                <a:solidFill>
                  <a:srgbClr val="000000"/>
                </a:solidFill>
              </a:rPr>
              <a:t>Charities that they work with include Wounded Warrior Foundation, Army Relief Fund, United Way, and many others.</a:t>
            </a:r>
          </a:p>
          <a:p>
            <a:pPr marL="457200" lvl="0" indent="0" rtl="0">
              <a:spcBef>
                <a:spcPts val="0"/>
              </a:spcBef>
              <a:buNone/>
            </a:pPr>
            <a:endParaRPr dirty="0">
              <a:solidFill>
                <a:srgbClr val="000000"/>
              </a:solidFill>
            </a:endParaRPr>
          </a:p>
        </p:txBody>
      </p:sp>
      <p:sp>
        <p:nvSpPr>
          <p:cNvPr id="5" name="TextBox 4"/>
          <p:cNvSpPr txBox="1"/>
          <p:nvPr/>
        </p:nvSpPr>
        <p:spPr>
          <a:xfrm>
            <a:off x="5845996" y="4787757"/>
            <a:ext cx="3298004" cy="307777"/>
          </a:xfrm>
          <a:prstGeom prst="rect">
            <a:avLst/>
          </a:prstGeom>
          <a:noFill/>
        </p:spPr>
        <p:txBody>
          <a:bodyPr wrap="square" rtlCol="0">
            <a:spAutoFit/>
          </a:bodyPr>
          <a:lstStyle/>
          <a:p>
            <a:r>
              <a:rPr lang="en-US" dirty="0" smtClean="0"/>
              <a:t>Bradshaw, Souza, Hartman 2/10/16  6</a:t>
            </a:r>
            <a:endParaRPr lang="en-US" dirty="0"/>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TotalTime>
  <Words>607</Words>
  <Application>Microsoft Office PowerPoint</Application>
  <PresentationFormat>On-screen Show (16:9)</PresentationFormat>
  <Paragraphs>56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Lockheed-Martin: Leadership</vt:lpstr>
      <vt:lpstr>1.1a - Vision and Values</vt:lpstr>
      <vt:lpstr>1.1b-Communication and Organizational Performance </vt:lpstr>
      <vt:lpstr>1.2a-Organizational Governance </vt:lpstr>
      <vt:lpstr>Legal and Ethical Behavior</vt:lpstr>
      <vt:lpstr>Societal Responsibilities and Support of Key Communities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Lockheed-Martin: Leadership</dc:title>
  <dc:creator>Trey Hartman</dc:creator>
  <cp:lastModifiedBy>Joan Burtner</cp:lastModifiedBy>
  <cp:revision>6</cp:revision>
  <dcterms:modified xsi:type="dcterms:W3CDTF">2016-02-10T18:39:46Z</dcterms:modified>
</cp:coreProperties>
</file>