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4" r:id="rId1"/>
  </p:sldMasterIdLst>
  <p:notesMasterIdLst>
    <p:notesMasterId r:id="rId10"/>
  </p:notesMasterIdLst>
  <p:sldIdLst>
    <p:sldId id="256" r:id="rId2"/>
    <p:sldId id="257" r:id="rId3"/>
    <p:sldId id="262" r:id="rId4"/>
    <p:sldId id="260" r:id="rId5"/>
    <p:sldId id="258" r:id="rId6"/>
    <p:sldId id="261" r:id="rId7"/>
    <p:sldId id="259" r:id="rId8"/>
    <p:sldId id="263" r:id="rId9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A96FF6C-966C-4539-B389-84370DD4CEEA}" type="datetimeFigureOut">
              <a:rPr lang="en-US"/>
              <a:pPr>
                <a:defRPr/>
              </a:pPr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334C93-22E3-4D05-8C15-227D8ACAA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>
          <a:xfrm>
            <a:off x="1447800" y="6305550"/>
            <a:ext cx="1143000" cy="476250"/>
          </a:xfrm>
        </p:spPr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 dirty="0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2971800" y="6305550"/>
            <a:ext cx="4648200" cy="4762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848600" y="6305550"/>
            <a:ext cx="1222375" cy="4762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2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00C271-DC50-4300-B666-1B4E46C28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0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A2D7CD-3981-4FD0-95A8-0148D1A15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81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1981200"/>
            <a:ext cx="3543300" cy="4114800"/>
          </a:xfrm>
        </p:spPr>
        <p:txBody>
          <a:bodyPr/>
          <a:lstStyle>
            <a:lvl1pPr>
              <a:buSzPct val="100000"/>
              <a:buFont typeface="Arial" pitchFamily="34" charset="0"/>
              <a:buChar char="•"/>
              <a:defRPr/>
            </a:lvl1pPr>
            <a:lvl2pPr>
              <a:buSzPct val="80000"/>
              <a:buFont typeface="Wingdings" pitchFamily="2" charset="2"/>
              <a:buChar char="Ø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981200"/>
            <a:ext cx="3695700" cy="41148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356350"/>
            <a:ext cx="10668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2438400" y="6356350"/>
            <a:ext cx="4876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91400" y="6356350"/>
            <a:ext cx="1295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Slide </a:t>
            </a:r>
            <a:fld id="{F2441946-D957-44EC-8D2A-A77E43448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8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48B1C3-CEFE-4C11-8E22-70C6D7B99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3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D948A8-6A72-499E-936C-53567765F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2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1EC5F0-8434-463B-A9ED-91AFABA2B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6C7D43-3200-4B3B-94A7-DDEF6C58D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8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8E8C6E-E9E9-49C0-B8AD-758723C07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5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0B395E-39C4-49C7-AA67-9DB9BD29B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3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2D9A49-C26F-4EFC-B324-B5F376060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7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2BCF0C-6B84-4E67-BB12-51C0026D4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4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1447800" y="6305550"/>
            <a:ext cx="12192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Spring 2018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43200" y="6305550"/>
            <a:ext cx="51054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7924800" y="6305550"/>
            <a:ext cx="1146175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r>
              <a:rPr lang="en-US"/>
              <a:t>Slide </a:t>
            </a:r>
            <a:fld id="{2FC6E117-233D-4365-BE9C-7AE3FE50F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Process and Performance Capability Assessment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00"/>
            <a:ext cx="7162800" cy="39624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Joan Burtner, Certified Quality Engineer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err="1" smtClean="0"/>
              <a:t>Borror</a:t>
            </a:r>
            <a:r>
              <a:rPr lang="en-US" sz="2800" dirty="0" smtClean="0"/>
              <a:t>, ed.,     </a:t>
            </a:r>
            <a:r>
              <a:rPr lang="en-US" sz="2800" u="sng" dirty="0" smtClean="0"/>
              <a:t>The Certified Quality Engineer Handbook</a:t>
            </a:r>
            <a:r>
              <a:rPr lang="en-US" sz="2800" dirty="0" smtClean="0"/>
              <a:t>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edition - Chapter 38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48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Process Capability: Informal vs. Formal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295400"/>
            <a:ext cx="7543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800" dirty="0" smtClean="0"/>
              <a:t>Informal process capability assessment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Is process capable of meeting certain requirements?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Uses histograms, probability plots, stem-and-leaf plots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Does not use stated specification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Usually a quick assessment</a:t>
            </a:r>
          </a:p>
          <a:p>
            <a:pPr marL="657225" lvl="2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800" dirty="0" smtClean="0"/>
              <a:t>Formal process capability study</a:t>
            </a:r>
            <a:endParaRPr lang="en-US" altLang="en-US" sz="20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More time intensive than an informal assessment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Requires characteristics that have specification limits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Performed on “the characteristics that experience has shown to be difficult to hold to specification” </a:t>
            </a:r>
            <a:r>
              <a:rPr lang="en-US" altLang="en-US" sz="2400" dirty="0" err="1" smtClean="0"/>
              <a:t>Borror</a:t>
            </a:r>
            <a:r>
              <a:rPr lang="en-US" altLang="en-US" sz="2400" dirty="0" smtClean="0"/>
              <a:t> page 527</a:t>
            </a:r>
            <a:endParaRPr lang="en-US" altLang="en-US" sz="2400" dirty="0"/>
          </a:p>
          <a:p>
            <a:pPr lvl="2" eaLnBrk="1" hangingPunct="1">
              <a:lnSpc>
                <a:spcPct val="90000"/>
              </a:lnSpc>
              <a:defRPr/>
            </a:pPr>
            <a:endParaRPr lang="en-US" altLang="en-US" sz="2000" dirty="0" smtClean="0"/>
          </a:p>
        </p:txBody>
      </p:sp>
      <p:sp>
        <p:nvSpPr>
          <p:cNvPr id="4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 Slide </a:t>
            </a:r>
            <a:fld id="{95F83AE6-22C9-4632-842D-1AED0124CCE5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48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Process Capability vs.  Process Control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447800"/>
            <a:ext cx="7543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 sz="2800" smtClean="0"/>
              <a:t>Process capability </a:t>
            </a:r>
            <a:r>
              <a:rPr lang="en-US" altLang="en-US" sz="2000" i="1" smtClean="0"/>
              <a:t>with respect to specifications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Is process capable of meeting tolerances?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Does the process conform to specifications?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Potential problems 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The process is off-center from the nominal.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The process variability is too large relative to the tolerances.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 sz="1800" smtClean="0"/>
              <a:t>The process is off-center and has large variation.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 sz="2800" smtClean="0"/>
              <a:t>Process is “in-control” </a:t>
            </a:r>
            <a:r>
              <a:rPr lang="en-US" altLang="en-US" sz="2000" i="1" smtClean="0"/>
              <a:t>without respect to specifications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Only common cause variation in range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Only common cause variation in mean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No violations of tests for control chart interpretation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sp>
        <p:nvSpPr>
          <p:cNvPr id="4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 Slide </a:t>
            </a:r>
            <a:fld id="{76D872A8-E264-428F-9258-9187629A3550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543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Process Capability Indices 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543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 sz="2800" smtClean="0"/>
              <a:t>A Process Capability Study is appropriately conducted only on processes after they have been shown to be “</a:t>
            </a:r>
            <a:r>
              <a:rPr lang="en-US" altLang="en-US" sz="2800" b="1" smtClean="0"/>
              <a:t>in-control</a:t>
            </a:r>
            <a:r>
              <a:rPr lang="en-US" altLang="en-US" sz="2800" smtClean="0"/>
              <a:t>”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 sz="2800" smtClean="0"/>
              <a:t>Two standard indices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Cp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Compares variability of process to specifications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Cpk 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Compares variability of process to specifications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Considers the question:  “Is the process sufficiently centered?”</a:t>
            </a:r>
          </a:p>
        </p:txBody>
      </p:sp>
      <p:sp>
        <p:nvSpPr>
          <p:cNvPr id="4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 Slide </a:t>
            </a:r>
            <a:fld id="{231642F2-F5D0-4B7C-9B30-BF996E885832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Calculation of Standard Process Capability Indices 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371600"/>
            <a:ext cx="7620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800" dirty="0" smtClean="0"/>
              <a:t>Calculations</a:t>
            </a:r>
            <a:r>
              <a:rPr lang="en-US" alt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800" dirty="0" smtClean="0"/>
              <a:t>Estimated values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z="2800" dirty="0" smtClean="0"/>
              <a:t>See </a:t>
            </a:r>
            <a:r>
              <a:rPr lang="en-US" altLang="en-US" sz="2800" dirty="0" err="1" smtClean="0"/>
              <a:t>Borror</a:t>
            </a:r>
            <a:r>
              <a:rPr lang="en-US" altLang="en-US" sz="2800" dirty="0" smtClean="0"/>
              <a:t> (pp 529-531) for worked examples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 Slide </a:t>
            </a:r>
            <a:fld id="{F99FA73D-C685-41BA-B9D5-B0759CC7FBE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4114800" y="1708150"/>
            <a:ext cx="434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graphicFrame>
        <p:nvGraphicFramePr>
          <p:cNvPr id="1844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846832"/>
              </p:ext>
            </p:extLst>
          </p:nvPr>
        </p:nvGraphicFramePr>
        <p:xfrm>
          <a:off x="1295400" y="1891506"/>
          <a:ext cx="6147868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3" imgW="2501900" imgH="1066800" progId="Equation.3">
                  <p:embed/>
                </p:oleObj>
              </mc:Choice>
              <mc:Fallback>
                <p:oleObj name="Equation" r:id="rId3" imgW="2501900" imgH="1066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891506"/>
                        <a:ext cx="6147868" cy="2111375"/>
                      </a:xfrm>
                      <a:prstGeom prst="rect">
                        <a:avLst/>
                      </a:prstGeom>
                      <a:solidFill>
                        <a:schemeClr val="bg2">
                          <a:alpha val="78038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3"/>
          <p:cNvGraphicFramePr>
            <a:graphicFrameLocks noChangeAspect="1"/>
          </p:cNvGraphicFramePr>
          <p:nvPr/>
        </p:nvGraphicFramePr>
        <p:xfrm>
          <a:off x="3429000" y="4648200"/>
          <a:ext cx="14287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5" imgW="660113" imgH="545863" progId="Equation.3">
                  <p:embed/>
                </p:oleObj>
              </mc:Choice>
              <mc:Fallback>
                <p:oleObj name="Equation" r:id="rId5" imgW="660113" imgH="54586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648200"/>
                        <a:ext cx="14287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4"/>
          <p:cNvGraphicFramePr>
            <a:graphicFrameLocks noChangeAspect="1"/>
          </p:cNvGraphicFramePr>
          <p:nvPr/>
        </p:nvGraphicFramePr>
        <p:xfrm>
          <a:off x="5791200" y="4800600"/>
          <a:ext cx="13462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Equation" r:id="rId7" imgW="622030" imgH="380835" progId="Equation.3">
                  <p:embed/>
                </p:oleObj>
              </mc:Choice>
              <mc:Fallback>
                <p:oleObj name="Equation" r:id="rId7" imgW="622030" imgH="38083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800600"/>
                        <a:ext cx="1346200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Control Chart Constants 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00200"/>
            <a:ext cx="72390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2400" smtClean="0"/>
          </a:p>
        </p:txBody>
      </p:sp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 Slide </a:t>
            </a:r>
            <a:fld id="{1E2D7EBA-1891-494A-BEA1-FEF3E472DBE1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4114800" y="1708150"/>
            <a:ext cx="434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2362200"/>
          <a:ext cx="6095999" cy="2835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990600"/>
                <a:gridCol w="555171"/>
                <a:gridCol w="870857"/>
                <a:gridCol w="870857"/>
                <a:gridCol w="870857"/>
                <a:gridCol w="870857"/>
              </a:tblGrid>
              <a:tr h="609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ourier New"/>
                          <a:ea typeface="Times New Roman"/>
                          <a:cs typeface="Times New Roman"/>
                        </a:rPr>
                        <a:t>Subgroup Size                                                     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urier New"/>
                          <a:ea typeface="Times New Roman"/>
                          <a:cs typeface="Times New Roman"/>
                        </a:rPr>
                        <a:t>d </a:t>
                      </a:r>
                      <a:r>
                        <a:rPr lang="en-US" sz="2000" baseline="-25000" dirty="0">
                          <a:latin typeface="Courier New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urier New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US" sz="2000" baseline="-25000" dirty="0">
                          <a:latin typeface="Courier New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urier New"/>
                          <a:ea typeface="Times New Roman"/>
                          <a:cs typeface="Times New Roman"/>
                        </a:rPr>
                        <a:t>D </a:t>
                      </a:r>
                      <a:r>
                        <a:rPr lang="en-US" sz="2000" baseline="-25000" dirty="0">
                          <a:latin typeface="Courier New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urier New"/>
                          <a:ea typeface="Times New Roman"/>
                          <a:cs typeface="Times New Roman"/>
                        </a:rPr>
                        <a:t>D </a:t>
                      </a:r>
                      <a:r>
                        <a:rPr lang="en-US" sz="2000" baseline="-25000" dirty="0">
                          <a:latin typeface="Courier New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1.128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1.880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3.267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1.693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1.023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2.575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2.059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0.729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2.282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2.326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0.577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2.115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2.534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0.483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2.004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2.704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0.419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urier New"/>
                          <a:ea typeface="Times New Roman"/>
                          <a:cs typeface="Times New Roman"/>
                        </a:rPr>
                        <a:t>0.076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Times New Roman"/>
                          <a:cs typeface="Times New Roman"/>
                        </a:rPr>
                        <a:t>1.924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Standard Process Capability Evaluation  </a:t>
            </a:r>
            <a:r>
              <a:rPr lang="en-US" b="1" dirty="0" err="1" smtClean="0">
                <a:solidFill>
                  <a:schemeClr val="tx2">
                    <a:satMod val="130000"/>
                  </a:schemeClr>
                </a:solidFill>
              </a:rPr>
              <a:t>Guideleines</a:t>
            </a:r>
            <a:endParaRPr lang="en-US" b="1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00200"/>
            <a:ext cx="72390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mtClean="0"/>
              <a:t>Guidelines for Evaluation of Cp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smtClean="0"/>
              <a:t>Cp     &lt;  1.00  Not Capable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altLang="en-US" smtClean="0"/>
              <a:t>Guidelines for Evaluation of Cpk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smtClean="0"/>
              <a:t>Cpk &gt; 1.33  Definitely Capable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smtClean="0"/>
              <a:t>1.00 &lt; Cpk &lt; 1.33  Possibly Capable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smtClean="0"/>
              <a:t>Cpk  &lt;  1.00  Not Capable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altLang="en-US" sz="2400" smtClean="0"/>
          </a:p>
        </p:txBody>
      </p:sp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 Slide </a:t>
            </a:r>
            <a:fld id="{812AB862-E3EE-44DA-8ECD-16106D242AC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4114800" y="1708150"/>
            <a:ext cx="434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Additional Process Capability and Process Performance Indices  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7620000" cy="5029200"/>
          </a:xfrm>
        </p:spPr>
        <p:txBody>
          <a:bodyPr/>
          <a:lstStyle/>
          <a:p>
            <a:pPr marL="8255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US" altLang="en-US" sz="2400" dirty="0" smtClean="0"/>
          </a:p>
        </p:txBody>
      </p:sp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2018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Joan Burtner, Associate Professor of Industrial Engineering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 Slide </a:t>
            </a:r>
            <a:fld id="{F2403360-06DB-411E-AAC3-C2779B1C602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114800" y="1708150"/>
            <a:ext cx="434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graphicFrame>
        <p:nvGraphicFramePr>
          <p:cNvPr id="21512" name="Object 5"/>
          <p:cNvGraphicFramePr>
            <a:graphicFrameLocks noChangeAspect="1"/>
          </p:cNvGraphicFramePr>
          <p:nvPr/>
        </p:nvGraphicFramePr>
        <p:xfrm>
          <a:off x="1447800" y="1890713"/>
          <a:ext cx="2333625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4" name="Equation" r:id="rId3" imgW="850680" imgH="279360" progId="Equation.3">
                  <p:embed/>
                </p:oleObj>
              </mc:Choice>
              <mc:Fallback>
                <p:oleObj name="Equation" r:id="rId3" imgW="85068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90713"/>
                        <a:ext cx="2333625" cy="617537"/>
                      </a:xfrm>
                      <a:prstGeom prst="rect">
                        <a:avLst/>
                      </a:prstGeom>
                      <a:solidFill>
                        <a:schemeClr val="bg2">
                          <a:alpha val="78038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1"/>
          <p:cNvGraphicFramePr>
            <a:graphicFrameLocks noChangeAspect="1"/>
          </p:cNvGraphicFramePr>
          <p:nvPr/>
        </p:nvGraphicFramePr>
        <p:xfrm>
          <a:off x="1524000" y="5105400"/>
          <a:ext cx="19208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5" name="Equation" r:id="rId5" imgW="774360" imgH="241200" progId="Equation.3">
                  <p:embed/>
                </p:oleObj>
              </mc:Choice>
              <mc:Fallback>
                <p:oleObj name="Equation" r:id="rId5" imgW="77436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105400"/>
                        <a:ext cx="1920875" cy="534988"/>
                      </a:xfrm>
                      <a:prstGeom prst="rect">
                        <a:avLst/>
                      </a:prstGeom>
                      <a:solidFill>
                        <a:schemeClr val="bg2">
                          <a:alpha val="78038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4" name="Object 2"/>
          <p:cNvGraphicFramePr>
            <a:graphicFrameLocks noChangeAspect="1"/>
          </p:cNvGraphicFramePr>
          <p:nvPr/>
        </p:nvGraphicFramePr>
        <p:xfrm>
          <a:off x="1524000" y="3505200"/>
          <a:ext cx="881063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Equation" r:id="rId7" imgW="355320" imgH="241200" progId="Equation.3">
                  <p:embed/>
                </p:oleObj>
              </mc:Choice>
              <mc:Fallback>
                <p:oleObj name="Equation" r:id="rId7" imgW="35532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05200"/>
                        <a:ext cx="881063" cy="534988"/>
                      </a:xfrm>
                      <a:prstGeom prst="rect">
                        <a:avLst/>
                      </a:prstGeom>
                      <a:solidFill>
                        <a:schemeClr val="bg2">
                          <a:alpha val="78038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708150"/>
          <a:ext cx="7467600" cy="43910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4572000"/>
              </a:tblGrid>
              <a:tr h="995447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This is the capability ratio.</a:t>
                      </a:r>
                      <a:r>
                        <a:rPr lang="en-US" sz="1800" baseline="0" dirty="0" smtClean="0"/>
                        <a:t>  Smaller is better.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40370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</a:tr>
              <a:tr h="1294080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Provides a better measure of centering.  See equation on page</a:t>
                      </a:r>
                      <a:r>
                        <a:rPr lang="en-US" sz="1800" baseline="0" dirty="0" smtClean="0"/>
                        <a:t> 532.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40370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</a:tr>
              <a:tr h="1294080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Use these process</a:t>
                      </a:r>
                      <a:r>
                        <a:rPr lang="en-US" sz="1800" baseline="0" dirty="0" smtClean="0"/>
                        <a:t> performance indices when process is NOT in statistical control. Substitute sample standard deviation for sigma. </a:t>
                      </a:r>
                      <a:r>
                        <a:rPr lang="en-US" sz="1800" i="1" baseline="0" dirty="0" smtClean="0"/>
                        <a:t>This is a controversial recommendation. (page 533)</a:t>
                      </a:r>
                      <a:endParaRPr lang="en-US" sz="1800" i="1" dirty="0"/>
                    </a:p>
                  </a:txBody>
                  <a:tcPr marT="45728" marB="4572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377</TotalTime>
  <Words>500</Words>
  <Application>Microsoft Office PowerPoint</Application>
  <PresentationFormat>On-screen Show (4:3)</PresentationFormat>
  <Paragraphs>128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Gill Sans MT</vt:lpstr>
      <vt:lpstr>Wingdings 2</vt:lpstr>
      <vt:lpstr>Verdana</vt:lpstr>
      <vt:lpstr>Calibri</vt:lpstr>
      <vt:lpstr>Wingdings</vt:lpstr>
      <vt:lpstr>Courier New</vt:lpstr>
      <vt:lpstr>Times New Roman</vt:lpstr>
      <vt:lpstr>Solstice</vt:lpstr>
      <vt:lpstr>Microsoft Equation 3.0</vt:lpstr>
      <vt:lpstr>Process and Performance Capability Assessment</vt:lpstr>
      <vt:lpstr>Process Capability: Informal vs. Formal</vt:lpstr>
      <vt:lpstr>Process Capability vs.  Process Control</vt:lpstr>
      <vt:lpstr>Process Capability Indices  </vt:lpstr>
      <vt:lpstr>Calculation of Standard Process Capability Indices  </vt:lpstr>
      <vt:lpstr>Control Chart Constants  </vt:lpstr>
      <vt:lpstr>Standard Process Capability Evaluation  Guideleines</vt:lpstr>
      <vt:lpstr>Additional Process Capability and Process Performance Indices  </vt:lpstr>
    </vt:vector>
  </TitlesOfParts>
  <Company>Mercer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 Burtner</dc:creator>
  <cp:lastModifiedBy>Joan Burtner</cp:lastModifiedBy>
  <cp:revision>30</cp:revision>
  <cp:lastPrinted>2018-02-14T19:24:57Z</cp:lastPrinted>
  <dcterms:created xsi:type="dcterms:W3CDTF">2011-11-30T15:38:05Z</dcterms:created>
  <dcterms:modified xsi:type="dcterms:W3CDTF">2018-02-14T19:32:33Z</dcterms:modified>
</cp:coreProperties>
</file>