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6" r:id="rId2"/>
    <p:sldId id="266" r:id="rId3"/>
    <p:sldId id="268" r:id="rId4"/>
    <p:sldId id="257" r:id="rId5"/>
    <p:sldId id="258" r:id="rId6"/>
    <p:sldId id="259" r:id="rId7"/>
    <p:sldId id="264" r:id="rId8"/>
    <p:sldId id="262" r:id="rId9"/>
    <p:sldId id="260" r:id="rId10"/>
    <p:sldId id="263" r:id="rId11"/>
    <p:sldId id="261" r:id="rId12"/>
    <p:sldId id="267" r:id="rId13"/>
    <p:sldId id="265" r:id="rId14"/>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94" y="-1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1963"/>
          </a:xfrm>
          <a:prstGeom prst="rect">
            <a:avLst/>
          </a:prstGeom>
        </p:spPr>
        <p:txBody>
          <a:bodyPr vert="horz" lIns="91440" tIns="45720" rIns="91440" bIns="45720" rtlCol="0"/>
          <a:lstStyle>
            <a:lvl1pPr algn="r">
              <a:defRPr sz="1200"/>
            </a:lvl1pPr>
          </a:lstStyle>
          <a:p>
            <a:fld id="{2DFE825F-FE30-487A-AB22-AC4CBA9861DA}" type="datetimeFigureOut">
              <a:rPr lang="en-US" smtClean="0"/>
              <a:t>10/23/2017</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387850"/>
            <a:ext cx="5607050" cy="41560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525"/>
            <a:ext cx="3038475"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1963"/>
          </a:xfrm>
          <a:prstGeom prst="rect">
            <a:avLst/>
          </a:prstGeom>
        </p:spPr>
        <p:txBody>
          <a:bodyPr vert="horz" lIns="91440" tIns="45720" rIns="91440" bIns="45720" rtlCol="0" anchor="b"/>
          <a:lstStyle>
            <a:lvl1pPr algn="r">
              <a:defRPr sz="1200"/>
            </a:lvl1pPr>
          </a:lstStyle>
          <a:p>
            <a:fld id="{539F5A68-E804-4B03-B846-BF59F37F7F1E}" type="slidenum">
              <a:rPr lang="en-US" smtClean="0"/>
              <a:t>‹#›</a:t>
            </a:fld>
            <a:endParaRPr lang="en-US"/>
          </a:p>
        </p:txBody>
      </p:sp>
    </p:spTree>
    <p:extLst>
      <p:ext uri="{BB962C8B-B14F-4D97-AF65-F5344CB8AC3E}">
        <p14:creationId xmlns:p14="http://schemas.microsoft.com/office/powerpoint/2010/main" val="1827090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Updated </a:t>
            </a:r>
            <a:endParaRPr lang="en-US"/>
          </a:p>
        </p:txBody>
      </p:sp>
      <p:sp>
        <p:nvSpPr>
          <p:cNvPr id="5" name="Footer Placeholder 4"/>
          <p:cNvSpPr>
            <a:spLocks noGrp="1"/>
          </p:cNvSpPr>
          <p:nvPr>
            <p:ph type="ftr" sz="quarter" idx="11"/>
          </p:nvPr>
        </p:nvSpPr>
        <p:spPr/>
        <p:txBody>
          <a:bodyPr/>
          <a:lstStyle/>
          <a:p>
            <a:r>
              <a:rPr lang="en-US" smtClean="0"/>
              <a:t>Alumni Snapshots Compiled by Dr. Joan Burtner</a:t>
            </a:r>
            <a:endParaRPr lang="en-US"/>
          </a:p>
        </p:txBody>
      </p:sp>
      <p:sp>
        <p:nvSpPr>
          <p:cNvPr id="6" name="Slide Number Placeholder 5"/>
          <p:cNvSpPr>
            <a:spLocks noGrp="1"/>
          </p:cNvSpPr>
          <p:nvPr>
            <p:ph type="sldNum" sz="quarter" idx="12"/>
          </p:nvPr>
        </p:nvSpPr>
        <p:spPr/>
        <p:txBody>
          <a:bodyPr/>
          <a:lstStyle/>
          <a:p>
            <a:fld id="{A42CBF23-1F9C-496B-B750-F4C641C10262}" type="slidenum">
              <a:rPr lang="en-US" smtClean="0"/>
              <a:t>‹#›</a:t>
            </a:fld>
            <a:endParaRPr lang="en-US"/>
          </a:p>
        </p:txBody>
      </p:sp>
    </p:spTree>
    <p:extLst>
      <p:ext uri="{BB962C8B-B14F-4D97-AF65-F5344CB8AC3E}">
        <p14:creationId xmlns:p14="http://schemas.microsoft.com/office/powerpoint/2010/main" val="1632002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Updated </a:t>
            </a:r>
            <a:endParaRPr lang="en-US"/>
          </a:p>
        </p:txBody>
      </p:sp>
      <p:sp>
        <p:nvSpPr>
          <p:cNvPr id="5" name="Footer Placeholder 4"/>
          <p:cNvSpPr>
            <a:spLocks noGrp="1"/>
          </p:cNvSpPr>
          <p:nvPr>
            <p:ph type="ftr" sz="quarter" idx="11"/>
          </p:nvPr>
        </p:nvSpPr>
        <p:spPr/>
        <p:txBody>
          <a:bodyPr/>
          <a:lstStyle/>
          <a:p>
            <a:r>
              <a:rPr lang="en-US" smtClean="0"/>
              <a:t>Alumni Snapshots Compiled by Dr. Joan Burtner</a:t>
            </a:r>
            <a:endParaRPr lang="en-US"/>
          </a:p>
        </p:txBody>
      </p:sp>
      <p:sp>
        <p:nvSpPr>
          <p:cNvPr id="6" name="Slide Number Placeholder 5"/>
          <p:cNvSpPr>
            <a:spLocks noGrp="1"/>
          </p:cNvSpPr>
          <p:nvPr>
            <p:ph type="sldNum" sz="quarter" idx="12"/>
          </p:nvPr>
        </p:nvSpPr>
        <p:spPr/>
        <p:txBody>
          <a:bodyPr/>
          <a:lstStyle/>
          <a:p>
            <a:fld id="{A42CBF23-1F9C-496B-B750-F4C641C10262}" type="slidenum">
              <a:rPr lang="en-US" smtClean="0"/>
              <a:t>‹#›</a:t>
            </a:fld>
            <a:endParaRPr lang="en-US"/>
          </a:p>
        </p:txBody>
      </p:sp>
    </p:spTree>
    <p:extLst>
      <p:ext uri="{BB962C8B-B14F-4D97-AF65-F5344CB8AC3E}">
        <p14:creationId xmlns:p14="http://schemas.microsoft.com/office/powerpoint/2010/main" val="107731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Updated </a:t>
            </a:r>
            <a:endParaRPr lang="en-US"/>
          </a:p>
        </p:txBody>
      </p:sp>
      <p:sp>
        <p:nvSpPr>
          <p:cNvPr id="5" name="Footer Placeholder 4"/>
          <p:cNvSpPr>
            <a:spLocks noGrp="1"/>
          </p:cNvSpPr>
          <p:nvPr>
            <p:ph type="ftr" sz="quarter" idx="11"/>
          </p:nvPr>
        </p:nvSpPr>
        <p:spPr/>
        <p:txBody>
          <a:bodyPr/>
          <a:lstStyle/>
          <a:p>
            <a:r>
              <a:rPr lang="en-US" smtClean="0"/>
              <a:t>Alumni Snapshots Compiled by Dr. Joan Burtner</a:t>
            </a:r>
            <a:endParaRPr lang="en-US"/>
          </a:p>
        </p:txBody>
      </p:sp>
      <p:sp>
        <p:nvSpPr>
          <p:cNvPr id="6" name="Slide Number Placeholder 5"/>
          <p:cNvSpPr>
            <a:spLocks noGrp="1"/>
          </p:cNvSpPr>
          <p:nvPr>
            <p:ph type="sldNum" sz="quarter" idx="12"/>
          </p:nvPr>
        </p:nvSpPr>
        <p:spPr/>
        <p:txBody>
          <a:bodyPr/>
          <a:lstStyle/>
          <a:p>
            <a:fld id="{A42CBF23-1F9C-496B-B750-F4C641C10262}" type="slidenum">
              <a:rPr lang="en-US" smtClean="0"/>
              <a:t>‹#›</a:t>
            </a:fld>
            <a:endParaRPr lang="en-US"/>
          </a:p>
        </p:txBody>
      </p:sp>
    </p:spTree>
    <p:extLst>
      <p:ext uri="{BB962C8B-B14F-4D97-AF65-F5344CB8AC3E}">
        <p14:creationId xmlns:p14="http://schemas.microsoft.com/office/powerpoint/2010/main" val="910663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Updated </a:t>
            </a:r>
            <a:endParaRPr lang="en-US"/>
          </a:p>
        </p:txBody>
      </p:sp>
      <p:sp>
        <p:nvSpPr>
          <p:cNvPr id="5" name="Footer Placeholder 4"/>
          <p:cNvSpPr>
            <a:spLocks noGrp="1"/>
          </p:cNvSpPr>
          <p:nvPr>
            <p:ph type="ftr" sz="quarter" idx="11"/>
          </p:nvPr>
        </p:nvSpPr>
        <p:spPr/>
        <p:txBody>
          <a:bodyPr/>
          <a:lstStyle/>
          <a:p>
            <a:r>
              <a:rPr lang="en-US" smtClean="0"/>
              <a:t>Alumni Snapshots Compiled by Dr. Joan Burtner</a:t>
            </a:r>
            <a:endParaRPr lang="en-US"/>
          </a:p>
        </p:txBody>
      </p:sp>
      <p:sp>
        <p:nvSpPr>
          <p:cNvPr id="6" name="Slide Number Placeholder 5"/>
          <p:cNvSpPr>
            <a:spLocks noGrp="1"/>
          </p:cNvSpPr>
          <p:nvPr>
            <p:ph type="sldNum" sz="quarter" idx="12"/>
          </p:nvPr>
        </p:nvSpPr>
        <p:spPr/>
        <p:txBody>
          <a:bodyPr/>
          <a:lstStyle/>
          <a:p>
            <a:fld id="{A42CBF23-1F9C-496B-B750-F4C641C10262}" type="slidenum">
              <a:rPr lang="en-US" smtClean="0"/>
              <a:t>‹#›</a:t>
            </a:fld>
            <a:endParaRPr lang="en-US"/>
          </a:p>
        </p:txBody>
      </p:sp>
    </p:spTree>
    <p:extLst>
      <p:ext uri="{BB962C8B-B14F-4D97-AF65-F5344CB8AC3E}">
        <p14:creationId xmlns:p14="http://schemas.microsoft.com/office/powerpoint/2010/main" val="3158022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Updated </a:t>
            </a:r>
            <a:endParaRPr lang="en-US"/>
          </a:p>
        </p:txBody>
      </p:sp>
      <p:sp>
        <p:nvSpPr>
          <p:cNvPr id="5" name="Footer Placeholder 4"/>
          <p:cNvSpPr>
            <a:spLocks noGrp="1"/>
          </p:cNvSpPr>
          <p:nvPr>
            <p:ph type="ftr" sz="quarter" idx="11"/>
          </p:nvPr>
        </p:nvSpPr>
        <p:spPr/>
        <p:txBody>
          <a:bodyPr/>
          <a:lstStyle/>
          <a:p>
            <a:r>
              <a:rPr lang="en-US" smtClean="0"/>
              <a:t>Alumni Snapshots Compiled by Dr. Joan Burtner</a:t>
            </a:r>
            <a:endParaRPr lang="en-US"/>
          </a:p>
        </p:txBody>
      </p:sp>
      <p:sp>
        <p:nvSpPr>
          <p:cNvPr id="6" name="Slide Number Placeholder 5"/>
          <p:cNvSpPr>
            <a:spLocks noGrp="1"/>
          </p:cNvSpPr>
          <p:nvPr>
            <p:ph type="sldNum" sz="quarter" idx="12"/>
          </p:nvPr>
        </p:nvSpPr>
        <p:spPr/>
        <p:txBody>
          <a:bodyPr/>
          <a:lstStyle/>
          <a:p>
            <a:fld id="{A42CBF23-1F9C-496B-B750-F4C641C10262}" type="slidenum">
              <a:rPr lang="en-US" smtClean="0"/>
              <a:t>‹#›</a:t>
            </a:fld>
            <a:endParaRPr lang="en-US"/>
          </a:p>
        </p:txBody>
      </p:sp>
    </p:spTree>
    <p:extLst>
      <p:ext uri="{BB962C8B-B14F-4D97-AF65-F5344CB8AC3E}">
        <p14:creationId xmlns:p14="http://schemas.microsoft.com/office/powerpoint/2010/main" val="4271990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Updated </a:t>
            </a:r>
            <a:endParaRPr lang="en-US"/>
          </a:p>
        </p:txBody>
      </p:sp>
      <p:sp>
        <p:nvSpPr>
          <p:cNvPr id="6" name="Footer Placeholder 5"/>
          <p:cNvSpPr>
            <a:spLocks noGrp="1"/>
          </p:cNvSpPr>
          <p:nvPr>
            <p:ph type="ftr" sz="quarter" idx="11"/>
          </p:nvPr>
        </p:nvSpPr>
        <p:spPr/>
        <p:txBody>
          <a:bodyPr/>
          <a:lstStyle/>
          <a:p>
            <a:r>
              <a:rPr lang="en-US" smtClean="0"/>
              <a:t>Alumni Snapshots Compiled by Dr. Joan Burtner</a:t>
            </a:r>
            <a:endParaRPr lang="en-US"/>
          </a:p>
        </p:txBody>
      </p:sp>
      <p:sp>
        <p:nvSpPr>
          <p:cNvPr id="7" name="Slide Number Placeholder 6"/>
          <p:cNvSpPr>
            <a:spLocks noGrp="1"/>
          </p:cNvSpPr>
          <p:nvPr>
            <p:ph type="sldNum" sz="quarter" idx="12"/>
          </p:nvPr>
        </p:nvSpPr>
        <p:spPr/>
        <p:txBody>
          <a:bodyPr/>
          <a:lstStyle/>
          <a:p>
            <a:fld id="{A42CBF23-1F9C-496B-B750-F4C641C10262}" type="slidenum">
              <a:rPr lang="en-US" smtClean="0"/>
              <a:t>‹#›</a:t>
            </a:fld>
            <a:endParaRPr lang="en-US"/>
          </a:p>
        </p:txBody>
      </p:sp>
    </p:spTree>
    <p:extLst>
      <p:ext uri="{BB962C8B-B14F-4D97-AF65-F5344CB8AC3E}">
        <p14:creationId xmlns:p14="http://schemas.microsoft.com/office/powerpoint/2010/main" val="1787453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Updated </a:t>
            </a:r>
            <a:endParaRPr lang="en-US"/>
          </a:p>
        </p:txBody>
      </p:sp>
      <p:sp>
        <p:nvSpPr>
          <p:cNvPr id="8" name="Footer Placeholder 7"/>
          <p:cNvSpPr>
            <a:spLocks noGrp="1"/>
          </p:cNvSpPr>
          <p:nvPr>
            <p:ph type="ftr" sz="quarter" idx="11"/>
          </p:nvPr>
        </p:nvSpPr>
        <p:spPr/>
        <p:txBody>
          <a:bodyPr/>
          <a:lstStyle/>
          <a:p>
            <a:r>
              <a:rPr lang="en-US" smtClean="0"/>
              <a:t>Alumni Snapshots Compiled by Dr. Joan Burtner</a:t>
            </a:r>
            <a:endParaRPr lang="en-US"/>
          </a:p>
        </p:txBody>
      </p:sp>
      <p:sp>
        <p:nvSpPr>
          <p:cNvPr id="9" name="Slide Number Placeholder 8"/>
          <p:cNvSpPr>
            <a:spLocks noGrp="1"/>
          </p:cNvSpPr>
          <p:nvPr>
            <p:ph type="sldNum" sz="quarter" idx="12"/>
          </p:nvPr>
        </p:nvSpPr>
        <p:spPr/>
        <p:txBody>
          <a:bodyPr/>
          <a:lstStyle/>
          <a:p>
            <a:fld id="{A42CBF23-1F9C-496B-B750-F4C641C10262}" type="slidenum">
              <a:rPr lang="en-US" smtClean="0"/>
              <a:t>‹#›</a:t>
            </a:fld>
            <a:endParaRPr lang="en-US"/>
          </a:p>
        </p:txBody>
      </p:sp>
    </p:spTree>
    <p:extLst>
      <p:ext uri="{BB962C8B-B14F-4D97-AF65-F5344CB8AC3E}">
        <p14:creationId xmlns:p14="http://schemas.microsoft.com/office/powerpoint/2010/main" val="3004694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Updated </a:t>
            </a:r>
            <a:endParaRPr lang="en-US"/>
          </a:p>
        </p:txBody>
      </p:sp>
      <p:sp>
        <p:nvSpPr>
          <p:cNvPr id="4" name="Footer Placeholder 3"/>
          <p:cNvSpPr>
            <a:spLocks noGrp="1"/>
          </p:cNvSpPr>
          <p:nvPr>
            <p:ph type="ftr" sz="quarter" idx="11"/>
          </p:nvPr>
        </p:nvSpPr>
        <p:spPr/>
        <p:txBody>
          <a:bodyPr/>
          <a:lstStyle/>
          <a:p>
            <a:r>
              <a:rPr lang="en-US" smtClean="0"/>
              <a:t>Alumni Snapshots Compiled by Dr. Joan Burtner</a:t>
            </a:r>
            <a:endParaRPr lang="en-US"/>
          </a:p>
        </p:txBody>
      </p:sp>
      <p:sp>
        <p:nvSpPr>
          <p:cNvPr id="5" name="Slide Number Placeholder 4"/>
          <p:cNvSpPr>
            <a:spLocks noGrp="1"/>
          </p:cNvSpPr>
          <p:nvPr>
            <p:ph type="sldNum" sz="quarter" idx="12"/>
          </p:nvPr>
        </p:nvSpPr>
        <p:spPr/>
        <p:txBody>
          <a:bodyPr/>
          <a:lstStyle/>
          <a:p>
            <a:fld id="{A42CBF23-1F9C-496B-B750-F4C641C10262}" type="slidenum">
              <a:rPr lang="en-US" smtClean="0"/>
              <a:t>‹#›</a:t>
            </a:fld>
            <a:endParaRPr lang="en-US"/>
          </a:p>
        </p:txBody>
      </p:sp>
    </p:spTree>
    <p:extLst>
      <p:ext uri="{BB962C8B-B14F-4D97-AF65-F5344CB8AC3E}">
        <p14:creationId xmlns:p14="http://schemas.microsoft.com/office/powerpoint/2010/main" val="2716242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Updated </a:t>
            </a:r>
            <a:endParaRPr lang="en-US"/>
          </a:p>
        </p:txBody>
      </p:sp>
      <p:sp>
        <p:nvSpPr>
          <p:cNvPr id="3" name="Footer Placeholder 2"/>
          <p:cNvSpPr>
            <a:spLocks noGrp="1"/>
          </p:cNvSpPr>
          <p:nvPr>
            <p:ph type="ftr" sz="quarter" idx="11"/>
          </p:nvPr>
        </p:nvSpPr>
        <p:spPr/>
        <p:txBody>
          <a:bodyPr/>
          <a:lstStyle/>
          <a:p>
            <a:r>
              <a:rPr lang="en-US" smtClean="0"/>
              <a:t>Alumni Snapshots Compiled by Dr. Joan Burtner</a:t>
            </a:r>
            <a:endParaRPr lang="en-US"/>
          </a:p>
        </p:txBody>
      </p:sp>
      <p:sp>
        <p:nvSpPr>
          <p:cNvPr id="4" name="Slide Number Placeholder 3"/>
          <p:cNvSpPr>
            <a:spLocks noGrp="1"/>
          </p:cNvSpPr>
          <p:nvPr>
            <p:ph type="sldNum" sz="quarter" idx="12"/>
          </p:nvPr>
        </p:nvSpPr>
        <p:spPr/>
        <p:txBody>
          <a:bodyPr/>
          <a:lstStyle/>
          <a:p>
            <a:fld id="{A42CBF23-1F9C-496B-B750-F4C641C10262}" type="slidenum">
              <a:rPr lang="en-US" smtClean="0"/>
              <a:t>‹#›</a:t>
            </a:fld>
            <a:endParaRPr lang="en-US"/>
          </a:p>
        </p:txBody>
      </p:sp>
    </p:spTree>
    <p:extLst>
      <p:ext uri="{BB962C8B-B14F-4D97-AF65-F5344CB8AC3E}">
        <p14:creationId xmlns:p14="http://schemas.microsoft.com/office/powerpoint/2010/main" val="1591544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1828800" cy="365125"/>
          </a:xfrm>
        </p:spPr>
        <p:txBody>
          <a:bodyPr/>
          <a:lstStyle>
            <a:lvl1pPr>
              <a:defRPr sz="1600">
                <a:solidFill>
                  <a:schemeClr val="tx1"/>
                </a:solidFill>
              </a:defRPr>
            </a:lvl1pPr>
          </a:lstStyle>
          <a:p>
            <a:r>
              <a:rPr lang="en-US" smtClean="0"/>
              <a:t>Updated </a:t>
            </a:r>
            <a:endParaRPr lang="en-US" dirty="0"/>
          </a:p>
        </p:txBody>
      </p:sp>
      <p:sp>
        <p:nvSpPr>
          <p:cNvPr id="6" name="Footer Placeholder 5"/>
          <p:cNvSpPr>
            <a:spLocks noGrp="1"/>
          </p:cNvSpPr>
          <p:nvPr>
            <p:ph type="ftr" sz="quarter" idx="11"/>
          </p:nvPr>
        </p:nvSpPr>
        <p:spPr>
          <a:xfrm>
            <a:off x="2438400" y="6356350"/>
            <a:ext cx="5105400" cy="365125"/>
          </a:xfrm>
        </p:spPr>
        <p:txBody>
          <a:bodyPr/>
          <a:lstStyle>
            <a:lvl1pPr>
              <a:defRPr sz="1600">
                <a:solidFill>
                  <a:schemeClr val="tx1"/>
                </a:solidFill>
              </a:defRPr>
            </a:lvl1pPr>
          </a:lstStyle>
          <a:p>
            <a:r>
              <a:rPr lang="en-US" dirty="0" smtClean="0"/>
              <a:t>Alumni Snapshots Compiled by Dr. Joan Burtner</a:t>
            </a:r>
            <a:endParaRPr lang="en-US" dirty="0"/>
          </a:p>
        </p:txBody>
      </p:sp>
      <p:sp>
        <p:nvSpPr>
          <p:cNvPr id="7" name="Slide Number Placeholder 6"/>
          <p:cNvSpPr>
            <a:spLocks noGrp="1"/>
          </p:cNvSpPr>
          <p:nvPr>
            <p:ph type="sldNum" sz="quarter" idx="12"/>
          </p:nvPr>
        </p:nvSpPr>
        <p:spPr>
          <a:xfrm>
            <a:off x="7696200" y="6356350"/>
            <a:ext cx="990600" cy="365125"/>
          </a:xfrm>
        </p:spPr>
        <p:txBody>
          <a:bodyPr/>
          <a:lstStyle>
            <a:lvl1pPr>
              <a:defRPr sz="1600">
                <a:solidFill>
                  <a:schemeClr val="tx1"/>
                </a:solidFill>
              </a:defRPr>
            </a:lvl1pPr>
          </a:lstStyle>
          <a:p>
            <a:endParaRPr lang="en-US" dirty="0"/>
          </a:p>
        </p:txBody>
      </p:sp>
    </p:spTree>
    <p:extLst>
      <p:ext uri="{BB962C8B-B14F-4D97-AF65-F5344CB8AC3E}">
        <p14:creationId xmlns:p14="http://schemas.microsoft.com/office/powerpoint/2010/main" val="1214788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Updated </a:t>
            </a:r>
            <a:endParaRPr lang="en-US"/>
          </a:p>
        </p:txBody>
      </p:sp>
      <p:sp>
        <p:nvSpPr>
          <p:cNvPr id="6" name="Footer Placeholder 5"/>
          <p:cNvSpPr>
            <a:spLocks noGrp="1"/>
          </p:cNvSpPr>
          <p:nvPr>
            <p:ph type="ftr" sz="quarter" idx="11"/>
          </p:nvPr>
        </p:nvSpPr>
        <p:spPr/>
        <p:txBody>
          <a:bodyPr/>
          <a:lstStyle/>
          <a:p>
            <a:r>
              <a:rPr lang="en-US" smtClean="0"/>
              <a:t>Alumni Snapshots Compiled by Dr. Joan Burtner</a:t>
            </a:r>
            <a:endParaRPr lang="en-US"/>
          </a:p>
        </p:txBody>
      </p:sp>
      <p:sp>
        <p:nvSpPr>
          <p:cNvPr id="7" name="Slide Number Placeholder 6"/>
          <p:cNvSpPr>
            <a:spLocks noGrp="1"/>
          </p:cNvSpPr>
          <p:nvPr>
            <p:ph type="sldNum" sz="quarter" idx="12"/>
          </p:nvPr>
        </p:nvSpPr>
        <p:spPr/>
        <p:txBody>
          <a:bodyPr/>
          <a:lstStyle/>
          <a:p>
            <a:fld id="{A42CBF23-1F9C-496B-B750-F4C641C10262}" type="slidenum">
              <a:rPr lang="en-US" smtClean="0"/>
              <a:t>‹#›</a:t>
            </a:fld>
            <a:endParaRPr lang="en-US"/>
          </a:p>
        </p:txBody>
      </p:sp>
    </p:spTree>
    <p:extLst>
      <p:ext uri="{BB962C8B-B14F-4D97-AF65-F5344CB8AC3E}">
        <p14:creationId xmlns:p14="http://schemas.microsoft.com/office/powerpoint/2010/main" val="447269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Updated </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Alumni Snapshots Compiled by Dr. Joan Burtner</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2CBF23-1F9C-496B-B750-F4C641C10262}" type="slidenum">
              <a:rPr lang="en-US" smtClean="0"/>
              <a:t>‹#›</a:t>
            </a:fld>
            <a:endParaRPr lang="en-US"/>
          </a:p>
        </p:txBody>
      </p:sp>
    </p:spTree>
    <p:extLst>
      <p:ext uri="{BB962C8B-B14F-4D97-AF65-F5344CB8AC3E}">
        <p14:creationId xmlns:p14="http://schemas.microsoft.com/office/powerpoint/2010/main" val="1794774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1828799"/>
          </a:xfrm>
        </p:spPr>
        <p:txBody>
          <a:bodyPr/>
          <a:lstStyle/>
          <a:p>
            <a:r>
              <a:rPr lang="en-US" dirty="0" smtClean="0"/>
              <a:t>IDM Alumni Snapshots</a:t>
            </a:r>
            <a:br>
              <a:rPr lang="en-US" dirty="0" smtClean="0"/>
            </a:br>
            <a:r>
              <a:rPr lang="en-US" dirty="0" smtClean="0"/>
              <a:t>ISE Alumni Snapshots</a:t>
            </a:r>
            <a:endParaRPr lang="en-US" dirty="0"/>
          </a:p>
        </p:txBody>
      </p:sp>
      <p:sp>
        <p:nvSpPr>
          <p:cNvPr id="3" name="Subtitle 2"/>
          <p:cNvSpPr>
            <a:spLocks noGrp="1"/>
          </p:cNvSpPr>
          <p:nvPr>
            <p:ph type="subTitle" idx="1"/>
          </p:nvPr>
        </p:nvSpPr>
        <p:spPr>
          <a:xfrm>
            <a:off x="914400" y="3352800"/>
            <a:ext cx="7391400" cy="2667000"/>
          </a:xfrm>
        </p:spPr>
        <p:txBody>
          <a:bodyPr>
            <a:normAutofit/>
          </a:bodyPr>
          <a:lstStyle/>
          <a:p>
            <a:r>
              <a:rPr lang="en-US" dirty="0" smtClean="0">
                <a:solidFill>
                  <a:schemeClr val="accent5">
                    <a:lumMod val="50000"/>
                  </a:schemeClr>
                </a:solidFill>
              </a:rPr>
              <a:t>Compiled by Dr. Joan Burtner</a:t>
            </a:r>
          </a:p>
          <a:p>
            <a:r>
              <a:rPr lang="en-US" dirty="0" smtClean="0">
                <a:solidFill>
                  <a:schemeClr val="accent5">
                    <a:lumMod val="50000"/>
                  </a:schemeClr>
                </a:solidFill>
              </a:rPr>
              <a:t>Chair, Department of Industrial Engineering and Industrial Management</a:t>
            </a:r>
          </a:p>
          <a:p>
            <a:r>
              <a:rPr lang="en-US" dirty="0" smtClean="0">
                <a:solidFill>
                  <a:schemeClr val="accent5">
                    <a:lumMod val="50000"/>
                  </a:schemeClr>
                </a:solidFill>
              </a:rPr>
              <a:t> 2017</a:t>
            </a:r>
            <a:endParaRPr lang="en-US" dirty="0">
              <a:solidFill>
                <a:schemeClr val="accent5">
                  <a:lumMod val="50000"/>
                </a:schemeClr>
              </a:solidFill>
            </a:endParaRPr>
          </a:p>
        </p:txBody>
      </p:sp>
    </p:spTree>
    <p:extLst>
      <p:ext uri="{BB962C8B-B14F-4D97-AF65-F5344CB8AC3E}">
        <p14:creationId xmlns:p14="http://schemas.microsoft.com/office/powerpoint/2010/main" val="15288416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124200" cy="2165350"/>
          </a:xfrm>
        </p:spPr>
        <p:txBody>
          <a:bodyPr>
            <a:normAutofit fontScale="90000"/>
          </a:bodyPr>
          <a:lstStyle/>
          <a:p>
            <a:r>
              <a:rPr lang="en-US" sz="2400" dirty="0" err="1" smtClean="0">
                <a:solidFill>
                  <a:srgbClr val="FF0000"/>
                </a:solidFill>
              </a:rPr>
              <a:t>Morge</a:t>
            </a:r>
            <a:r>
              <a:rPr lang="en-US" sz="2400" dirty="0" smtClean="0">
                <a:solidFill>
                  <a:srgbClr val="FF0000"/>
                </a:solidFill>
              </a:rPr>
              <a:t> Miller</a:t>
            </a:r>
            <a:r>
              <a:rPr lang="en-US" sz="2400" dirty="0"/>
              <a:t/>
            </a:r>
            <a:br>
              <a:rPr lang="en-US" sz="2400" dirty="0"/>
            </a:br>
            <a:r>
              <a:rPr lang="en-US" sz="2400" dirty="0"/>
              <a:t>S</a:t>
            </a:r>
            <a:r>
              <a:rPr lang="en-US" sz="2400" dirty="0" smtClean="0"/>
              <a:t>upplier Quality Engineer </a:t>
            </a:r>
            <a:br>
              <a:rPr lang="en-US" sz="2400" dirty="0" smtClean="0"/>
            </a:br>
            <a:r>
              <a:rPr lang="en-US" sz="2400" dirty="0" smtClean="0">
                <a:solidFill>
                  <a:schemeClr val="accent1">
                    <a:lumMod val="75000"/>
                  </a:schemeClr>
                </a:solidFill>
              </a:rPr>
              <a:t>The Coca Cola Company</a:t>
            </a:r>
            <a:br>
              <a:rPr lang="en-US" sz="2400" dirty="0" smtClean="0">
                <a:solidFill>
                  <a:schemeClr val="accent1">
                    <a:lumMod val="75000"/>
                  </a:schemeClr>
                </a:solidFill>
              </a:rPr>
            </a:br>
            <a:r>
              <a:rPr lang="en-US" sz="2400" dirty="0" smtClean="0"/>
              <a:t>Atlanta, GA</a:t>
            </a:r>
            <a:br>
              <a:rPr lang="en-US" sz="2400" dirty="0" smtClean="0"/>
            </a:br>
            <a:endParaRPr lang="en-US" sz="2400" dirty="0"/>
          </a:p>
        </p:txBody>
      </p:sp>
      <p:sp>
        <p:nvSpPr>
          <p:cNvPr id="3" name="Content Placeholder 2"/>
          <p:cNvSpPr>
            <a:spLocks noGrp="1"/>
          </p:cNvSpPr>
          <p:nvPr>
            <p:ph idx="1"/>
          </p:nvPr>
        </p:nvSpPr>
        <p:spPr>
          <a:xfrm>
            <a:off x="3733800" y="381000"/>
            <a:ext cx="4953000" cy="5745163"/>
          </a:xfrm>
        </p:spPr>
        <p:txBody>
          <a:bodyPr>
            <a:normAutofit/>
          </a:bodyPr>
          <a:lstStyle/>
          <a:p>
            <a:r>
              <a:rPr lang="en-US" sz="2000" dirty="0"/>
              <a:t>BSE  </a:t>
            </a:r>
            <a:r>
              <a:rPr lang="en-US" sz="2000" dirty="0" smtClean="0"/>
              <a:t>2004</a:t>
            </a:r>
            <a:endParaRPr lang="en-US" sz="2000" dirty="0"/>
          </a:p>
          <a:p>
            <a:pPr lvl="1"/>
            <a:r>
              <a:rPr lang="en-US" sz="2000" dirty="0"/>
              <a:t>Mercer Univ. School of Engineering</a:t>
            </a:r>
          </a:p>
          <a:p>
            <a:pPr lvl="1"/>
            <a:r>
              <a:rPr lang="en-US" sz="2000" dirty="0"/>
              <a:t>Industrial Engineering </a:t>
            </a:r>
            <a:endParaRPr lang="en-US" sz="2000" dirty="0" smtClean="0"/>
          </a:p>
          <a:p>
            <a:r>
              <a:rPr lang="en-US" sz="2000" dirty="0" smtClean="0"/>
              <a:t>MBA  2011</a:t>
            </a:r>
            <a:endParaRPr lang="en-US" sz="2000" dirty="0"/>
          </a:p>
          <a:p>
            <a:pPr lvl="1"/>
            <a:r>
              <a:rPr lang="en-US" sz="2000" dirty="0" smtClean="0"/>
              <a:t>Clayton State University</a:t>
            </a:r>
            <a:endParaRPr lang="en-US" sz="2000" dirty="0"/>
          </a:p>
          <a:p>
            <a:pPr lvl="1"/>
            <a:r>
              <a:rPr lang="en-US" sz="2000" dirty="0" smtClean="0"/>
              <a:t>Supply Chain Management </a:t>
            </a:r>
            <a:endParaRPr lang="en-US" sz="2000" dirty="0"/>
          </a:p>
          <a:p>
            <a:r>
              <a:rPr lang="en-US" sz="2000" dirty="0" smtClean="0"/>
              <a:t>MS   expected 2016</a:t>
            </a:r>
            <a:endParaRPr lang="en-US" sz="2000" dirty="0"/>
          </a:p>
          <a:p>
            <a:pPr lvl="1"/>
            <a:r>
              <a:rPr lang="en-US" sz="2000" dirty="0" smtClean="0"/>
              <a:t>Penn State University</a:t>
            </a:r>
            <a:endParaRPr lang="en-US" sz="2000" dirty="0"/>
          </a:p>
          <a:p>
            <a:pPr lvl="1"/>
            <a:r>
              <a:rPr lang="en-US" sz="2000" dirty="0" smtClean="0"/>
              <a:t>Finance </a:t>
            </a:r>
          </a:p>
          <a:p>
            <a:r>
              <a:rPr lang="en-US" sz="2000" dirty="0" smtClean="0"/>
              <a:t>Career Path</a:t>
            </a:r>
            <a:endParaRPr lang="en-US" sz="2000" dirty="0"/>
          </a:p>
          <a:p>
            <a:pPr lvl="1"/>
            <a:r>
              <a:rPr lang="en-US" sz="1800" dirty="0" smtClean="0"/>
              <a:t>2005  A T &amp; T</a:t>
            </a:r>
          </a:p>
          <a:p>
            <a:pPr lvl="1"/>
            <a:r>
              <a:rPr lang="en-US" sz="1800" dirty="0" smtClean="0"/>
              <a:t>2006 Lockheed Martin Aeronautics</a:t>
            </a:r>
          </a:p>
          <a:p>
            <a:pPr lvl="1"/>
            <a:r>
              <a:rPr lang="en-US" sz="1800" dirty="0" smtClean="0"/>
              <a:t>2008 Eaton Corporation</a:t>
            </a:r>
          </a:p>
          <a:p>
            <a:pPr lvl="1"/>
            <a:r>
              <a:rPr lang="en-US" sz="1800" dirty="0" smtClean="0"/>
              <a:t>2011 Ryder Integrated Logistics</a:t>
            </a:r>
          </a:p>
          <a:p>
            <a:pPr lvl="1"/>
            <a:r>
              <a:rPr lang="en-US" sz="1800" dirty="0" smtClean="0"/>
              <a:t>2013 Lockheed Martin Aeronautics</a:t>
            </a:r>
          </a:p>
          <a:p>
            <a:pPr lvl="1"/>
            <a:r>
              <a:rPr lang="en-US" sz="1800" dirty="0" smtClean="0"/>
              <a:t>2013 to present  The Coca Cola Company</a:t>
            </a:r>
          </a:p>
          <a:p>
            <a:pPr lvl="1"/>
            <a:endParaRPr lang="en-US" sz="2000" dirty="0" smtClean="0"/>
          </a:p>
          <a:p>
            <a:endParaRPr lang="en-US" sz="2400" dirty="0"/>
          </a:p>
        </p:txBody>
      </p:sp>
      <p:sp>
        <p:nvSpPr>
          <p:cNvPr id="4" name="Text Placeholder 3"/>
          <p:cNvSpPr>
            <a:spLocks noGrp="1"/>
          </p:cNvSpPr>
          <p:nvPr>
            <p:ph type="body" sz="half" idx="2"/>
          </p:nvPr>
        </p:nvSpPr>
        <p:spPr>
          <a:xfrm>
            <a:off x="457200" y="2590800"/>
            <a:ext cx="3008313" cy="3535363"/>
          </a:xfrm>
        </p:spPr>
        <p:txBody>
          <a:bodyPr/>
          <a:lstStyle/>
          <a:p>
            <a:endParaRPr lang="en-US" dirty="0"/>
          </a:p>
        </p:txBody>
      </p:sp>
      <p:sp>
        <p:nvSpPr>
          <p:cNvPr id="5" name="Date Placeholder 4"/>
          <p:cNvSpPr>
            <a:spLocks noGrp="1"/>
          </p:cNvSpPr>
          <p:nvPr>
            <p:ph type="dt" sz="half" idx="10"/>
          </p:nvPr>
        </p:nvSpPr>
        <p:spPr/>
        <p:txBody>
          <a:bodyPr/>
          <a:lstStyle/>
          <a:p>
            <a:r>
              <a:rPr lang="en-US" dirty="0" smtClean="0"/>
              <a:t>Updated  2015</a:t>
            </a:r>
            <a:endParaRPr lang="en-US" dirty="0"/>
          </a:p>
        </p:txBody>
      </p:sp>
      <p:sp>
        <p:nvSpPr>
          <p:cNvPr id="7" name="Footer Placeholder 6"/>
          <p:cNvSpPr>
            <a:spLocks noGrp="1"/>
          </p:cNvSpPr>
          <p:nvPr>
            <p:ph type="ftr" sz="quarter" idx="11"/>
          </p:nvPr>
        </p:nvSpPr>
        <p:spPr/>
        <p:txBody>
          <a:bodyPr/>
          <a:lstStyle/>
          <a:p>
            <a:r>
              <a:rPr lang="en-US" smtClean="0"/>
              <a:t>Alumni Snapshots Compiled by Dr. Joan Burtner</a:t>
            </a:r>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590800"/>
            <a:ext cx="3294888"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980584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2165350"/>
          </a:xfrm>
        </p:spPr>
        <p:txBody>
          <a:bodyPr>
            <a:normAutofit fontScale="90000"/>
          </a:bodyPr>
          <a:lstStyle/>
          <a:p>
            <a:r>
              <a:rPr lang="en-US" sz="2400" dirty="0" smtClean="0">
                <a:solidFill>
                  <a:srgbClr val="FF0000"/>
                </a:solidFill>
              </a:rPr>
              <a:t>Marsalis Charles </a:t>
            </a:r>
            <a:r>
              <a:rPr lang="en-US" sz="2400" dirty="0"/>
              <a:t/>
            </a:r>
            <a:br>
              <a:rPr lang="en-US" sz="2400" dirty="0"/>
            </a:br>
            <a:r>
              <a:rPr lang="en-US" sz="2400" dirty="0" smtClean="0"/>
              <a:t>Production Supervisor Manager </a:t>
            </a:r>
            <a:br>
              <a:rPr lang="en-US" sz="2400" dirty="0" smtClean="0"/>
            </a:br>
            <a:r>
              <a:rPr lang="en-US" sz="2400" dirty="0" smtClean="0">
                <a:solidFill>
                  <a:schemeClr val="accent1">
                    <a:lumMod val="75000"/>
                  </a:schemeClr>
                </a:solidFill>
              </a:rPr>
              <a:t>Tesla</a:t>
            </a:r>
            <a:r>
              <a:rPr lang="en-US" sz="2400" dirty="0" smtClean="0"/>
              <a:t> </a:t>
            </a:r>
            <a:br>
              <a:rPr lang="en-US" sz="2400" dirty="0" smtClean="0"/>
            </a:br>
            <a:r>
              <a:rPr lang="en-US" sz="2400" dirty="0" smtClean="0"/>
              <a:t>Fremont, CA</a:t>
            </a:r>
            <a:br>
              <a:rPr lang="en-US" sz="2400" dirty="0" smtClean="0"/>
            </a:br>
            <a:endParaRPr lang="en-US" sz="2400" dirty="0"/>
          </a:p>
        </p:txBody>
      </p:sp>
      <p:sp>
        <p:nvSpPr>
          <p:cNvPr id="3" name="Content Placeholder 2"/>
          <p:cNvSpPr>
            <a:spLocks noGrp="1"/>
          </p:cNvSpPr>
          <p:nvPr>
            <p:ph idx="1"/>
          </p:nvPr>
        </p:nvSpPr>
        <p:spPr>
          <a:xfrm>
            <a:off x="3886200" y="533400"/>
            <a:ext cx="4648200" cy="5562600"/>
          </a:xfrm>
        </p:spPr>
        <p:txBody>
          <a:bodyPr>
            <a:normAutofit fontScale="92500"/>
          </a:bodyPr>
          <a:lstStyle/>
          <a:p>
            <a:pPr marL="342900" lvl="1" indent="-342900">
              <a:buFont typeface="Wingdings" panose="05000000000000000000" pitchFamily="2" charset="2"/>
              <a:buChar char="§"/>
            </a:pPr>
            <a:r>
              <a:rPr lang="en-US" sz="2400" dirty="0" smtClean="0"/>
              <a:t>BSE  </a:t>
            </a:r>
            <a:r>
              <a:rPr lang="en-US" sz="2400" dirty="0"/>
              <a:t>Industrial </a:t>
            </a:r>
            <a:r>
              <a:rPr lang="en-US" sz="2400" dirty="0" smtClean="0"/>
              <a:t>Engineering, </a:t>
            </a:r>
          </a:p>
          <a:p>
            <a:pPr marL="0" lvl="1" indent="0">
              <a:buNone/>
            </a:pPr>
            <a:r>
              <a:rPr lang="en-US" sz="2400" dirty="0" smtClean="0"/>
              <a:t>      	</a:t>
            </a:r>
            <a:r>
              <a:rPr lang="en-US" sz="2200" dirty="0" smtClean="0"/>
              <a:t>Mercer University  2014</a:t>
            </a:r>
            <a:endParaRPr lang="en-US" sz="2200" dirty="0"/>
          </a:p>
          <a:p>
            <a:pPr>
              <a:buFont typeface="Wingdings" panose="05000000000000000000" pitchFamily="2" charset="2"/>
              <a:buChar char="§"/>
            </a:pPr>
            <a:r>
              <a:rPr lang="en-US" sz="2400" dirty="0" smtClean="0"/>
              <a:t>Mercer </a:t>
            </a:r>
            <a:r>
              <a:rPr lang="en-US" sz="2400" dirty="0"/>
              <a:t>on Mission </a:t>
            </a:r>
            <a:r>
              <a:rPr lang="en-US" sz="2400" dirty="0" smtClean="0"/>
              <a:t>Environmental Engineer</a:t>
            </a:r>
            <a:r>
              <a:rPr lang="en-US" sz="2000" dirty="0" smtClean="0"/>
              <a:t> - Uganda</a:t>
            </a:r>
            <a:r>
              <a:rPr lang="en-US" sz="2000" dirty="0"/>
              <a:t>, </a:t>
            </a:r>
            <a:r>
              <a:rPr lang="en-US" sz="2000" dirty="0" smtClean="0"/>
              <a:t>(Summer 2013)</a:t>
            </a:r>
          </a:p>
          <a:p>
            <a:pPr>
              <a:buFont typeface="Wingdings" panose="05000000000000000000" pitchFamily="2" charset="2"/>
              <a:buChar char="§"/>
            </a:pPr>
            <a:r>
              <a:rPr lang="en-US" sz="2400" dirty="0" smtClean="0"/>
              <a:t>Six Sigma Black Belt  </a:t>
            </a:r>
            <a:r>
              <a:rPr lang="en-US" sz="2000" dirty="0" smtClean="0"/>
              <a:t>(December 2016)</a:t>
            </a:r>
            <a:endParaRPr lang="en-US" sz="2000" dirty="0"/>
          </a:p>
          <a:p>
            <a:pPr>
              <a:buFont typeface="Wingdings" panose="05000000000000000000" pitchFamily="2" charset="2"/>
              <a:buChar char="§"/>
            </a:pPr>
            <a:r>
              <a:rPr lang="en-US" sz="2400" dirty="0" smtClean="0"/>
              <a:t>Career Path </a:t>
            </a:r>
          </a:p>
          <a:p>
            <a:pPr lvl="1"/>
            <a:r>
              <a:rPr lang="en-US" sz="2400" dirty="0" smtClean="0"/>
              <a:t>Industrial Engineer Intern, Blue Bird Corp. </a:t>
            </a:r>
            <a:r>
              <a:rPr lang="en-US" sz="2400" i="1" dirty="0"/>
              <a:t>F</a:t>
            </a:r>
            <a:r>
              <a:rPr lang="en-US" sz="2400" i="1" dirty="0" smtClean="0"/>
              <a:t>ort Valley, GA   </a:t>
            </a:r>
            <a:r>
              <a:rPr lang="en-US" sz="2400" dirty="0" smtClean="0"/>
              <a:t>2013</a:t>
            </a:r>
          </a:p>
          <a:p>
            <a:pPr lvl="1"/>
            <a:r>
              <a:rPr lang="en-US" sz="2400" dirty="0" smtClean="0"/>
              <a:t>Industrial Engineer / Lean Expert, PAS Technologies, </a:t>
            </a:r>
            <a:r>
              <a:rPr lang="en-US" sz="2400" i="1" dirty="0" smtClean="0"/>
              <a:t>Hillsboro, </a:t>
            </a:r>
            <a:r>
              <a:rPr lang="en-US" sz="2400" i="1" smtClean="0"/>
              <a:t>OH   </a:t>
            </a:r>
            <a:r>
              <a:rPr lang="en-US" sz="2400" smtClean="0"/>
              <a:t>2014 - 2017</a:t>
            </a:r>
            <a:endParaRPr lang="en-US" sz="2400" dirty="0" smtClean="0"/>
          </a:p>
          <a:p>
            <a:pPr lvl="1"/>
            <a:r>
              <a:rPr lang="en-US" sz="2400" dirty="0" smtClean="0"/>
              <a:t>Production Supervisor Manager, Tesla, </a:t>
            </a:r>
            <a:r>
              <a:rPr lang="en-US" sz="2400" i="1" dirty="0"/>
              <a:t>F</a:t>
            </a:r>
            <a:r>
              <a:rPr lang="en-US" sz="2400" i="1" dirty="0" smtClean="0"/>
              <a:t>remont, CA</a:t>
            </a:r>
            <a:r>
              <a:rPr lang="en-US" sz="2400" dirty="0" smtClean="0"/>
              <a:t>   2017-present</a:t>
            </a:r>
            <a:endParaRPr lang="en-US" sz="2000" dirty="0" smtClean="0"/>
          </a:p>
          <a:p>
            <a:pPr lvl="1"/>
            <a:endParaRPr lang="en-US" sz="2000" dirty="0" smtClean="0"/>
          </a:p>
          <a:p>
            <a:endParaRPr lang="en-US" sz="2400" dirty="0" smtClean="0"/>
          </a:p>
          <a:p>
            <a:endParaRPr lang="en-US" sz="2400" dirty="0"/>
          </a:p>
        </p:txBody>
      </p:sp>
      <p:sp>
        <p:nvSpPr>
          <p:cNvPr id="4" name="Text Placeholder 3"/>
          <p:cNvSpPr>
            <a:spLocks noGrp="1"/>
          </p:cNvSpPr>
          <p:nvPr>
            <p:ph type="body" sz="half" idx="2"/>
          </p:nvPr>
        </p:nvSpPr>
        <p:spPr>
          <a:xfrm>
            <a:off x="609601" y="2590800"/>
            <a:ext cx="2438399" cy="3235785"/>
          </a:xfrm>
        </p:spPr>
        <p:txBody>
          <a:bodyPr/>
          <a:lstStyle/>
          <a:p>
            <a:endParaRPr lang="en-US" dirty="0"/>
          </a:p>
        </p:txBody>
      </p:sp>
      <p:sp>
        <p:nvSpPr>
          <p:cNvPr id="5" name="Date Placeholder 4"/>
          <p:cNvSpPr>
            <a:spLocks noGrp="1"/>
          </p:cNvSpPr>
          <p:nvPr>
            <p:ph type="dt" sz="half" idx="10"/>
          </p:nvPr>
        </p:nvSpPr>
        <p:spPr/>
        <p:txBody>
          <a:bodyPr/>
          <a:lstStyle/>
          <a:p>
            <a:r>
              <a:rPr lang="en-US" dirty="0" smtClean="0"/>
              <a:t>Updated Fall 2017 </a:t>
            </a:r>
            <a:endParaRPr lang="en-US" dirty="0"/>
          </a:p>
        </p:txBody>
      </p:sp>
      <p:sp>
        <p:nvSpPr>
          <p:cNvPr id="6" name="Footer Placeholder 5"/>
          <p:cNvSpPr>
            <a:spLocks noGrp="1"/>
          </p:cNvSpPr>
          <p:nvPr>
            <p:ph type="ftr" sz="quarter" idx="11"/>
          </p:nvPr>
        </p:nvSpPr>
        <p:spPr/>
        <p:txBody>
          <a:bodyPr/>
          <a:lstStyle/>
          <a:p>
            <a:r>
              <a:rPr lang="en-US" dirty="0" smtClean="0"/>
              <a:t>Alumni Snapshots Compiled by Dr. Joan Burtner</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543175"/>
            <a:ext cx="2626728" cy="32834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160652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2165350"/>
          </a:xfrm>
        </p:spPr>
        <p:txBody>
          <a:bodyPr>
            <a:normAutofit fontScale="90000"/>
          </a:bodyPr>
          <a:lstStyle/>
          <a:p>
            <a:r>
              <a:rPr lang="en-US" sz="2400" dirty="0" smtClean="0">
                <a:solidFill>
                  <a:srgbClr val="FF0000"/>
                </a:solidFill>
              </a:rPr>
              <a:t>Stacey Odom</a:t>
            </a:r>
            <a:r>
              <a:rPr lang="en-US" sz="2400" dirty="0"/>
              <a:t/>
            </a:r>
            <a:br>
              <a:rPr lang="en-US" sz="2400" dirty="0"/>
            </a:br>
            <a:r>
              <a:rPr lang="en-US" sz="2400" dirty="0" smtClean="0"/>
              <a:t>Sr. Management Engineer </a:t>
            </a:r>
            <a:br>
              <a:rPr lang="en-US" sz="2400" dirty="0" smtClean="0"/>
            </a:br>
            <a:r>
              <a:rPr lang="en-US" sz="2400" dirty="0" err="1" smtClean="0">
                <a:solidFill>
                  <a:schemeClr val="accent1">
                    <a:lumMod val="75000"/>
                  </a:schemeClr>
                </a:solidFill>
              </a:rPr>
              <a:t>Northside</a:t>
            </a:r>
            <a:r>
              <a:rPr lang="en-US" sz="2400" dirty="0" smtClean="0">
                <a:solidFill>
                  <a:schemeClr val="accent1">
                    <a:lumMod val="75000"/>
                  </a:schemeClr>
                </a:solidFill>
              </a:rPr>
              <a:t> Hospital</a:t>
            </a:r>
            <a:r>
              <a:rPr lang="en-US" sz="2400" dirty="0" smtClean="0"/>
              <a:t> </a:t>
            </a:r>
            <a:br>
              <a:rPr lang="en-US" sz="2400" dirty="0" smtClean="0"/>
            </a:br>
            <a:r>
              <a:rPr lang="en-US" sz="2400" dirty="0" smtClean="0"/>
              <a:t>Atlanta, GA</a:t>
            </a:r>
            <a:br>
              <a:rPr lang="en-US" sz="2400" dirty="0" smtClean="0"/>
            </a:br>
            <a:endParaRPr lang="en-US" sz="2400" dirty="0"/>
          </a:p>
        </p:txBody>
      </p:sp>
      <p:sp>
        <p:nvSpPr>
          <p:cNvPr id="3" name="Content Placeholder 2"/>
          <p:cNvSpPr>
            <a:spLocks noGrp="1"/>
          </p:cNvSpPr>
          <p:nvPr>
            <p:ph idx="1"/>
          </p:nvPr>
        </p:nvSpPr>
        <p:spPr>
          <a:xfrm>
            <a:off x="3733800" y="381000"/>
            <a:ext cx="4953000" cy="5745163"/>
          </a:xfrm>
        </p:spPr>
        <p:txBody>
          <a:bodyPr>
            <a:normAutofit fontScale="92500" lnSpcReduction="10000"/>
          </a:bodyPr>
          <a:lstStyle/>
          <a:p>
            <a:pPr marL="342900" lvl="1" indent="-342900">
              <a:buFont typeface="Wingdings" panose="05000000000000000000" pitchFamily="2" charset="2"/>
              <a:buChar char="§"/>
            </a:pPr>
            <a:r>
              <a:rPr lang="en-US" sz="2400" dirty="0" smtClean="0"/>
              <a:t>BSE  </a:t>
            </a:r>
            <a:r>
              <a:rPr lang="en-US" sz="2400" dirty="0"/>
              <a:t>Industrial </a:t>
            </a:r>
            <a:r>
              <a:rPr lang="en-US" sz="2400" dirty="0" smtClean="0"/>
              <a:t>Engineering</a:t>
            </a:r>
          </a:p>
          <a:p>
            <a:pPr marL="742950" lvl="2" indent="-342900">
              <a:buFont typeface="Wingdings" panose="05000000000000000000" pitchFamily="2" charset="2"/>
              <a:buChar char="§"/>
            </a:pPr>
            <a:r>
              <a:rPr lang="en-US" sz="2000" dirty="0" smtClean="0"/>
              <a:t>MUSE  </a:t>
            </a:r>
            <a:r>
              <a:rPr lang="en-US" sz="2000" dirty="0"/>
              <a:t>2010</a:t>
            </a:r>
          </a:p>
          <a:p>
            <a:pPr>
              <a:buFont typeface="Wingdings" panose="05000000000000000000" pitchFamily="2" charset="2"/>
              <a:buChar char="§"/>
            </a:pPr>
            <a:r>
              <a:rPr lang="en-US" sz="2400" dirty="0" smtClean="0"/>
              <a:t>Mercer </a:t>
            </a:r>
            <a:r>
              <a:rPr lang="en-US" sz="2400" dirty="0"/>
              <a:t>on Mission Clinic Volunteer </a:t>
            </a:r>
            <a:r>
              <a:rPr lang="en-US" sz="2400" dirty="0" smtClean="0"/>
              <a:t>(</a:t>
            </a:r>
            <a:r>
              <a:rPr lang="en-US" sz="2000" dirty="0" smtClean="0"/>
              <a:t>Viet Nam,   Summer 2009)</a:t>
            </a:r>
            <a:endParaRPr lang="en-US" sz="2000" dirty="0"/>
          </a:p>
          <a:p>
            <a:pPr lvl="1">
              <a:buFont typeface="Wingdings" panose="05000000000000000000" pitchFamily="2" charset="2"/>
              <a:buChar char="§"/>
            </a:pPr>
            <a:r>
              <a:rPr lang="en-US" sz="2000" dirty="0" smtClean="0"/>
              <a:t>Performed </a:t>
            </a:r>
            <a:r>
              <a:rPr lang="en-US" sz="2000" dirty="0"/>
              <a:t>clinical work such as giving injections, organizing paperwork, and assisted doctors during initial exams on </a:t>
            </a:r>
            <a:r>
              <a:rPr lang="en-US" sz="2000" dirty="0" smtClean="0"/>
              <a:t>patients </a:t>
            </a:r>
          </a:p>
          <a:p>
            <a:pPr lvl="1">
              <a:buFont typeface="Wingdings" panose="05000000000000000000" pitchFamily="2" charset="2"/>
              <a:buChar char="§"/>
            </a:pPr>
            <a:r>
              <a:rPr lang="en-US" sz="2000" dirty="0" smtClean="0"/>
              <a:t>Developed </a:t>
            </a:r>
            <a:r>
              <a:rPr lang="en-US" sz="2000" dirty="0"/>
              <a:t>and optimized ergonomic work flow system to efficiently move patients through each clinic </a:t>
            </a:r>
            <a:endParaRPr lang="en-US" sz="2000" dirty="0" smtClean="0"/>
          </a:p>
          <a:p>
            <a:pPr>
              <a:buFont typeface="Wingdings" panose="05000000000000000000" pitchFamily="2" charset="2"/>
              <a:buChar char="§"/>
            </a:pPr>
            <a:r>
              <a:rPr lang="en-US" sz="2400" dirty="0" smtClean="0"/>
              <a:t>Career Path </a:t>
            </a:r>
          </a:p>
          <a:p>
            <a:pPr lvl="1"/>
            <a:r>
              <a:rPr lang="en-US" sz="2000" dirty="0" smtClean="0"/>
              <a:t>Industrial Engineer, Robins Air Force Base. </a:t>
            </a:r>
            <a:r>
              <a:rPr lang="en-US" sz="2000" i="1" dirty="0" smtClean="0"/>
              <a:t>Warner Robins, GA   </a:t>
            </a:r>
            <a:r>
              <a:rPr lang="en-US" sz="2000" dirty="0" smtClean="0"/>
              <a:t>2010-2011</a:t>
            </a:r>
          </a:p>
          <a:p>
            <a:pPr lvl="1"/>
            <a:r>
              <a:rPr lang="en-US" sz="2000" dirty="0" smtClean="0"/>
              <a:t>Management Engineer, </a:t>
            </a:r>
            <a:r>
              <a:rPr lang="en-US" sz="2000" dirty="0" err="1" smtClean="0"/>
              <a:t>Northside</a:t>
            </a:r>
            <a:r>
              <a:rPr lang="en-US" sz="2000" dirty="0" smtClean="0"/>
              <a:t> Hospital, </a:t>
            </a:r>
            <a:r>
              <a:rPr lang="en-US" sz="2000" i="1" dirty="0" err="1" smtClean="0"/>
              <a:t>Atlanta,GA</a:t>
            </a:r>
            <a:r>
              <a:rPr lang="en-US" sz="2000" dirty="0" smtClean="0"/>
              <a:t>   2011-2014</a:t>
            </a:r>
          </a:p>
          <a:p>
            <a:pPr lvl="1"/>
            <a:r>
              <a:rPr lang="en-US" sz="2000" dirty="0" smtClean="0"/>
              <a:t>Senior Management </a:t>
            </a:r>
            <a:r>
              <a:rPr lang="en-US" sz="2000" dirty="0"/>
              <a:t>Engineer, </a:t>
            </a:r>
            <a:r>
              <a:rPr lang="en-US" sz="2000" dirty="0" err="1"/>
              <a:t>Northside</a:t>
            </a:r>
            <a:r>
              <a:rPr lang="en-US" sz="2000" dirty="0"/>
              <a:t> Hospital, </a:t>
            </a:r>
            <a:r>
              <a:rPr lang="en-US" sz="2000" i="1" dirty="0" err="1"/>
              <a:t>Atlanta,GA</a:t>
            </a:r>
            <a:r>
              <a:rPr lang="en-US" sz="2000" dirty="0"/>
              <a:t> </a:t>
            </a:r>
            <a:r>
              <a:rPr lang="en-US" sz="2000" dirty="0" smtClean="0"/>
              <a:t>  2014-present</a:t>
            </a:r>
            <a:endParaRPr lang="en-US" sz="2000" dirty="0"/>
          </a:p>
          <a:p>
            <a:pPr lvl="1"/>
            <a:endParaRPr lang="en-US" sz="2000" dirty="0" smtClean="0"/>
          </a:p>
          <a:p>
            <a:pPr lvl="1"/>
            <a:endParaRPr lang="en-US" sz="2000" dirty="0" smtClean="0"/>
          </a:p>
          <a:p>
            <a:endParaRPr lang="en-US" sz="2400" dirty="0" smtClean="0"/>
          </a:p>
          <a:p>
            <a:endParaRPr lang="en-US" sz="2400" dirty="0"/>
          </a:p>
        </p:txBody>
      </p:sp>
      <p:sp>
        <p:nvSpPr>
          <p:cNvPr id="4" name="Text Placeholder 3"/>
          <p:cNvSpPr>
            <a:spLocks noGrp="1"/>
          </p:cNvSpPr>
          <p:nvPr>
            <p:ph type="body" sz="half" idx="2"/>
          </p:nvPr>
        </p:nvSpPr>
        <p:spPr>
          <a:xfrm>
            <a:off x="457200" y="2590800"/>
            <a:ext cx="3008313" cy="3535363"/>
          </a:xfrm>
        </p:spPr>
        <p:txBody>
          <a:bodyPr/>
          <a:lstStyle/>
          <a:p>
            <a:endParaRPr lang="en-US" dirty="0"/>
          </a:p>
        </p:txBody>
      </p:sp>
      <p:sp>
        <p:nvSpPr>
          <p:cNvPr id="5" name="Date Placeholder 4"/>
          <p:cNvSpPr>
            <a:spLocks noGrp="1"/>
          </p:cNvSpPr>
          <p:nvPr>
            <p:ph type="dt" sz="half" idx="10"/>
          </p:nvPr>
        </p:nvSpPr>
        <p:spPr/>
        <p:txBody>
          <a:bodyPr/>
          <a:lstStyle/>
          <a:p>
            <a:r>
              <a:rPr lang="en-US" dirty="0" smtClean="0"/>
              <a:t>Updated Fall 2017 </a:t>
            </a:r>
            <a:endParaRPr lang="en-US" dirty="0"/>
          </a:p>
        </p:txBody>
      </p:sp>
      <p:sp>
        <p:nvSpPr>
          <p:cNvPr id="6" name="Footer Placeholder 5"/>
          <p:cNvSpPr>
            <a:spLocks noGrp="1"/>
          </p:cNvSpPr>
          <p:nvPr>
            <p:ph type="ftr" sz="quarter" idx="11"/>
          </p:nvPr>
        </p:nvSpPr>
        <p:spPr/>
        <p:txBody>
          <a:bodyPr/>
          <a:lstStyle/>
          <a:p>
            <a:r>
              <a:rPr lang="en-US" dirty="0" smtClean="0"/>
              <a:t>Alumni Snapshots Compiled by Dr. Joan Burtner</a:t>
            </a:r>
            <a:endParaRPr lang="en-US"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590800"/>
            <a:ext cx="3209925" cy="3209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850767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2165350"/>
          </a:xfrm>
        </p:spPr>
        <p:txBody>
          <a:bodyPr>
            <a:normAutofit fontScale="90000"/>
          </a:bodyPr>
          <a:lstStyle/>
          <a:p>
            <a:r>
              <a:rPr lang="en-US" sz="2400" dirty="0" smtClean="0">
                <a:solidFill>
                  <a:srgbClr val="FF0000"/>
                </a:solidFill>
              </a:rPr>
              <a:t>Jennifer Nguyen</a:t>
            </a:r>
            <a:r>
              <a:rPr lang="en-US" sz="2400" dirty="0"/>
              <a:t/>
            </a:r>
            <a:br>
              <a:rPr lang="en-US" sz="2400" dirty="0"/>
            </a:br>
            <a:r>
              <a:rPr lang="en-US" sz="2400" dirty="0"/>
              <a:t>High Level Controls Sales </a:t>
            </a:r>
            <a:r>
              <a:rPr lang="en-US" sz="2400" dirty="0" smtClean="0"/>
              <a:t>Engineer </a:t>
            </a:r>
            <a:r>
              <a:rPr lang="en-US" sz="2400" dirty="0" err="1" smtClean="0">
                <a:solidFill>
                  <a:schemeClr val="accent1">
                    <a:lumMod val="75000"/>
                  </a:schemeClr>
                </a:solidFill>
              </a:rPr>
              <a:t>Vanderlande</a:t>
            </a:r>
            <a:r>
              <a:rPr lang="en-US" sz="2400" dirty="0" smtClean="0"/>
              <a:t/>
            </a:r>
            <a:br>
              <a:rPr lang="en-US" sz="2400" dirty="0" smtClean="0"/>
            </a:br>
            <a:r>
              <a:rPr lang="en-US" sz="2400" dirty="0" smtClean="0"/>
              <a:t>Atlanta, GA</a:t>
            </a:r>
            <a:br>
              <a:rPr lang="en-US" sz="2400" dirty="0" smtClean="0"/>
            </a:br>
            <a:endParaRPr lang="en-US" sz="2400" dirty="0"/>
          </a:p>
        </p:txBody>
      </p:sp>
      <p:sp>
        <p:nvSpPr>
          <p:cNvPr id="3" name="Content Placeholder 2"/>
          <p:cNvSpPr>
            <a:spLocks noGrp="1"/>
          </p:cNvSpPr>
          <p:nvPr>
            <p:ph idx="1"/>
          </p:nvPr>
        </p:nvSpPr>
        <p:spPr>
          <a:xfrm>
            <a:off x="3733800" y="381000"/>
            <a:ext cx="4953000" cy="5745163"/>
          </a:xfrm>
        </p:spPr>
        <p:txBody>
          <a:bodyPr>
            <a:normAutofit/>
          </a:bodyPr>
          <a:lstStyle/>
          <a:p>
            <a:pPr marL="342900" lvl="1" indent="-342900">
              <a:buFont typeface="Wingdings" panose="05000000000000000000" pitchFamily="2" charset="2"/>
              <a:buChar char="§"/>
            </a:pPr>
            <a:r>
              <a:rPr lang="en-US" sz="2400" dirty="0" smtClean="0"/>
              <a:t>BSE  </a:t>
            </a:r>
            <a:r>
              <a:rPr lang="en-US" sz="2400" dirty="0"/>
              <a:t>Industrial </a:t>
            </a:r>
            <a:r>
              <a:rPr lang="en-US" sz="2400" dirty="0" smtClean="0"/>
              <a:t>Engineering</a:t>
            </a:r>
          </a:p>
          <a:p>
            <a:pPr marL="742950" lvl="2" indent="-342900">
              <a:buFont typeface="Wingdings" panose="05000000000000000000" pitchFamily="2" charset="2"/>
              <a:buChar char="§"/>
            </a:pPr>
            <a:r>
              <a:rPr lang="en-US" sz="2000" dirty="0" smtClean="0"/>
              <a:t>MUSE  2009</a:t>
            </a:r>
          </a:p>
          <a:p>
            <a:pPr marL="742950" lvl="2" indent="-342900">
              <a:buFont typeface="Wingdings" panose="05000000000000000000" pitchFamily="2" charset="2"/>
              <a:buChar char="§"/>
            </a:pPr>
            <a:r>
              <a:rPr lang="en-US" sz="2000" dirty="0" smtClean="0"/>
              <a:t>Magna Cum Laude</a:t>
            </a:r>
          </a:p>
          <a:p>
            <a:pPr marL="742950" lvl="2" indent="-342900">
              <a:buFont typeface="Wingdings" panose="05000000000000000000" pitchFamily="2" charset="2"/>
              <a:buChar char="§"/>
            </a:pPr>
            <a:r>
              <a:rPr lang="en-US" sz="2000" dirty="0" smtClean="0"/>
              <a:t>Tau Beta Pi</a:t>
            </a:r>
          </a:p>
          <a:p>
            <a:pPr marL="742950" lvl="2" indent="-342900">
              <a:buFont typeface="Wingdings" panose="05000000000000000000" pitchFamily="2" charset="2"/>
              <a:buChar char="§"/>
            </a:pPr>
            <a:r>
              <a:rPr lang="en-US" sz="2000" dirty="0" smtClean="0"/>
              <a:t>Institute of Industrial Engineers</a:t>
            </a:r>
          </a:p>
          <a:p>
            <a:pPr marL="742950" lvl="2" indent="-342900">
              <a:buFont typeface="Wingdings" panose="05000000000000000000" pitchFamily="2" charset="2"/>
              <a:buChar char="§"/>
            </a:pPr>
            <a:r>
              <a:rPr lang="en-US" sz="2000" dirty="0" smtClean="0"/>
              <a:t>Engineers without Borders</a:t>
            </a:r>
            <a:endParaRPr lang="en-US" sz="2000" dirty="0"/>
          </a:p>
          <a:p>
            <a:pPr>
              <a:buFont typeface="Wingdings" panose="05000000000000000000" pitchFamily="2" charset="2"/>
              <a:buChar char="§"/>
            </a:pPr>
            <a:r>
              <a:rPr lang="en-US" sz="2400" dirty="0" smtClean="0"/>
              <a:t>Career Path </a:t>
            </a:r>
          </a:p>
          <a:p>
            <a:pPr lvl="1"/>
            <a:r>
              <a:rPr lang="en-US" sz="2400" dirty="0" smtClean="0"/>
              <a:t>Warehouse Manager, </a:t>
            </a:r>
            <a:r>
              <a:rPr lang="en-US" sz="2400" dirty="0" err="1" smtClean="0"/>
              <a:t>Pepsico</a:t>
            </a:r>
            <a:r>
              <a:rPr lang="en-US" sz="2400" dirty="0" smtClean="0"/>
              <a:t> - Frito Lay </a:t>
            </a:r>
            <a:r>
              <a:rPr lang="en-US" sz="2400" i="1" dirty="0"/>
              <a:t> </a:t>
            </a:r>
            <a:r>
              <a:rPr lang="en-US" sz="2400" i="1" dirty="0" smtClean="0"/>
              <a:t> </a:t>
            </a:r>
            <a:r>
              <a:rPr lang="en-US" sz="2400" dirty="0" smtClean="0"/>
              <a:t>2009-2010</a:t>
            </a:r>
          </a:p>
          <a:p>
            <a:pPr lvl="1"/>
            <a:r>
              <a:rPr lang="en-US" sz="2400" dirty="0" smtClean="0"/>
              <a:t>Consultant, Manhattan Associates    2010-2013</a:t>
            </a:r>
          </a:p>
          <a:p>
            <a:pPr lvl="1"/>
            <a:r>
              <a:rPr lang="en-US" sz="2400" dirty="0" smtClean="0"/>
              <a:t>High Level Controls Sales Engineer, </a:t>
            </a:r>
            <a:r>
              <a:rPr lang="en-US" sz="2400" dirty="0" err="1" smtClean="0"/>
              <a:t>Vanderlande</a:t>
            </a:r>
            <a:r>
              <a:rPr lang="en-US" sz="2400" dirty="0" smtClean="0"/>
              <a:t>,   2015</a:t>
            </a:r>
            <a:endParaRPr lang="en-US" sz="2400" dirty="0"/>
          </a:p>
          <a:p>
            <a:pPr lvl="1"/>
            <a:endParaRPr lang="en-US" sz="2400" dirty="0" smtClean="0"/>
          </a:p>
          <a:p>
            <a:pPr lvl="1"/>
            <a:endParaRPr lang="en-US" sz="2000" dirty="0" smtClean="0"/>
          </a:p>
          <a:p>
            <a:endParaRPr lang="en-US" sz="2400" dirty="0" smtClean="0"/>
          </a:p>
          <a:p>
            <a:endParaRPr lang="en-US" sz="2400" dirty="0"/>
          </a:p>
        </p:txBody>
      </p:sp>
      <p:sp>
        <p:nvSpPr>
          <p:cNvPr id="4" name="Text Placeholder 3"/>
          <p:cNvSpPr>
            <a:spLocks noGrp="1"/>
          </p:cNvSpPr>
          <p:nvPr>
            <p:ph type="body" sz="half" idx="2"/>
          </p:nvPr>
        </p:nvSpPr>
        <p:spPr>
          <a:xfrm>
            <a:off x="457200" y="2590800"/>
            <a:ext cx="3008313" cy="3535363"/>
          </a:xfrm>
        </p:spPr>
        <p:txBody>
          <a:bodyPr/>
          <a:lstStyle/>
          <a:p>
            <a:endParaRPr lang="en-US" dirty="0"/>
          </a:p>
        </p:txBody>
      </p:sp>
      <p:sp>
        <p:nvSpPr>
          <p:cNvPr id="5" name="Date Placeholder 4"/>
          <p:cNvSpPr>
            <a:spLocks noGrp="1"/>
          </p:cNvSpPr>
          <p:nvPr>
            <p:ph type="dt" sz="half" idx="10"/>
          </p:nvPr>
        </p:nvSpPr>
        <p:spPr/>
        <p:txBody>
          <a:bodyPr/>
          <a:lstStyle/>
          <a:p>
            <a:r>
              <a:rPr lang="en-US" dirty="0" smtClean="0"/>
              <a:t>Updated 2015 </a:t>
            </a:r>
            <a:endParaRPr lang="en-US" dirty="0"/>
          </a:p>
        </p:txBody>
      </p:sp>
      <p:sp>
        <p:nvSpPr>
          <p:cNvPr id="6" name="Footer Placeholder 5"/>
          <p:cNvSpPr>
            <a:spLocks noGrp="1"/>
          </p:cNvSpPr>
          <p:nvPr>
            <p:ph type="ftr" sz="quarter" idx="11"/>
          </p:nvPr>
        </p:nvSpPr>
        <p:spPr/>
        <p:txBody>
          <a:bodyPr/>
          <a:lstStyle/>
          <a:p>
            <a:r>
              <a:rPr lang="en-US" dirty="0" smtClean="0"/>
              <a:t>Alumni Snapshots Compiled by Dr. Joan Burtner</a:t>
            </a:r>
            <a:endParaRPr lang="en-US" dirty="0"/>
          </a:p>
        </p:txBody>
      </p:sp>
      <p:pic>
        <p:nvPicPr>
          <p:cNvPr id="1026" name="Picture 2" descr="Jennifer Nguy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590800"/>
            <a:ext cx="2971800"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81476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3008313" cy="2209800"/>
          </a:xfrm>
        </p:spPr>
        <p:txBody>
          <a:bodyPr>
            <a:normAutofit fontScale="90000"/>
          </a:bodyPr>
          <a:lstStyle/>
          <a:p>
            <a:r>
              <a:rPr lang="en-US" sz="2700" dirty="0" smtClean="0">
                <a:solidFill>
                  <a:srgbClr val="FF0000"/>
                </a:solidFill>
              </a:rPr>
              <a:t>Jamie Duffy</a:t>
            </a:r>
            <a:r>
              <a:rPr lang="en-US" sz="2700" dirty="0"/>
              <a:t/>
            </a:r>
            <a:br>
              <a:rPr lang="en-US" sz="2700" dirty="0"/>
            </a:br>
            <a:r>
              <a:rPr lang="en-US" sz="2700" dirty="0"/>
              <a:t>Process Improvement Engineer</a:t>
            </a:r>
            <a:r>
              <a:rPr lang="en-US" dirty="0"/>
              <a:t> </a:t>
            </a:r>
            <a:r>
              <a:rPr lang="en-US" sz="2400" dirty="0" smtClean="0"/>
              <a:t> </a:t>
            </a:r>
            <a:r>
              <a:rPr lang="en-US" sz="2400" dirty="0"/>
              <a:t/>
            </a:r>
            <a:br>
              <a:rPr lang="en-US" sz="2400" dirty="0"/>
            </a:br>
            <a:r>
              <a:rPr lang="en-US" sz="2400" dirty="0">
                <a:solidFill>
                  <a:schemeClr val="accent1">
                    <a:lumMod val="75000"/>
                  </a:schemeClr>
                </a:solidFill>
              </a:rPr>
              <a:t>U</a:t>
            </a:r>
            <a:r>
              <a:rPr lang="en-US" sz="2400" dirty="0" smtClean="0">
                <a:solidFill>
                  <a:schemeClr val="accent1">
                    <a:lumMod val="75000"/>
                  </a:schemeClr>
                </a:solidFill>
              </a:rPr>
              <a:t>niversity Health Care System</a:t>
            </a:r>
            <a:br>
              <a:rPr lang="en-US" sz="2400" dirty="0" smtClean="0">
                <a:solidFill>
                  <a:schemeClr val="accent1">
                    <a:lumMod val="75000"/>
                  </a:schemeClr>
                </a:solidFill>
              </a:rPr>
            </a:br>
            <a:r>
              <a:rPr lang="en-US" sz="2400" dirty="0" smtClean="0"/>
              <a:t>Augusta, GA</a:t>
            </a:r>
            <a:endParaRPr lang="en-US" sz="2400" dirty="0"/>
          </a:p>
        </p:txBody>
      </p:sp>
      <p:sp>
        <p:nvSpPr>
          <p:cNvPr id="3" name="Content Placeholder 2"/>
          <p:cNvSpPr>
            <a:spLocks noGrp="1"/>
          </p:cNvSpPr>
          <p:nvPr>
            <p:ph idx="1"/>
          </p:nvPr>
        </p:nvSpPr>
        <p:spPr>
          <a:xfrm>
            <a:off x="3733800" y="381000"/>
            <a:ext cx="4953000" cy="5867400"/>
          </a:xfrm>
        </p:spPr>
        <p:txBody>
          <a:bodyPr>
            <a:normAutofit fontScale="85000" lnSpcReduction="10000"/>
          </a:bodyPr>
          <a:lstStyle/>
          <a:p>
            <a:r>
              <a:rPr lang="en-US" sz="2400" dirty="0" smtClean="0"/>
              <a:t>BSE  2013</a:t>
            </a:r>
          </a:p>
          <a:p>
            <a:pPr lvl="1"/>
            <a:r>
              <a:rPr lang="en-US" sz="2000" dirty="0" smtClean="0"/>
              <a:t>Mercer University School of Engineering</a:t>
            </a:r>
          </a:p>
          <a:p>
            <a:pPr lvl="1"/>
            <a:r>
              <a:rPr lang="en-US" sz="2000" dirty="0" smtClean="0"/>
              <a:t>Industrial Engineering</a:t>
            </a:r>
          </a:p>
          <a:p>
            <a:r>
              <a:rPr lang="en-US" sz="2400" dirty="0" err="1" smtClean="0"/>
              <a:t>MSE</a:t>
            </a:r>
            <a:r>
              <a:rPr lang="en-US" sz="2400" dirty="0" smtClean="0"/>
              <a:t>  2014</a:t>
            </a:r>
          </a:p>
          <a:p>
            <a:pPr lvl="1"/>
            <a:r>
              <a:rPr lang="en-US" sz="2000" dirty="0" smtClean="0"/>
              <a:t>Engineering Management</a:t>
            </a:r>
          </a:p>
          <a:p>
            <a:pPr lvl="1"/>
            <a:r>
              <a:rPr lang="en-US" sz="2000" dirty="0" smtClean="0"/>
              <a:t>Mercer U</a:t>
            </a:r>
            <a:r>
              <a:rPr lang="en-US" sz="2000" dirty="0"/>
              <a:t>niversity School of Engineering</a:t>
            </a:r>
            <a:endParaRPr lang="en-US" sz="2000" dirty="0" smtClean="0"/>
          </a:p>
          <a:p>
            <a:pPr lvl="1"/>
            <a:r>
              <a:rPr lang="en-US" sz="2000" dirty="0" smtClean="0"/>
              <a:t>Master’s Thesis: Anthropometry of Lower Limbs in the Mekong River Delta Region of Vietnam and its Implications for Fitting Prosthetics (Dr. Laura Moody</a:t>
            </a:r>
            <a:r>
              <a:rPr lang="en-US" sz="2000" smtClean="0"/>
              <a:t>, Thesis Advisor</a:t>
            </a:r>
            <a:r>
              <a:rPr lang="en-US" sz="2000" dirty="0" smtClean="0"/>
              <a:t>)</a:t>
            </a:r>
          </a:p>
          <a:p>
            <a:r>
              <a:rPr lang="en-US" sz="2400" dirty="0" smtClean="0"/>
              <a:t>Career Path</a:t>
            </a:r>
          </a:p>
          <a:p>
            <a:pPr lvl="1"/>
            <a:r>
              <a:rPr lang="en-US" sz="2000" dirty="0" smtClean="0"/>
              <a:t>Systems Redesign Intern, VA Long Beach Health Care System, Long Beach, CA. 2014</a:t>
            </a:r>
          </a:p>
          <a:p>
            <a:pPr lvl="1"/>
            <a:r>
              <a:rPr lang="en-US" sz="2000" dirty="0" smtClean="0"/>
              <a:t>Packaging Design Intern, Spectrum Brands, Middleton, WI. 2014-2015</a:t>
            </a:r>
          </a:p>
          <a:p>
            <a:pPr lvl="1"/>
            <a:r>
              <a:rPr lang="en-US" sz="2000" dirty="0" smtClean="0"/>
              <a:t>777 Occupational Health and Safety Specialist, Boeing, Everett, WA.   Feb 2015 to Aug 2016</a:t>
            </a:r>
          </a:p>
          <a:p>
            <a:pPr lvl="1"/>
            <a:r>
              <a:rPr lang="en-US" sz="2000" dirty="0" smtClean="0"/>
              <a:t>Process Improvement Engineer, University Health Care System, Augusta, GA.  2016 to present</a:t>
            </a:r>
          </a:p>
          <a:p>
            <a:endParaRPr lang="en-US" sz="2400" dirty="0"/>
          </a:p>
        </p:txBody>
      </p:sp>
      <p:sp>
        <p:nvSpPr>
          <p:cNvPr id="4" name="Text Placeholder 3"/>
          <p:cNvSpPr>
            <a:spLocks noGrp="1"/>
          </p:cNvSpPr>
          <p:nvPr>
            <p:ph type="body" sz="half" idx="2"/>
          </p:nvPr>
        </p:nvSpPr>
        <p:spPr>
          <a:xfrm>
            <a:off x="457200" y="2743200"/>
            <a:ext cx="3008313" cy="3382963"/>
          </a:xfrm>
        </p:spPr>
        <p:txBody>
          <a:bodyPr/>
          <a:lstStyle/>
          <a:p>
            <a:endParaRPr lang="en-US" dirty="0"/>
          </a:p>
        </p:txBody>
      </p:sp>
      <p:sp>
        <p:nvSpPr>
          <p:cNvPr id="5" name="Date Placeholder 4"/>
          <p:cNvSpPr>
            <a:spLocks noGrp="1"/>
          </p:cNvSpPr>
          <p:nvPr>
            <p:ph type="dt" sz="half" idx="10"/>
          </p:nvPr>
        </p:nvSpPr>
        <p:spPr>
          <a:xfrm>
            <a:off x="685800" y="6356350"/>
            <a:ext cx="2667000" cy="365125"/>
          </a:xfrm>
        </p:spPr>
        <p:txBody>
          <a:bodyPr/>
          <a:lstStyle/>
          <a:p>
            <a:pPr algn="ctr"/>
            <a:r>
              <a:rPr lang="en-US" dirty="0" smtClean="0"/>
              <a:t>Updated Fall 2017 </a:t>
            </a:r>
            <a:endParaRPr lang="en-US" dirty="0"/>
          </a:p>
        </p:txBody>
      </p:sp>
      <p:sp>
        <p:nvSpPr>
          <p:cNvPr id="6" name="Footer Placeholder 5"/>
          <p:cNvSpPr>
            <a:spLocks noGrp="1"/>
          </p:cNvSpPr>
          <p:nvPr>
            <p:ph type="ftr" sz="quarter" idx="11"/>
          </p:nvPr>
        </p:nvSpPr>
        <p:spPr>
          <a:xfrm>
            <a:off x="3429000" y="6356350"/>
            <a:ext cx="4648200" cy="365125"/>
          </a:xfrm>
        </p:spPr>
        <p:txBody>
          <a:bodyPr/>
          <a:lstStyle/>
          <a:p>
            <a:r>
              <a:rPr lang="en-US" dirty="0" smtClean="0"/>
              <a:t>Alumni Snapshots Compiled by Dr. Joan Burtner</a:t>
            </a:r>
            <a:endParaRPr lang="en-US" dirty="0"/>
          </a:p>
        </p:txBody>
      </p:sp>
      <p:pic>
        <p:nvPicPr>
          <p:cNvPr id="9" name="Picture 2" descr="Jamie Duff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743200"/>
            <a:ext cx="3209925" cy="3209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86593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943" y="304800"/>
            <a:ext cx="3008313" cy="2057400"/>
          </a:xfrm>
        </p:spPr>
        <p:txBody>
          <a:bodyPr>
            <a:noAutofit/>
          </a:bodyPr>
          <a:lstStyle/>
          <a:p>
            <a:r>
              <a:rPr lang="en-US" sz="3200" dirty="0" err="1" smtClean="0">
                <a:solidFill>
                  <a:srgbClr val="FF0000"/>
                </a:solidFill>
              </a:rPr>
              <a:t>Dericus</a:t>
            </a:r>
            <a:r>
              <a:rPr lang="en-US" sz="3200" dirty="0" smtClean="0">
                <a:solidFill>
                  <a:srgbClr val="FF0000"/>
                </a:solidFill>
              </a:rPr>
              <a:t> Harvey</a:t>
            </a:r>
            <a:r>
              <a:rPr lang="en-US" sz="3200" dirty="0"/>
              <a:t/>
            </a:r>
            <a:br>
              <a:rPr lang="en-US" sz="3200" dirty="0"/>
            </a:br>
            <a:r>
              <a:rPr lang="en-US" sz="2400" dirty="0" smtClean="0"/>
              <a:t>Business Consultant </a:t>
            </a:r>
            <a:r>
              <a:rPr lang="en-US" sz="2800" dirty="0"/>
              <a:t/>
            </a:r>
            <a:br>
              <a:rPr lang="en-US" sz="2800" dirty="0"/>
            </a:br>
            <a:r>
              <a:rPr lang="en-US" sz="2800" dirty="0">
                <a:solidFill>
                  <a:schemeClr val="accent1">
                    <a:lumMod val="75000"/>
                  </a:schemeClr>
                </a:solidFill>
              </a:rPr>
              <a:t>C</a:t>
            </a:r>
            <a:r>
              <a:rPr lang="en-US" sz="2800" dirty="0" smtClean="0">
                <a:solidFill>
                  <a:schemeClr val="accent1">
                    <a:lumMod val="75000"/>
                  </a:schemeClr>
                </a:solidFill>
              </a:rPr>
              <a:t>hick - fil - A</a:t>
            </a:r>
            <a:br>
              <a:rPr lang="en-US" sz="2800" dirty="0" smtClean="0">
                <a:solidFill>
                  <a:schemeClr val="accent1">
                    <a:lumMod val="75000"/>
                  </a:schemeClr>
                </a:solidFill>
              </a:rPr>
            </a:br>
            <a:r>
              <a:rPr lang="en-US" sz="2800" dirty="0" smtClean="0"/>
              <a:t>Atlanta , Georgia</a:t>
            </a:r>
            <a:endParaRPr lang="en-US" sz="2800" dirty="0"/>
          </a:p>
        </p:txBody>
      </p:sp>
      <p:sp>
        <p:nvSpPr>
          <p:cNvPr id="3" name="Content Placeholder 2"/>
          <p:cNvSpPr>
            <a:spLocks noGrp="1"/>
          </p:cNvSpPr>
          <p:nvPr>
            <p:ph idx="1"/>
          </p:nvPr>
        </p:nvSpPr>
        <p:spPr>
          <a:xfrm>
            <a:off x="3505200" y="381000"/>
            <a:ext cx="5334000" cy="5867400"/>
          </a:xfrm>
        </p:spPr>
        <p:txBody>
          <a:bodyPr>
            <a:normAutofit fontScale="85000" lnSpcReduction="20000"/>
          </a:bodyPr>
          <a:lstStyle/>
          <a:p>
            <a:r>
              <a:rPr lang="en-US" sz="2400" dirty="0" smtClean="0"/>
              <a:t>BSE  1999</a:t>
            </a:r>
          </a:p>
          <a:p>
            <a:pPr lvl="1"/>
            <a:r>
              <a:rPr lang="en-US" sz="2100" dirty="0" smtClean="0"/>
              <a:t>Mercer University School of Engineering</a:t>
            </a:r>
          </a:p>
          <a:p>
            <a:pPr lvl="1"/>
            <a:r>
              <a:rPr lang="en-US" sz="2100" dirty="0" smtClean="0"/>
              <a:t>Industrial Engineering</a:t>
            </a:r>
          </a:p>
          <a:p>
            <a:pPr lvl="1"/>
            <a:r>
              <a:rPr lang="en-US" sz="2100" dirty="0" smtClean="0"/>
              <a:t>Chief Justice, Mercer Judicial System</a:t>
            </a:r>
          </a:p>
          <a:p>
            <a:r>
              <a:rPr lang="en-US" sz="2400" dirty="0" smtClean="0"/>
              <a:t>MBA   Finance   2004</a:t>
            </a:r>
          </a:p>
          <a:p>
            <a:pPr lvl="1"/>
            <a:r>
              <a:rPr lang="en-US" sz="2100" dirty="0" smtClean="0"/>
              <a:t>Indiana University – Kelley School of Business</a:t>
            </a:r>
            <a:endParaRPr lang="en-US" sz="2100" dirty="0"/>
          </a:p>
          <a:p>
            <a:r>
              <a:rPr lang="en-US" sz="2400" dirty="0" smtClean="0"/>
              <a:t>Automotive Industry</a:t>
            </a:r>
          </a:p>
          <a:p>
            <a:pPr lvl="1"/>
            <a:r>
              <a:rPr lang="en-US" sz="2100" dirty="0" smtClean="0"/>
              <a:t>General Motors (Production Supervisor 1999-2000) </a:t>
            </a:r>
          </a:p>
          <a:p>
            <a:pPr lvl="1"/>
            <a:r>
              <a:rPr lang="en-US" sz="2100" dirty="0" smtClean="0"/>
              <a:t>Ford Motor Company (Manufacturing Engineer 2000-2002)</a:t>
            </a:r>
          </a:p>
          <a:p>
            <a:r>
              <a:rPr lang="en-US" sz="2400" dirty="0" smtClean="0"/>
              <a:t>Johnson &amp; Johnson</a:t>
            </a:r>
          </a:p>
          <a:p>
            <a:pPr lvl="1"/>
            <a:r>
              <a:rPr lang="en-US" sz="2100" dirty="0" smtClean="0"/>
              <a:t>Senior Brand Analyst – Commercial Finance   2004-2005</a:t>
            </a:r>
          </a:p>
          <a:p>
            <a:pPr lvl="1"/>
            <a:r>
              <a:rPr lang="en-US" sz="2100" dirty="0" smtClean="0"/>
              <a:t>Senior Financial Analyst - WW Supply Chain 2005-2007</a:t>
            </a:r>
          </a:p>
          <a:p>
            <a:pPr lvl="1"/>
            <a:r>
              <a:rPr lang="en-US" sz="2100" dirty="0" smtClean="0"/>
              <a:t>Finance Manager – WW Business Development 2007-2008</a:t>
            </a:r>
          </a:p>
          <a:p>
            <a:pPr lvl="1"/>
            <a:r>
              <a:rPr lang="en-US" sz="2100" dirty="0" smtClean="0"/>
              <a:t>Manager – Domestic Treasury 2008-2011</a:t>
            </a:r>
          </a:p>
          <a:p>
            <a:r>
              <a:rPr lang="en-US" sz="2400" dirty="0" smtClean="0"/>
              <a:t>Chick-fil-A</a:t>
            </a:r>
          </a:p>
          <a:p>
            <a:pPr lvl="1"/>
            <a:r>
              <a:rPr lang="en-US" sz="2100" dirty="0" smtClean="0"/>
              <a:t>Business Consultant, February 2011 to present</a:t>
            </a:r>
          </a:p>
          <a:p>
            <a:pPr lvl="1"/>
            <a:endParaRPr lang="en-US" sz="2000" dirty="0" smtClean="0"/>
          </a:p>
          <a:p>
            <a:endParaRPr lang="en-US" sz="2400" dirty="0" smtClean="0"/>
          </a:p>
          <a:p>
            <a:endParaRPr lang="en-US" sz="2400" dirty="0"/>
          </a:p>
        </p:txBody>
      </p:sp>
      <p:sp>
        <p:nvSpPr>
          <p:cNvPr id="4" name="Text Placeholder 3"/>
          <p:cNvSpPr>
            <a:spLocks noGrp="1"/>
          </p:cNvSpPr>
          <p:nvPr>
            <p:ph type="body" sz="half" idx="2"/>
          </p:nvPr>
        </p:nvSpPr>
        <p:spPr>
          <a:xfrm>
            <a:off x="438943" y="2779426"/>
            <a:ext cx="3008313" cy="3352800"/>
          </a:xfrm>
        </p:spPr>
        <p:txBody>
          <a:bodyPr>
            <a:normAutofit fontScale="85000" lnSpcReduction="20000"/>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sz="1600" dirty="0" smtClean="0"/>
          </a:p>
          <a:p>
            <a:endParaRPr lang="en-US" sz="1600" dirty="0"/>
          </a:p>
          <a:p>
            <a:endParaRPr lang="en-US" sz="1600" dirty="0" smtClean="0"/>
          </a:p>
          <a:p>
            <a:endParaRPr lang="en-US" sz="1600" dirty="0"/>
          </a:p>
          <a:p>
            <a:r>
              <a:rPr lang="en-US" sz="1600" dirty="0" smtClean="0"/>
              <a:t>Source:  LinkedIn Oct 2016</a:t>
            </a:r>
            <a:endParaRPr lang="en-US" sz="1600" dirty="0"/>
          </a:p>
        </p:txBody>
      </p:sp>
      <p:sp>
        <p:nvSpPr>
          <p:cNvPr id="5" name="Date Placeholder 4"/>
          <p:cNvSpPr>
            <a:spLocks noGrp="1"/>
          </p:cNvSpPr>
          <p:nvPr>
            <p:ph type="dt" sz="half" idx="10"/>
          </p:nvPr>
        </p:nvSpPr>
        <p:spPr/>
        <p:txBody>
          <a:bodyPr/>
          <a:lstStyle/>
          <a:p>
            <a:r>
              <a:rPr lang="en-US" dirty="0" smtClean="0"/>
              <a:t>Updated Fall </a:t>
            </a:r>
            <a:r>
              <a:rPr lang="en-US" dirty="0" smtClean="0"/>
              <a:t>2016</a:t>
            </a:r>
            <a:endParaRPr lang="en-US" dirty="0"/>
          </a:p>
        </p:txBody>
      </p:sp>
      <p:sp>
        <p:nvSpPr>
          <p:cNvPr id="6" name="Footer Placeholder 5"/>
          <p:cNvSpPr>
            <a:spLocks noGrp="1"/>
          </p:cNvSpPr>
          <p:nvPr>
            <p:ph type="ftr" sz="quarter" idx="11"/>
          </p:nvPr>
        </p:nvSpPr>
        <p:spPr/>
        <p:txBody>
          <a:bodyPr/>
          <a:lstStyle/>
          <a:p>
            <a:r>
              <a:rPr lang="en-US" smtClean="0"/>
              <a:t>Alumni Snapshots Compiled by Dr. Joan Burtner</a:t>
            </a:r>
            <a:endParaRPr lang="en-US"/>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779426"/>
            <a:ext cx="2819400" cy="281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499070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2165350"/>
          </a:xfrm>
        </p:spPr>
        <p:txBody>
          <a:bodyPr>
            <a:normAutofit fontScale="90000"/>
          </a:bodyPr>
          <a:lstStyle/>
          <a:p>
            <a:r>
              <a:rPr lang="en-US" sz="2400" dirty="0" err="1">
                <a:solidFill>
                  <a:srgbClr val="FF0000"/>
                </a:solidFill>
              </a:rPr>
              <a:t>Kasie</a:t>
            </a:r>
            <a:r>
              <a:rPr lang="en-US" sz="2400" dirty="0">
                <a:solidFill>
                  <a:srgbClr val="FF0000"/>
                </a:solidFill>
              </a:rPr>
              <a:t> Jenkins</a:t>
            </a:r>
            <a:r>
              <a:rPr lang="en-US" sz="2400" dirty="0"/>
              <a:t/>
            </a:r>
            <a:br>
              <a:rPr lang="en-US" sz="2400" dirty="0"/>
            </a:br>
            <a:r>
              <a:rPr lang="en-US" sz="2400" dirty="0" smtClean="0"/>
              <a:t>Sr. Manager, Final Phase Operations </a:t>
            </a:r>
            <a:r>
              <a:rPr lang="en-US" sz="2400" dirty="0"/>
              <a:t/>
            </a:r>
            <a:br>
              <a:rPr lang="en-US" sz="2400" dirty="0"/>
            </a:br>
            <a:r>
              <a:rPr lang="en-US" sz="2400" dirty="0" smtClean="0">
                <a:solidFill>
                  <a:schemeClr val="accent1">
                    <a:lumMod val="75000"/>
                  </a:schemeClr>
                </a:solidFill>
              </a:rPr>
              <a:t>Gulfstream Aerospace</a:t>
            </a:r>
            <a:br>
              <a:rPr lang="en-US" sz="2400" dirty="0" smtClean="0">
                <a:solidFill>
                  <a:schemeClr val="accent1">
                    <a:lumMod val="75000"/>
                  </a:schemeClr>
                </a:solidFill>
              </a:rPr>
            </a:br>
            <a:r>
              <a:rPr lang="en-US" sz="2400" dirty="0" smtClean="0"/>
              <a:t>Long Beach, CA</a:t>
            </a:r>
            <a:br>
              <a:rPr lang="en-US" sz="2400" dirty="0" smtClean="0"/>
            </a:br>
            <a:endParaRPr lang="en-US" sz="2400" dirty="0"/>
          </a:p>
        </p:txBody>
      </p:sp>
      <p:sp>
        <p:nvSpPr>
          <p:cNvPr id="3" name="Content Placeholder 2"/>
          <p:cNvSpPr>
            <a:spLocks noGrp="1"/>
          </p:cNvSpPr>
          <p:nvPr>
            <p:ph idx="1"/>
          </p:nvPr>
        </p:nvSpPr>
        <p:spPr>
          <a:xfrm>
            <a:off x="3733800" y="381000"/>
            <a:ext cx="4953000" cy="5715000"/>
          </a:xfrm>
        </p:spPr>
        <p:txBody>
          <a:bodyPr>
            <a:normAutofit fontScale="92500" lnSpcReduction="10000"/>
          </a:bodyPr>
          <a:lstStyle/>
          <a:p>
            <a:r>
              <a:rPr lang="en-US" sz="2400" dirty="0" smtClean="0"/>
              <a:t>BS  2004</a:t>
            </a:r>
          </a:p>
          <a:p>
            <a:pPr lvl="1"/>
            <a:r>
              <a:rPr lang="en-US" sz="2000" dirty="0" smtClean="0"/>
              <a:t>Mercer Univ. School of Engineering</a:t>
            </a:r>
          </a:p>
          <a:p>
            <a:pPr lvl="1"/>
            <a:r>
              <a:rPr lang="en-US" sz="2000" dirty="0" smtClean="0"/>
              <a:t>Industrial Management major</a:t>
            </a:r>
          </a:p>
          <a:p>
            <a:r>
              <a:rPr lang="en-US" sz="2400" dirty="0" smtClean="0"/>
              <a:t>MBA  2006</a:t>
            </a:r>
          </a:p>
          <a:p>
            <a:pPr lvl="1"/>
            <a:r>
              <a:rPr lang="en-US" sz="2000" dirty="0" smtClean="0"/>
              <a:t>Georgia Southern University GPA 4.0</a:t>
            </a:r>
            <a:endParaRPr lang="en-US" sz="2000" dirty="0"/>
          </a:p>
          <a:p>
            <a:r>
              <a:rPr lang="en-US" sz="2400" dirty="0" smtClean="0"/>
              <a:t>Certifications</a:t>
            </a:r>
          </a:p>
          <a:p>
            <a:pPr lvl="1"/>
            <a:r>
              <a:rPr lang="en-US" sz="2000" dirty="0" smtClean="0"/>
              <a:t>Lean Six Sigma Green Belt </a:t>
            </a:r>
          </a:p>
          <a:p>
            <a:pPr lvl="1"/>
            <a:r>
              <a:rPr lang="en-US" sz="2000" dirty="0" smtClean="0"/>
              <a:t>Certified Project Manager</a:t>
            </a:r>
          </a:p>
          <a:p>
            <a:r>
              <a:rPr lang="en-US" sz="2400" dirty="0" smtClean="0"/>
              <a:t>Career Path at Gulfstream (Savannah)</a:t>
            </a:r>
          </a:p>
          <a:p>
            <a:pPr lvl="1"/>
            <a:r>
              <a:rPr lang="en-US" sz="2000" dirty="0" smtClean="0"/>
              <a:t>Industrial Engineer   2003-2006</a:t>
            </a:r>
          </a:p>
          <a:p>
            <a:pPr lvl="1"/>
            <a:r>
              <a:rPr lang="en-US" sz="2000" dirty="0" smtClean="0"/>
              <a:t>Initial Phase Operations Manager 2006-2010</a:t>
            </a:r>
          </a:p>
          <a:p>
            <a:pPr lvl="1"/>
            <a:r>
              <a:rPr lang="en-US" sz="2000" dirty="0" smtClean="0"/>
              <a:t>Final Phase Operations Manager 2010-2013</a:t>
            </a:r>
          </a:p>
          <a:p>
            <a:r>
              <a:rPr lang="en-US" sz="2400" dirty="0"/>
              <a:t>Career Path at Gulfstream </a:t>
            </a:r>
            <a:r>
              <a:rPr lang="en-US" sz="2400" dirty="0" smtClean="0"/>
              <a:t>(California)</a:t>
            </a:r>
          </a:p>
          <a:p>
            <a:pPr lvl="1"/>
            <a:r>
              <a:rPr lang="en-US" sz="2000" dirty="0" smtClean="0"/>
              <a:t>Senior Manager, Final Phase Operations 2013 to present</a:t>
            </a:r>
          </a:p>
          <a:p>
            <a:endParaRPr lang="en-US" sz="2400" dirty="0" smtClean="0"/>
          </a:p>
          <a:p>
            <a:endParaRPr lang="en-US" sz="2400" dirty="0" smtClean="0"/>
          </a:p>
          <a:p>
            <a:endParaRPr lang="en-US" sz="2400" dirty="0"/>
          </a:p>
        </p:txBody>
      </p:sp>
      <p:sp>
        <p:nvSpPr>
          <p:cNvPr id="4" name="Text Placeholder 3"/>
          <p:cNvSpPr>
            <a:spLocks noGrp="1"/>
          </p:cNvSpPr>
          <p:nvPr>
            <p:ph type="body" sz="half" idx="2"/>
          </p:nvPr>
        </p:nvSpPr>
        <p:spPr>
          <a:xfrm>
            <a:off x="457200" y="2590800"/>
            <a:ext cx="3008313" cy="3535363"/>
          </a:xfrm>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590800"/>
            <a:ext cx="3057525" cy="3057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Date Placeholder 4"/>
          <p:cNvSpPr>
            <a:spLocks noGrp="1"/>
          </p:cNvSpPr>
          <p:nvPr>
            <p:ph type="dt" sz="half" idx="10"/>
          </p:nvPr>
        </p:nvSpPr>
        <p:spPr>
          <a:xfrm>
            <a:off x="457200" y="6356350"/>
            <a:ext cx="1905000" cy="365125"/>
          </a:xfrm>
        </p:spPr>
        <p:txBody>
          <a:bodyPr/>
          <a:lstStyle/>
          <a:p>
            <a:r>
              <a:rPr lang="en-US" dirty="0" smtClean="0"/>
              <a:t>Updated Fall 2017 </a:t>
            </a:r>
            <a:endParaRPr lang="en-US" dirty="0"/>
          </a:p>
        </p:txBody>
      </p:sp>
      <p:sp>
        <p:nvSpPr>
          <p:cNvPr id="6" name="Footer Placeholder 5"/>
          <p:cNvSpPr>
            <a:spLocks noGrp="1"/>
          </p:cNvSpPr>
          <p:nvPr>
            <p:ph type="ftr" sz="quarter" idx="11"/>
          </p:nvPr>
        </p:nvSpPr>
        <p:spPr/>
        <p:txBody>
          <a:bodyPr/>
          <a:lstStyle/>
          <a:p>
            <a:r>
              <a:rPr lang="en-US" smtClean="0"/>
              <a:t>Alumni Snapshots Compiled by Dr. Joan Burtner</a:t>
            </a:r>
            <a:endParaRPr lang="en-US"/>
          </a:p>
        </p:txBody>
      </p:sp>
    </p:spTree>
    <p:extLst>
      <p:ext uri="{BB962C8B-B14F-4D97-AF65-F5344CB8AC3E}">
        <p14:creationId xmlns:p14="http://schemas.microsoft.com/office/powerpoint/2010/main" val="10331395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2165350"/>
          </a:xfrm>
        </p:spPr>
        <p:txBody>
          <a:bodyPr>
            <a:normAutofit fontScale="90000"/>
          </a:bodyPr>
          <a:lstStyle/>
          <a:p>
            <a:r>
              <a:rPr lang="en-US" sz="2400" dirty="0" smtClean="0">
                <a:solidFill>
                  <a:srgbClr val="FF0000"/>
                </a:solidFill>
              </a:rPr>
              <a:t>Russell Hazelrig</a:t>
            </a:r>
            <a:r>
              <a:rPr lang="en-US" sz="2400" dirty="0"/>
              <a:t/>
            </a:r>
            <a:br>
              <a:rPr lang="en-US" sz="2400" dirty="0"/>
            </a:br>
            <a:r>
              <a:rPr lang="en-US" sz="2400" dirty="0"/>
              <a:t>R</a:t>
            </a:r>
            <a:r>
              <a:rPr lang="en-US" sz="2400" dirty="0" smtClean="0"/>
              <a:t>eliability Engineer II  </a:t>
            </a:r>
            <a:r>
              <a:rPr lang="en-US" sz="2400" dirty="0" smtClean="0">
                <a:solidFill>
                  <a:schemeClr val="accent1">
                    <a:lumMod val="75000"/>
                  </a:schemeClr>
                </a:solidFill>
              </a:rPr>
              <a:t>Baxter International, Inc.</a:t>
            </a:r>
            <a:r>
              <a:rPr lang="en-US" sz="2400" dirty="0" smtClean="0"/>
              <a:t/>
            </a:r>
            <a:br>
              <a:rPr lang="en-US" sz="2400" dirty="0" smtClean="0"/>
            </a:br>
            <a:r>
              <a:rPr lang="en-US" sz="2400" dirty="0" smtClean="0"/>
              <a:t>Covington, GA</a:t>
            </a:r>
            <a:br>
              <a:rPr lang="en-US" sz="2400" dirty="0" smtClean="0"/>
            </a:br>
            <a:endParaRPr lang="en-US" sz="2400" dirty="0"/>
          </a:p>
        </p:txBody>
      </p:sp>
      <p:sp>
        <p:nvSpPr>
          <p:cNvPr id="3" name="Content Placeholder 2"/>
          <p:cNvSpPr>
            <a:spLocks noGrp="1"/>
          </p:cNvSpPr>
          <p:nvPr>
            <p:ph idx="1"/>
          </p:nvPr>
        </p:nvSpPr>
        <p:spPr>
          <a:xfrm>
            <a:off x="3733800" y="381000"/>
            <a:ext cx="4953000" cy="5745163"/>
          </a:xfrm>
        </p:spPr>
        <p:txBody>
          <a:bodyPr>
            <a:normAutofit/>
          </a:bodyPr>
          <a:lstStyle/>
          <a:p>
            <a:r>
              <a:rPr lang="en-US" sz="2400" dirty="0" smtClean="0"/>
              <a:t>BSE  2011</a:t>
            </a:r>
          </a:p>
          <a:p>
            <a:pPr lvl="1"/>
            <a:r>
              <a:rPr lang="en-US" sz="2000" dirty="0" smtClean="0"/>
              <a:t>Mercer Univ. School of Engineering</a:t>
            </a:r>
          </a:p>
          <a:p>
            <a:pPr lvl="1"/>
            <a:r>
              <a:rPr lang="en-US" sz="2000" dirty="0" smtClean="0"/>
              <a:t>Industrial Engineering </a:t>
            </a:r>
          </a:p>
          <a:p>
            <a:pPr lvl="1"/>
            <a:r>
              <a:rPr lang="en-US" sz="2000" dirty="0" smtClean="0"/>
              <a:t>Business Administration minor</a:t>
            </a:r>
            <a:endParaRPr lang="en-US" sz="2000" dirty="0"/>
          </a:p>
          <a:p>
            <a:r>
              <a:rPr lang="en-US" sz="2400" dirty="0" smtClean="0"/>
              <a:t>Certifications</a:t>
            </a:r>
          </a:p>
          <a:p>
            <a:pPr lvl="1"/>
            <a:r>
              <a:rPr lang="en-US" sz="1800" dirty="0" smtClean="0"/>
              <a:t>Six Sigma Green Belt</a:t>
            </a:r>
          </a:p>
          <a:p>
            <a:pPr lvl="1"/>
            <a:r>
              <a:rPr lang="en-US" sz="1800" dirty="0" smtClean="0"/>
              <a:t>Six Sigma Black Belt</a:t>
            </a:r>
          </a:p>
          <a:p>
            <a:pPr lvl="1"/>
            <a:r>
              <a:rPr lang="en-US" sz="1800" dirty="0" smtClean="0"/>
              <a:t>Certified Quality Engineer (Automotive Industry) </a:t>
            </a:r>
          </a:p>
          <a:p>
            <a:pPr lvl="1"/>
            <a:r>
              <a:rPr lang="en-US" sz="1800" dirty="0" smtClean="0"/>
              <a:t>Certified Project Manager</a:t>
            </a:r>
          </a:p>
          <a:p>
            <a:r>
              <a:rPr lang="en-US" sz="2400" dirty="0" smtClean="0"/>
              <a:t>Career Path </a:t>
            </a:r>
          </a:p>
          <a:p>
            <a:pPr lvl="1"/>
            <a:r>
              <a:rPr lang="en-US" sz="2000" dirty="0" err="1" smtClean="0"/>
              <a:t>SRG</a:t>
            </a:r>
            <a:r>
              <a:rPr lang="en-US" sz="2000" dirty="0" smtClean="0"/>
              <a:t> Global  (Automotive)</a:t>
            </a:r>
          </a:p>
          <a:p>
            <a:pPr lvl="2"/>
            <a:r>
              <a:rPr lang="en-US" sz="1600" dirty="0" smtClean="0"/>
              <a:t>Industrial Engineer</a:t>
            </a:r>
          </a:p>
          <a:p>
            <a:pPr lvl="2"/>
            <a:r>
              <a:rPr lang="en-US" sz="1600" dirty="0" smtClean="0"/>
              <a:t>Quality Engineer</a:t>
            </a:r>
          </a:p>
          <a:p>
            <a:pPr lvl="1"/>
            <a:r>
              <a:rPr lang="en-US" sz="2000" dirty="0" smtClean="0"/>
              <a:t>Baxter (Healthcare)</a:t>
            </a:r>
          </a:p>
          <a:p>
            <a:pPr lvl="2"/>
            <a:r>
              <a:rPr lang="en-US" sz="1600" dirty="0" smtClean="0"/>
              <a:t>Reliability Engineer II</a:t>
            </a:r>
          </a:p>
          <a:p>
            <a:pPr lvl="1"/>
            <a:endParaRPr lang="en-US" sz="2000" dirty="0" smtClean="0"/>
          </a:p>
          <a:p>
            <a:endParaRPr lang="en-US" sz="2400" dirty="0" smtClean="0"/>
          </a:p>
          <a:p>
            <a:endParaRPr lang="en-US" sz="2400" dirty="0"/>
          </a:p>
        </p:txBody>
      </p:sp>
      <p:sp>
        <p:nvSpPr>
          <p:cNvPr id="4" name="Text Placeholder 3"/>
          <p:cNvSpPr>
            <a:spLocks noGrp="1"/>
          </p:cNvSpPr>
          <p:nvPr>
            <p:ph type="body" sz="half" idx="2"/>
          </p:nvPr>
        </p:nvSpPr>
        <p:spPr>
          <a:xfrm>
            <a:off x="762000" y="2590800"/>
            <a:ext cx="2703513" cy="3535363"/>
          </a:xfrm>
        </p:spPr>
        <p:txBody>
          <a:bodyPr/>
          <a:lstStyle/>
          <a:p>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2590800"/>
            <a:ext cx="2352675"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Date Placeholder 4"/>
          <p:cNvSpPr>
            <a:spLocks noGrp="1"/>
          </p:cNvSpPr>
          <p:nvPr>
            <p:ph type="dt" sz="half" idx="10"/>
          </p:nvPr>
        </p:nvSpPr>
        <p:spPr>
          <a:xfrm>
            <a:off x="457200" y="6356350"/>
            <a:ext cx="2057400" cy="365125"/>
          </a:xfrm>
        </p:spPr>
        <p:txBody>
          <a:bodyPr/>
          <a:lstStyle/>
          <a:p>
            <a:r>
              <a:rPr lang="en-US" dirty="0" smtClean="0"/>
              <a:t>Updated Spring 2017 </a:t>
            </a:r>
            <a:endParaRPr lang="en-US" dirty="0"/>
          </a:p>
        </p:txBody>
      </p:sp>
      <p:sp>
        <p:nvSpPr>
          <p:cNvPr id="6" name="Footer Placeholder 5"/>
          <p:cNvSpPr>
            <a:spLocks noGrp="1"/>
          </p:cNvSpPr>
          <p:nvPr>
            <p:ph type="ftr" sz="quarter" idx="11"/>
          </p:nvPr>
        </p:nvSpPr>
        <p:spPr/>
        <p:txBody>
          <a:bodyPr/>
          <a:lstStyle/>
          <a:p>
            <a:r>
              <a:rPr lang="en-US" smtClean="0"/>
              <a:t>Alumni Snapshots Compiled by Dr. Joan Burtner</a:t>
            </a:r>
            <a:endParaRPr lang="en-US"/>
          </a:p>
        </p:txBody>
      </p:sp>
    </p:spTree>
    <p:extLst>
      <p:ext uri="{BB962C8B-B14F-4D97-AF65-F5344CB8AC3E}">
        <p14:creationId xmlns:p14="http://schemas.microsoft.com/office/powerpoint/2010/main" val="2251211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3008313" cy="2057400"/>
          </a:xfrm>
        </p:spPr>
        <p:txBody>
          <a:bodyPr>
            <a:normAutofit fontScale="90000"/>
          </a:bodyPr>
          <a:lstStyle/>
          <a:p>
            <a:r>
              <a:rPr lang="en-US" sz="2400" dirty="0" smtClean="0">
                <a:solidFill>
                  <a:srgbClr val="FF0000"/>
                </a:solidFill>
              </a:rPr>
              <a:t>Drew Elrod</a:t>
            </a:r>
            <a:r>
              <a:rPr lang="en-US" sz="2400" dirty="0" smtClean="0"/>
              <a:t> </a:t>
            </a:r>
            <a:br>
              <a:rPr lang="en-US" sz="2400" dirty="0" smtClean="0"/>
            </a:br>
            <a:r>
              <a:rPr lang="en-US" sz="2400" dirty="0" smtClean="0"/>
              <a:t>Chief of Staff</a:t>
            </a:r>
            <a:br>
              <a:rPr lang="en-US" sz="2400" dirty="0" smtClean="0"/>
            </a:br>
            <a:r>
              <a:rPr lang="en-US" sz="2400" dirty="0" smtClean="0">
                <a:solidFill>
                  <a:schemeClr val="accent1">
                    <a:lumMod val="75000"/>
                  </a:schemeClr>
                </a:solidFill>
              </a:rPr>
              <a:t>The Medical Center, </a:t>
            </a:r>
            <a:r>
              <a:rPr lang="en-US" sz="2400" dirty="0" err="1" smtClean="0">
                <a:solidFill>
                  <a:schemeClr val="accent1">
                    <a:lumMod val="75000"/>
                  </a:schemeClr>
                </a:solidFill>
              </a:rPr>
              <a:t>Navicent</a:t>
            </a:r>
            <a:r>
              <a:rPr lang="en-US" sz="2400" dirty="0" smtClean="0">
                <a:solidFill>
                  <a:schemeClr val="accent1">
                    <a:lumMod val="75000"/>
                  </a:schemeClr>
                </a:solidFill>
              </a:rPr>
              <a:t> Health </a:t>
            </a:r>
            <a:r>
              <a:rPr lang="en-US" sz="2400" dirty="0" smtClean="0"/>
              <a:t/>
            </a:r>
            <a:br>
              <a:rPr lang="en-US" sz="2400" dirty="0" smtClean="0"/>
            </a:br>
            <a:r>
              <a:rPr lang="en-US" sz="2400" dirty="0" smtClean="0"/>
              <a:t>Macon, GA</a:t>
            </a:r>
            <a:br>
              <a:rPr lang="en-US" sz="2400" dirty="0" smtClean="0"/>
            </a:br>
            <a:endParaRPr lang="en-US" sz="2400" dirty="0"/>
          </a:p>
        </p:txBody>
      </p:sp>
      <p:sp>
        <p:nvSpPr>
          <p:cNvPr id="3" name="Content Placeholder 2"/>
          <p:cNvSpPr>
            <a:spLocks noGrp="1"/>
          </p:cNvSpPr>
          <p:nvPr>
            <p:ph idx="1"/>
          </p:nvPr>
        </p:nvSpPr>
        <p:spPr>
          <a:xfrm>
            <a:off x="3657600" y="381000"/>
            <a:ext cx="5105400" cy="5745163"/>
          </a:xfrm>
        </p:spPr>
        <p:txBody>
          <a:bodyPr>
            <a:normAutofit fontScale="85000" lnSpcReduction="10000"/>
          </a:bodyPr>
          <a:lstStyle/>
          <a:p>
            <a:r>
              <a:rPr lang="en-US" sz="2600" dirty="0" smtClean="0"/>
              <a:t>BS  2007</a:t>
            </a:r>
          </a:p>
          <a:p>
            <a:pPr lvl="1"/>
            <a:r>
              <a:rPr lang="en-US" sz="2400" dirty="0" smtClean="0"/>
              <a:t>Mercer Univ. School of Engineering</a:t>
            </a:r>
          </a:p>
          <a:p>
            <a:pPr lvl="1"/>
            <a:r>
              <a:rPr lang="en-US" sz="2400" dirty="0" smtClean="0"/>
              <a:t>Industrial Management Major</a:t>
            </a:r>
          </a:p>
          <a:p>
            <a:r>
              <a:rPr lang="en-US" sz="2600" dirty="0" smtClean="0"/>
              <a:t>MBA  2009</a:t>
            </a:r>
          </a:p>
          <a:p>
            <a:pPr lvl="1"/>
            <a:r>
              <a:rPr lang="en-US" sz="2400" dirty="0" smtClean="0"/>
              <a:t>Mercer University</a:t>
            </a:r>
          </a:p>
          <a:p>
            <a:r>
              <a:rPr lang="en-US" sz="2600" dirty="0" smtClean="0"/>
              <a:t>Certifications</a:t>
            </a:r>
          </a:p>
          <a:p>
            <a:pPr lvl="1"/>
            <a:r>
              <a:rPr lang="en-US" sz="2400" dirty="0" err="1" smtClean="0"/>
              <a:t>CHFM</a:t>
            </a:r>
            <a:r>
              <a:rPr lang="en-US" sz="2400" dirty="0" smtClean="0"/>
              <a:t>, Certified Six Sigma Black Belt</a:t>
            </a:r>
          </a:p>
          <a:p>
            <a:r>
              <a:rPr lang="en-US" sz="2600" dirty="0" smtClean="0"/>
              <a:t>Career Path at The Medical Center, </a:t>
            </a:r>
            <a:r>
              <a:rPr lang="en-US" sz="2600" dirty="0" err="1" smtClean="0"/>
              <a:t>Navicent</a:t>
            </a:r>
            <a:r>
              <a:rPr lang="en-US" sz="2600" dirty="0" smtClean="0"/>
              <a:t> Health (formerly The Medical Center of Central Georgia - </a:t>
            </a:r>
            <a:r>
              <a:rPr lang="en-US" sz="2600" dirty="0" err="1" smtClean="0"/>
              <a:t>MCCG</a:t>
            </a:r>
            <a:r>
              <a:rPr lang="en-US" sz="2600" dirty="0" smtClean="0"/>
              <a:t>)</a:t>
            </a:r>
          </a:p>
          <a:p>
            <a:pPr lvl="1"/>
            <a:r>
              <a:rPr lang="en-US" sz="2300" dirty="0" smtClean="0"/>
              <a:t>Hired as a co-op at </a:t>
            </a:r>
            <a:r>
              <a:rPr lang="en-US" sz="2300" dirty="0" err="1" smtClean="0"/>
              <a:t>MCCG</a:t>
            </a:r>
            <a:r>
              <a:rPr lang="en-US" sz="2300" dirty="0" smtClean="0"/>
              <a:t> during college</a:t>
            </a:r>
          </a:p>
          <a:p>
            <a:pPr lvl="1"/>
            <a:r>
              <a:rPr lang="en-US" sz="2300" dirty="0" smtClean="0"/>
              <a:t>Completed Senior Design project at </a:t>
            </a:r>
            <a:r>
              <a:rPr lang="en-US" sz="2300" dirty="0" err="1" smtClean="0"/>
              <a:t>MCCG</a:t>
            </a:r>
            <a:endParaRPr lang="en-US" sz="2300" dirty="0" smtClean="0"/>
          </a:p>
          <a:p>
            <a:pPr lvl="1"/>
            <a:r>
              <a:rPr lang="en-US" sz="2300" dirty="0" smtClean="0"/>
              <a:t>Hired full-time in 2007 with the title Industrial Engineer</a:t>
            </a:r>
          </a:p>
          <a:p>
            <a:pPr lvl="1"/>
            <a:r>
              <a:rPr lang="en-US" sz="2300" dirty="0" smtClean="0"/>
              <a:t>Promoted to Innovation </a:t>
            </a:r>
            <a:r>
              <a:rPr lang="en-US" sz="2300" dirty="0"/>
              <a:t>Engineer(2015</a:t>
            </a:r>
            <a:r>
              <a:rPr lang="en-US" sz="2300" dirty="0" smtClean="0"/>
              <a:t>)</a:t>
            </a:r>
          </a:p>
          <a:p>
            <a:pPr lvl="1"/>
            <a:r>
              <a:rPr lang="en-US" sz="2300" dirty="0" smtClean="0"/>
              <a:t>Promoted to Chief of Staff (2016) </a:t>
            </a:r>
          </a:p>
          <a:p>
            <a:endParaRPr lang="en-US" sz="2400" dirty="0" smtClean="0"/>
          </a:p>
          <a:p>
            <a:endParaRPr lang="en-US" sz="2400" dirty="0"/>
          </a:p>
        </p:txBody>
      </p:sp>
      <p:sp>
        <p:nvSpPr>
          <p:cNvPr id="4" name="Text Placeholder 3"/>
          <p:cNvSpPr>
            <a:spLocks noGrp="1"/>
          </p:cNvSpPr>
          <p:nvPr>
            <p:ph type="body" sz="half" idx="2"/>
          </p:nvPr>
        </p:nvSpPr>
        <p:spPr>
          <a:xfrm>
            <a:off x="457200" y="2590800"/>
            <a:ext cx="3008313" cy="3535363"/>
          </a:xfrm>
        </p:spPr>
        <p:txBody>
          <a:bodyPr/>
          <a:lstStyle/>
          <a:p>
            <a:endParaRPr lang="en-US" dirty="0"/>
          </a:p>
        </p:txBody>
      </p:sp>
      <p:pic>
        <p:nvPicPr>
          <p:cNvPr id="6" name="Content Placeholder 3" descr="140109mccgAdvMakeUp_0031badge-s.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33400" y="2633472"/>
            <a:ext cx="2288198" cy="3429000"/>
          </a:xfrm>
          <a:prstGeom prst="rect">
            <a:avLst/>
          </a:prstGeom>
        </p:spPr>
      </p:pic>
      <p:sp>
        <p:nvSpPr>
          <p:cNvPr id="5" name="Date Placeholder 4"/>
          <p:cNvSpPr>
            <a:spLocks noGrp="1"/>
          </p:cNvSpPr>
          <p:nvPr>
            <p:ph type="dt" sz="half" idx="10"/>
          </p:nvPr>
        </p:nvSpPr>
        <p:spPr/>
        <p:txBody>
          <a:bodyPr/>
          <a:lstStyle/>
          <a:p>
            <a:r>
              <a:rPr lang="en-US" dirty="0" smtClean="0"/>
              <a:t>Updated 2017 </a:t>
            </a:r>
            <a:endParaRPr lang="en-US" dirty="0"/>
          </a:p>
        </p:txBody>
      </p:sp>
      <p:sp>
        <p:nvSpPr>
          <p:cNvPr id="7" name="Footer Placeholder 6"/>
          <p:cNvSpPr>
            <a:spLocks noGrp="1"/>
          </p:cNvSpPr>
          <p:nvPr>
            <p:ph type="ftr" sz="quarter" idx="11"/>
          </p:nvPr>
        </p:nvSpPr>
        <p:spPr/>
        <p:txBody>
          <a:bodyPr/>
          <a:lstStyle/>
          <a:p>
            <a:r>
              <a:rPr lang="en-US" dirty="0" smtClean="0"/>
              <a:t>Alumni Snapshots Compiled by Dr. Joan Burtner</a:t>
            </a:r>
            <a:endParaRPr lang="en-US" dirty="0"/>
          </a:p>
        </p:txBody>
      </p:sp>
    </p:spTree>
    <p:extLst>
      <p:ext uri="{BB962C8B-B14F-4D97-AF65-F5344CB8AC3E}">
        <p14:creationId xmlns:p14="http://schemas.microsoft.com/office/powerpoint/2010/main" val="23023288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3008313" cy="2057400"/>
          </a:xfrm>
        </p:spPr>
        <p:txBody>
          <a:bodyPr>
            <a:normAutofit fontScale="90000"/>
          </a:bodyPr>
          <a:lstStyle/>
          <a:p>
            <a:r>
              <a:rPr lang="en-US" sz="2400" dirty="0" smtClean="0">
                <a:solidFill>
                  <a:srgbClr val="FF0000"/>
                </a:solidFill>
              </a:rPr>
              <a:t>Drew Elrod</a:t>
            </a:r>
            <a:r>
              <a:rPr lang="en-US" sz="2400" dirty="0" smtClean="0"/>
              <a:t> </a:t>
            </a:r>
            <a:br>
              <a:rPr lang="en-US" sz="2400" dirty="0" smtClean="0"/>
            </a:br>
            <a:r>
              <a:rPr lang="en-US" sz="2400" dirty="0" smtClean="0"/>
              <a:t>Innovation Engineer </a:t>
            </a:r>
            <a:r>
              <a:rPr lang="en-US" sz="2400" dirty="0" smtClean="0">
                <a:solidFill>
                  <a:schemeClr val="accent1">
                    <a:lumMod val="75000"/>
                  </a:schemeClr>
                </a:solidFill>
              </a:rPr>
              <a:t>The Medical Center, </a:t>
            </a:r>
            <a:r>
              <a:rPr lang="en-US" sz="2400" dirty="0" err="1" smtClean="0">
                <a:solidFill>
                  <a:schemeClr val="accent1">
                    <a:lumMod val="75000"/>
                  </a:schemeClr>
                </a:solidFill>
              </a:rPr>
              <a:t>Navicent</a:t>
            </a:r>
            <a:r>
              <a:rPr lang="en-US" sz="2400" dirty="0" smtClean="0">
                <a:solidFill>
                  <a:schemeClr val="accent1">
                    <a:lumMod val="75000"/>
                  </a:schemeClr>
                </a:solidFill>
              </a:rPr>
              <a:t> Health </a:t>
            </a:r>
            <a:r>
              <a:rPr lang="en-US" sz="2400" dirty="0" smtClean="0"/>
              <a:t/>
            </a:r>
            <a:br>
              <a:rPr lang="en-US" sz="2400" dirty="0" smtClean="0"/>
            </a:br>
            <a:r>
              <a:rPr lang="en-US" sz="2400" dirty="0" smtClean="0"/>
              <a:t>Macon, GA</a:t>
            </a:r>
            <a:br>
              <a:rPr lang="en-US" sz="2400" dirty="0" smtClean="0"/>
            </a:br>
            <a:endParaRPr lang="en-US" sz="2400" dirty="0"/>
          </a:p>
        </p:txBody>
      </p:sp>
      <p:sp>
        <p:nvSpPr>
          <p:cNvPr id="3" name="Content Placeholder 2"/>
          <p:cNvSpPr>
            <a:spLocks noGrp="1"/>
          </p:cNvSpPr>
          <p:nvPr>
            <p:ph idx="1"/>
          </p:nvPr>
        </p:nvSpPr>
        <p:spPr>
          <a:xfrm>
            <a:off x="3657600" y="381000"/>
            <a:ext cx="5105400" cy="5745163"/>
          </a:xfrm>
        </p:spPr>
        <p:txBody>
          <a:bodyPr>
            <a:normAutofit fontScale="70000" lnSpcReduction="20000"/>
          </a:bodyPr>
          <a:lstStyle/>
          <a:p>
            <a:endParaRPr lang="en-US" sz="2600" dirty="0" smtClean="0"/>
          </a:p>
          <a:p>
            <a:pPr marL="0" indent="0">
              <a:buNone/>
            </a:pPr>
            <a:r>
              <a:rPr lang="en-US" dirty="0" smtClean="0"/>
              <a:t>“</a:t>
            </a:r>
            <a:r>
              <a:rPr lang="en-US" dirty="0"/>
              <a:t>Change in healthcare is happening at warp speed. Healthcare organizations must continuously reengineer the way they operate to remain competitive or risk becoming irrelevant. As the market consolidates, successful healthcare organizations are turning to engineers and those with an entrepreneurial spirit to redefine the service delivery model. Concepts such as simplification, fast work, process optimization and big data are integral to the healthcare value equation. Engineers are uniquely qualified to address the challenges facing  the healthcare delivery system, and I believe you will see an employment surge for healthcare engineers in the future</a:t>
            </a:r>
            <a:r>
              <a:rPr lang="en-US" dirty="0" smtClean="0"/>
              <a:t>.”                  </a:t>
            </a:r>
          </a:p>
          <a:p>
            <a:pPr marL="0" indent="0">
              <a:buNone/>
            </a:pPr>
            <a:r>
              <a:rPr lang="en-US" dirty="0" smtClean="0"/>
              <a:t>(</a:t>
            </a:r>
            <a:r>
              <a:rPr lang="en-US" i="1" dirty="0"/>
              <a:t>Dr. Joan Burtner, personal communication, </a:t>
            </a:r>
            <a:r>
              <a:rPr lang="en-US" i="1" dirty="0" smtClean="0"/>
              <a:t> March 2, 2015)</a:t>
            </a:r>
            <a:endParaRPr lang="en-US" i="1" dirty="0"/>
          </a:p>
          <a:p>
            <a:pPr marL="0" indent="0">
              <a:buNone/>
            </a:pPr>
            <a:endParaRPr lang="en-US" dirty="0"/>
          </a:p>
          <a:p>
            <a:endParaRPr lang="en-US" sz="2400" dirty="0" smtClean="0"/>
          </a:p>
          <a:p>
            <a:endParaRPr lang="en-US" sz="2400" dirty="0"/>
          </a:p>
        </p:txBody>
      </p:sp>
      <p:sp>
        <p:nvSpPr>
          <p:cNvPr id="4" name="Text Placeholder 3"/>
          <p:cNvSpPr>
            <a:spLocks noGrp="1"/>
          </p:cNvSpPr>
          <p:nvPr>
            <p:ph type="body" sz="half" idx="2"/>
          </p:nvPr>
        </p:nvSpPr>
        <p:spPr>
          <a:xfrm>
            <a:off x="457200" y="2590800"/>
            <a:ext cx="3008313" cy="3535363"/>
          </a:xfrm>
        </p:spPr>
        <p:txBody>
          <a:bodyPr/>
          <a:lstStyle/>
          <a:p>
            <a:endParaRPr lang="en-US" dirty="0"/>
          </a:p>
        </p:txBody>
      </p:sp>
      <p:pic>
        <p:nvPicPr>
          <p:cNvPr id="6" name="Content Placeholder 3" descr="140109mccgAdvMakeUp_0031badge-s.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33400" y="2633472"/>
            <a:ext cx="2288198" cy="3429000"/>
          </a:xfrm>
          <a:prstGeom prst="rect">
            <a:avLst/>
          </a:prstGeom>
        </p:spPr>
      </p:pic>
      <p:sp>
        <p:nvSpPr>
          <p:cNvPr id="5" name="Date Placeholder 4"/>
          <p:cNvSpPr>
            <a:spLocks noGrp="1"/>
          </p:cNvSpPr>
          <p:nvPr>
            <p:ph type="dt" sz="half" idx="10"/>
          </p:nvPr>
        </p:nvSpPr>
        <p:spPr/>
        <p:txBody>
          <a:bodyPr/>
          <a:lstStyle/>
          <a:p>
            <a:r>
              <a:rPr lang="en-US" dirty="0" smtClean="0"/>
              <a:t>Updated 2015</a:t>
            </a:r>
            <a:endParaRPr lang="en-US" dirty="0"/>
          </a:p>
        </p:txBody>
      </p:sp>
      <p:sp>
        <p:nvSpPr>
          <p:cNvPr id="7" name="Footer Placeholder 6"/>
          <p:cNvSpPr>
            <a:spLocks noGrp="1"/>
          </p:cNvSpPr>
          <p:nvPr>
            <p:ph type="ftr" sz="quarter" idx="11"/>
          </p:nvPr>
        </p:nvSpPr>
        <p:spPr/>
        <p:txBody>
          <a:bodyPr/>
          <a:lstStyle/>
          <a:p>
            <a:r>
              <a:rPr lang="en-US" smtClean="0"/>
              <a:t>Alumni Snapshots Compiled by Dr. Joan Burtner</a:t>
            </a:r>
            <a:endParaRPr lang="en-US"/>
          </a:p>
        </p:txBody>
      </p:sp>
    </p:spTree>
    <p:extLst>
      <p:ext uri="{BB962C8B-B14F-4D97-AF65-F5344CB8AC3E}">
        <p14:creationId xmlns:p14="http://schemas.microsoft.com/office/powerpoint/2010/main" val="26081995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3008313" cy="2057400"/>
          </a:xfrm>
        </p:spPr>
        <p:txBody>
          <a:bodyPr>
            <a:normAutofit fontScale="90000"/>
          </a:bodyPr>
          <a:lstStyle/>
          <a:p>
            <a:r>
              <a:rPr lang="en-US" sz="2400" dirty="0" smtClean="0">
                <a:solidFill>
                  <a:srgbClr val="FF0000"/>
                </a:solidFill>
              </a:rPr>
              <a:t>Drew Elrod</a:t>
            </a:r>
            <a:r>
              <a:rPr lang="en-US" sz="2400" dirty="0" smtClean="0"/>
              <a:t> </a:t>
            </a:r>
            <a:br>
              <a:rPr lang="en-US" sz="2400" dirty="0" smtClean="0"/>
            </a:br>
            <a:r>
              <a:rPr lang="en-US" sz="2400" dirty="0" smtClean="0"/>
              <a:t>Innovation Engineer  </a:t>
            </a:r>
            <a:r>
              <a:rPr lang="en-US" sz="2400" dirty="0" smtClean="0">
                <a:solidFill>
                  <a:schemeClr val="accent1">
                    <a:lumMod val="75000"/>
                  </a:schemeClr>
                </a:solidFill>
              </a:rPr>
              <a:t>The Medical Center, </a:t>
            </a:r>
            <a:r>
              <a:rPr lang="en-US" sz="2400" dirty="0" err="1" smtClean="0">
                <a:solidFill>
                  <a:schemeClr val="accent1">
                    <a:lumMod val="75000"/>
                  </a:schemeClr>
                </a:solidFill>
              </a:rPr>
              <a:t>Navicent</a:t>
            </a:r>
            <a:r>
              <a:rPr lang="en-US" sz="2400" dirty="0" smtClean="0">
                <a:solidFill>
                  <a:schemeClr val="accent1">
                    <a:lumMod val="75000"/>
                  </a:schemeClr>
                </a:solidFill>
              </a:rPr>
              <a:t> Health </a:t>
            </a:r>
            <a:r>
              <a:rPr lang="en-US" sz="2400" dirty="0" smtClean="0"/>
              <a:t/>
            </a:r>
            <a:br>
              <a:rPr lang="en-US" sz="2400" dirty="0" smtClean="0"/>
            </a:br>
            <a:r>
              <a:rPr lang="en-US" sz="2400" dirty="0" smtClean="0"/>
              <a:t>Macon, GA</a:t>
            </a:r>
            <a:br>
              <a:rPr lang="en-US" sz="2400" dirty="0" smtClean="0"/>
            </a:br>
            <a:endParaRPr lang="en-US" sz="2400" dirty="0"/>
          </a:p>
        </p:txBody>
      </p:sp>
      <p:sp>
        <p:nvSpPr>
          <p:cNvPr id="3" name="Content Placeholder 2"/>
          <p:cNvSpPr>
            <a:spLocks noGrp="1"/>
          </p:cNvSpPr>
          <p:nvPr>
            <p:ph idx="1"/>
          </p:nvPr>
        </p:nvSpPr>
        <p:spPr>
          <a:xfrm>
            <a:off x="3733800" y="381000"/>
            <a:ext cx="4953000" cy="5745163"/>
          </a:xfrm>
        </p:spPr>
        <p:txBody>
          <a:bodyPr>
            <a:normAutofit fontScale="92500"/>
          </a:bodyPr>
          <a:lstStyle/>
          <a:p>
            <a:pPr marL="484632" lvl="1" indent="0">
              <a:buNone/>
            </a:pPr>
            <a:r>
              <a:rPr lang="en-US" dirty="0" smtClean="0"/>
              <a:t>“I love being able to take on problems from departments all over the hospital and translate them into working solutions. I think it is fun that I get to think about problems in new and different ways from people in other departments.   As a result, I am able to offer perspective and solutions that they often cannot see</a:t>
            </a:r>
            <a:r>
              <a:rPr lang="en-US" dirty="0"/>
              <a:t>.” </a:t>
            </a:r>
            <a:endParaRPr lang="en-US" dirty="0" smtClean="0"/>
          </a:p>
          <a:p>
            <a:pPr marL="484632" lvl="1" indent="0">
              <a:buNone/>
            </a:pPr>
            <a:r>
              <a:rPr lang="en-US" sz="2600" i="1" dirty="0" smtClean="0"/>
              <a:t>(Personal </a:t>
            </a:r>
            <a:r>
              <a:rPr lang="en-US" sz="2600" i="1" dirty="0"/>
              <a:t>Communication with IDM student Whitney Boyer </a:t>
            </a:r>
            <a:r>
              <a:rPr lang="en-US" sz="2600" i="1" dirty="0" smtClean="0"/>
              <a:t>2009)</a:t>
            </a:r>
            <a:endParaRPr lang="en-US" sz="2600" i="1" dirty="0"/>
          </a:p>
          <a:p>
            <a:pPr marL="484632" lvl="1" indent="0">
              <a:buNone/>
            </a:pPr>
            <a:endParaRPr lang="en-US" sz="2600" dirty="0" smtClean="0"/>
          </a:p>
          <a:p>
            <a:endParaRPr lang="en-US" sz="2400" dirty="0" smtClean="0"/>
          </a:p>
          <a:p>
            <a:endParaRPr lang="en-US" sz="2400" dirty="0"/>
          </a:p>
        </p:txBody>
      </p:sp>
      <p:sp>
        <p:nvSpPr>
          <p:cNvPr id="4" name="Text Placeholder 3"/>
          <p:cNvSpPr>
            <a:spLocks noGrp="1"/>
          </p:cNvSpPr>
          <p:nvPr>
            <p:ph type="body" sz="half" idx="2"/>
          </p:nvPr>
        </p:nvSpPr>
        <p:spPr>
          <a:xfrm>
            <a:off x="457200" y="2590800"/>
            <a:ext cx="3008313" cy="3535363"/>
          </a:xfrm>
        </p:spPr>
        <p:txBody>
          <a:bodyPr/>
          <a:lstStyle/>
          <a:p>
            <a:endParaRPr lang="en-US" dirty="0"/>
          </a:p>
        </p:txBody>
      </p:sp>
      <p:pic>
        <p:nvPicPr>
          <p:cNvPr id="6" name="Content Placeholder 3" descr="140109mccgAdvMakeUp_0031badge-s.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33400" y="2633472"/>
            <a:ext cx="2288198" cy="3429000"/>
          </a:xfrm>
          <a:prstGeom prst="rect">
            <a:avLst/>
          </a:prstGeom>
        </p:spPr>
      </p:pic>
      <p:sp>
        <p:nvSpPr>
          <p:cNvPr id="5" name="Date Placeholder 4"/>
          <p:cNvSpPr>
            <a:spLocks noGrp="1"/>
          </p:cNvSpPr>
          <p:nvPr>
            <p:ph type="dt" sz="half" idx="10"/>
          </p:nvPr>
        </p:nvSpPr>
        <p:spPr/>
        <p:txBody>
          <a:bodyPr/>
          <a:lstStyle/>
          <a:p>
            <a:r>
              <a:rPr lang="en-US" dirty="0" smtClean="0"/>
              <a:t>Updated Fall 2015 </a:t>
            </a:r>
            <a:endParaRPr lang="en-US" dirty="0"/>
          </a:p>
        </p:txBody>
      </p:sp>
      <p:sp>
        <p:nvSpPr>
          <p:cNvPr id="7" name="Footer Placeholder 6"/>
          <p:cNvSpPr>
            <a:spLocks noGrp="1"/>
          </p:cNvSpPr>
          <p:nvPr>
            <p:ph type="ftr" sz="quarter" idx="11"/>
          </p:nvPr>
        </p:nvSpPr>
        <p:spPr/>
        <p:txBody>
          <a:bodyPr/>
          <a:lstStyle/>
          <a:p>
            <a:r>
              <a:rPr lang="en-US" smtClean="0"/>
              <a:t>Alumni Snapshots Compiled by Dr. Joan Burtner</a:t>
            </a:r>
            <a:endParaRPr lang="en-US"/>
          </a:p>
        </p:txBody>
      </p:sp>
    </p:spTree>
    <p:extLst>
      <p:ext uri="{BB962C8B-B14F-4D97-AF65-F5344CB8AC3E}">
        <p14:creationId xmlns:p14="http://schemas.microsoft.com/office/powerpoint/2010/main" val="40200828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2165350"/>
          </a:xfrm>
        </p:spPr>
        <p:txBody>
          <a:bodyPr>
            <a:normAutofit/>
          </a:bodyPr>
          <a:lstStyle/>
          <a:p>
            <a:r>
              <a:rPr lang="en-US" sz="2400" dirty="0" smtClean="0">
                <a:solidFill>
                  <a:srgbClr val="FF0000"/>
                </a:solidFill>
              </a:rPr>
              <a:t>Ned F. Nobles</a:t>
            </a:r>
            <a:r>
              <a:rPr lang="en-US" sz="2400" dirty="0"/>
              <a:t/>
            </a:r>
            <a:br>
              <a:rPr lang="en-US" sz="2400" dirty="0"/>
            </a:br>
            <a:r>
              <a:rPr lang="en-US" sz="2400" dirty="0" smtClean="0"/>
              <a:t>Project Management </a:t>
            </a:r>
            <a:br>
              <a:rPr lang="en-US" sz="2400" dirty="0" smtClean="0"/>
            </a:br>
            <a:r>
              <a:rPr lang="en-US" sz="2400" dirty="0" err="1" smtClean="0">
                <a:solidFill>
                  <a:schemeClr val="accent1">
                    <a:lumMod val="75000"/>
                  </a:schemeClr>
                </a:solidFill>
              </a:rPr>
              <a:t>ESG</a:t>
            </a:r>
            <a:r>
              <a:rPr lang="en-US" sz="2400" dirty="0" smtClean="0">
                <a:solidFill>
                  <a:schemeClr val="accent1">
                    <a:lumMod val="75000"/>
                  </a:schemeClr>
                </a:solidFill>
              </a:rPr>
              <a:t> Operations, Inc.</a:t>
            </a:r>
            <a:br>
              <a:rPr lang="en-US" sz="2400" dirty="0" smtClean="0">
                <a:solidFill>
                  <a:schemeClr val="accent1">
                    <a:lumMod val="75000"/>
                  </a:schemeClr>
                </a:solidFill>
              </a:rPr>
            </a:br>
            <a:r>
              <a:rPr lang="en-US" sz="2400" dirty="0" smtClean="0"/>
              <a:t>Warner Robins, GA</a:t>
            </a:r>
            <a:br>
              <a:rPr lang="en-US" sz="2400" dirty="0" smtClean="0"/>
            </a:br>
            <a:endParaRPr lang="en-US" sz="2400" dirty="0"/>
          </a:p>
        </p:txBody>
      </p:sp>
      <p:sp>
        <p:nvSpPr>
          <p:cNvPr id="3" name="Content Placeholder 2"/>
          <p:cNvSpPr>
            <a:spLocks noGrp="1"/>
          </p:cNvSpPr>
          <p:nvPr>
            <p:ph idx="1"/>
          </p:nvPr>
        </p:nvSpPr>
        <p:spPr>
          <a:xfrm>
            <a:off x="3733800" y="381000"/>
            <a:ext cx="5105400" cy="5943600"/>
          </a:xfrm>
        </p:spPr>
        <p:txBody>
          <a:bodyPr>
            <a:normAutofit fontScale="70000" lnSpcReduction="20000"/>
          </a:bodyPr>
          <a:lstStyle/>
          <a:p>
            <a:r>
              <a:rPr lang="en-US" sz="3100" dirty="0" smtClean="0"/>
              <a:t>BS </a:t>
            </a:r>
            <a:r>
              <a:rPr lang="en-US" sz="3100" dirty="0"/>
              <a:t>MUSE </a:t>
            </a:r>
            <a:r>
              <a:rPr lang="en-US" sz="3100" dirty="0" smtClean="0"/>
              <a:t>2014</a:t>
            </a:r>
          </a:p>
          <a:p>
            <a:pPr lvl="1"/>
            <a:r>
              <a:rPr lang="en-US" sz="3400" dirty="0" smtClean="0"/>
              <a:t>Industrial Management</a:t>
            </a:r>
          </a:p>
          <a:p>
            <a:pPr marL="0" indent="0">
              <a:buNone/>
            </a:pPr>
            <a:r>
              <a:rPr lang="en-US" sz="3100" dirty="0"/>
              <a:t> </a:t>
            </a:r>
            <a:r>
              <a:rPr lang="en-US" sz="3100" dirty="0" smtClean="0"/>
              <a:t>    </a:t>
            </a:r>
            <a:r>
              <a:rPr lang="en-US" sz="2900" dirty="0" smtClean="0"/>
              <a:t>“I </a:t>
            </a:r>
            <a:r>
              <a:rPr lang="en-US" sz="2900" dirty="0"/>
              <a:t>was hired for a 3 month part time CAD job at </a:t>
            </a:r>
            <a:r>
              <a:rPr lang="en-US" sz="2900" dirty="0" err="1"/>
              <a:t>ESG</a:t>
            </a:r>
            <a:r>
              <a:rPr lang="en-US" sz="2900" dirty="0"/>
              <a:t> Operations over the summer and was asked to stay on full time 3 weeks later. </a:t>
            </a:r>
            <a:r>
              <a:rPr lang="en-US" sz="2900" dirty="0" err="1"/>
              <a:t>ESG</a:t>
            </a:r>
            <a:r>
              <a:rPr lang="en-US" sz="2900" dirty="0"/>
              <a:t> is </a:t>
            </a:r>
            <a:r>
              <a:rPr lang="en-US" sz="2900" dirty="0" smtClean="0"/>
              <a:t>an </a:t>
            </a:r>
            <a:r>
              <a:rPr lang="en-US" sz="2900" dirty="0"/>
              <a:t>environmental engineering firm and utilities contractor that specializes in water and waste water but covers much more. I work mostly at the corporate office making construction plans and drawings in CAD or writing applications for permits. When I get a chance, I spend time in Warner Robins learning waste water and project management at the Sandy Run waste water plant. Besides a basic understanding of CAD and the Project Management class I attended at Mercer, what I do on a daily basis is new to me and was not part of my formal degree. My time at Mercer taught me to research, learn, and apply so that I can solve problems and make improvements regardless of the working environment</a:t>
            </a:r>
            <a:r>
              <a:rPr lang="en-US" sz="2900" dirty="0" smtClean="0"/>
              <a:t>.”  (</a:t>
            </a:r>
            <a:r>
              <a:rPr lang="en-US" sz="2900" i="1" dirty="0" smtClean="0"/>
              <a:t>Dr. Joan </a:t>
            </a:r>
            <a:r>
              <a:rPr lang="en-US" sz="2900" i="1" dirty="0"/>
              <a:t>B</a:t>
            </a:r>
            <a:r>
              <a:rPr lang="en-US" sz="2900" i="1" dirty="0" smtClean="0"/>
              <a:t>urtner, personal communication, Nov. 19, 2014)</a:t>
            </a:r>
            <a:endParaRPr lang="en-US" sz="2900" i="1" dirty="0"/>
          </a:p>
          <a:p>
            <a:pPr lvl="1"/>
            <a:endParaRPr lang="en-US" sz="2000" dirty="0" smtClean="0"/>
          </a:p>
          <a:p>
            <a:endParaRPr lang="en-US" sz="2400" dirty="0" smtClean="0"/>
          </a:p>
          <a:p>
            <a:endParaRPr lang="en-US" sz="2400" dirty="0"/>
          </a:p>
        </p:txBody>
      </p:sp>
      <p:sp>
        <p:nvSpPr>
          <p:cNvPr id="4" name="Text Placeholder 3"/>
          <p:cNvSpPr>
            <a:spLocks noGrp="1"/>
          </p:cNvSpPr>
          <p:nvPr>
            <p:ph type="body" sz="half" idx="2"/>
          </p:nvPr>
        </p:nvSpPr>
        <p:spPr>
          <a:xfrm>
            <a:off x="457200" y="2590800"/>
            <a:ext cx="3008313" cy="3535363"/>
          </a:xfrm>
        </p:spPr>
        <p:txBody>
          <a:bodyPr/>
          <a:lstStyle/>
          <a:p>
            <a:endParaRPr lang="en-US" dirty="0"/>
          </a:p>
        </p:txBody>
      </p:sp>
      <p:pic>
        <p:nvPicPr>
          <p:cNvPr id="6" name="Picture 5" descr="C:\Users\ese-ned\Desktop\311736_10150391055863825_2008737439_n.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590800"/>
            <a:ext cx="2438400" cy="3276600"/>
          </a:xfrm>
          <a:prstGeom prst="rect">
            <a:avLst/>
          </a:prstGeom>
          <a:noFill/>
          <a:ln>
            <a:noFill/>
          </a:ln>
        </p:spPr>
      </p:pic>
      <p:sp>
        <p:nvSpPr>
          <p:cNvPr id="5" name="Date Placeholder 4"/>
          <p:cNvSpPr>
            <a:spLocks noGrp="1"/>
          </p:cNvSpPr>
          <p:nvPr>
            <p:ph type="dt" sz="half" idx="10"/>
          </p:nvPr>
        </p:nvSpPr>
        <p:spPr/>
        <p:txBody>
          <a:bodyPr/>
          <a:lstStyle/>
          <a:p>
            <a:r>
              <a:rPr lang="en-US" dirty="0" smtClean="0"/>
              <a:t>Updated 2014</a:t>
            </a:r>
            <a:endParaRPr lang="en-US" dirty="0"/>
          </a:p>
        </p:txBody>
      </p:sp>
      <p:sp>
        <p:nvSpPr>
          <p:cNvPr id="7" name="Footer Placeholder 6"/>
          <p:cNvSpPr>
            <a:spLocks noGrp="1"/>
          </p:cNvSpPr>
          <p:nvPr>
            <p:ph type="ftr" sz="quarter" idx="11"/>
          </p:nvPr>
        </p:nvSpPr>
        <p:spPr/>
        <p:txBody>
          <a:bodyPr/>
          <a:lstStyle/>
          <a:p>
            <a:r>
              <a:rPr lang="en-US" smtClean="0"/>
              <a:t>Alumni Snapshots Compiled by Dr. Joan Burtner</a:t>
            </a:r>
            <a:endParaRPr lang="en-US"/>
          </a:p>
        </p:txBody>
      </p:sp>
    </p:spTree>
    <p:extLst>
      <p:ext uri="{BB962C8B-B14F-4D97-AF65-F5344CB8AC3E}">
        <p14:creationId xmlns:p14="http://schemas.microsoft.com/office/powerpoint/2010/main" val="2124310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636</TotalTime>
  <Words>1083</Words>
  <Application>Microsoft Office PowerPoint</Application>
  <PresentationFormat>On-screen Show (4:3)</PresentationFormat>
  <Paragraphs>189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IDM Alumni Snapshots ISE Alumni Snapshots</vt:lpstr>
      <vt:lpstr>Jamie Duffy Process Improvement Engineer   University Health Care System Augusta, GA</vt:lpstr>
      <vt:lpstr>Dericus Harvey Business Consultant  Chick - fil - A Atlanta , Georgia</vt:lpstr>
      <vt:lpstr>Kasie Jenkins Sr. Manager, Final Phase Operations  Gulfstream Aerospace Long Beach, CA </vt:lpstr>
      <vt:lpstr>Russell Hazelrig Reliability Engineer II  Baxter International, Inc. Covington, GA </vt:lpstr>
      <vt:lpstr>Drew Elrod  Chief of Staff The Medical Center, Navicent Health  Macon, GA </vt:lpstr>
      <vt:lpstr>Drew Elrod  Innovation Engineer The Medical Center, Navicent Health  Macon, GA </vt:lpstr>
      <vt:lpstr>Drew Elrod  Innovation Engineer  The Medical Center, Navicent Health  Macon, GA </vt:lpstr>
      <vt:lpstr>Ned F. Nobles Project Management  ESG Operations, Inc. Warner Robins, GA </vt:lpstr>
      <vt:lpstr>Morge Miller Supplier Quality Engineer  The Coca Cola Company Atlanta, GA </vt:lpstr>
      <vt:lpstr>Marsalis Charles  Production Supervisor Manager  Tesla  Fremont, CA </vt:lpstr>
      <vt:lpstr>Stacey Odom Sr. Management Engineer  Northside Hospital  Atlanta, GA </vt:lpstr>
      <vt:lpstr>Jennifer Nguyen High Level Controls Sales Engineer Vanderlande Atlanta, GA </vt:lpstr>
    </vt:vector>
  </TitlesOfParts>
  <Company>Mercer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 Burtner</dc:creator>
  <cp:lastModifiedBy>Joan Burtner</cp:lastModifiedBy>
  <cp:revision>37</cp:revision>
  <cp:lastPrinted>2015-03-02T15:38:57Z</cp:lastPrinted>
  <dcterms:created xsi:type="dcterms:W3CDTF">2015-02-27T16:41:12Z</dcterms:created>
  <dcterms:modified xsi:type="dcterms:W3CDTF">2017-10-23T18:10:21Z</dcterms:modified>
</cp:coreProperties>
</file>