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59" r:id="rId5"/>
    <p:sldId id="265" r:id="rId6"/>
    <p:sldId id="266" r:id="rId7"/>
    <p:sldId id="260" r:id="rId8"/>
    <p:sldId id="261" r:id="rId9"/>
    <p:sldId id="262" r:id="rId10"/>
    <p:sldId id="267" r:id="rId11"/>
    <p:sldId id="263" r:id="rId12"/>
    <p:sldId id="26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4C42B95-4271-5148-9DCD-0ABCB626C12A}" type="datetimeFigureOut">
              <a:rPr lang="en-US" smtClean="0"/>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9C7A2-79BD-0D44-9474-BCA3298344F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C42B95-4271-5148-9DCD-0ABCB626C12A}" type="datetimeFigureOut">
              <a:rPr lang="en-US" smtClean="0"/>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9C7A2-79BD-0D44-9474-BCA3298344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C42B95-4271-5148-9DCD-0ABCB626C12A}" type="datetimeFigureOut">
              <a:rPr lang="en-US" smtClean="0"/>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9C7A2-79BD-0D44-9474-BCA3298344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C42B95-4271-5148-9DCD-0ABCB626C12A}" type="datetimeFigureOut">
              <a:rPr lang="en-US" smtClean="0"/>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9C7A2-79BD-0D44-9474-BCA3298344F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C42B95-4271-5148-9DCD-0ABCB626C12A}" type="datetimeFigureOut">
              <a:rPr lang="en-US" smtClean="0"/>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9C7A2-79BD-0D44-9474-BCA3298344F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4C42B95-4271-5148-9DCD-0ABCB626C12A}" type="datetimeFigureOut">
              <a:rPr lang="en-US" smtClean="0"/>
              <a:t>4/28/2016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29C7A2-79BD-0D44-9474-BCA3298344F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C42B95-4271-5148-9DCD-0ABCB626C12A}" type="datetimeFigureOut">
              <a:rPr lang="en-US" smtClean="0"/>
              <a:t>4/28/2016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29C7A2-79BD-0D44-9474-BCA3298344F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C42B95-4271-5148-9DCD-0ABCB626C12A}" type="datetimeFigureOut">
              <a:rPr lang="en-US" smtClean="0"/>
              <a:t>4/28/2016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29C7A2-79BD-0D44-9474-BCA3298344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C42B95-4271-5148-9DCD-0ABCB626C12A}" type="datetimeFigureOut">
              <a:rPr lang="en-US" smtClean="0"/>
              <a:t>4/28/2016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29C7A2-79BD-0D44-9474-BCA3298344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C42B95-4271-5148-9DCD-0ABCB626C12A}" type="datetimeFigureOut">
              <a:rPr lang="en-US" smtClean="0"/>
              <a:t>4/28/2016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29C7A2-79BD-0D44-9474-BCA3298344F7}"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D4C42B95-4271-5148-9DCD-0ABCB626C12A}" type="datetimeFigureOut">
              <a:rPr lang="en-US" smtClean="0"/>
              <a:t>4/28/2016</a:t>
            </a:fld>
            <a:endParaRPr lang="en-US"/>
          </a:p>
        </p:txBody>
      </p:sp>
      <p:sp>
        <p:nvSpPr>
          <p:cNvPr id="9" name="Slide Number Placeholder 8"/>
          <p:cNvSpPr>
            <a:spLocks noGrp="1"/>
          </p:cNvSpPr>
          <p:nvPr>
            <p:ph type="sldNum" sz="quarter" idx="11"/>
          </p:nvPr>
        </p:nvSpPr>
        <p:spPr/>
        <p:txBody>
          <a:bodyPr/>
          <a:lstStyle/>
          <a:p>
            <a:fld id="{EF29C7A2-79BD-0D44-9474-BCA3298344F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F29C7A2-79BD-0D44-9474-BCA3298344F7}"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4C42B95-4271-5148-9DCD-0ABCB626C12A}" type="datetimeFigureOut">
              <a:rPr lang="en-US" smtClean="0"/>
              <a:t>4/28/2016</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Professional ISE Interview</a:t>
            </a:r>
            <a:endParaRPr lang="en-US" dirty="0"/>
          </a:p>
        </p:txBody>
      </p:sp>
      <p:sp>
        <p:nvSpPr>
          <p:cNvPr id="3" name="Subtitle 2"/>
          <p:cNvSpPr>
            <a:spLocks noGrp="1"/>
          </p:cNvSpPr>
          <p:nvPr>
            <p:ph type="subTitle" idx="1"/>
          </p:nvPr>
        </p:nvSpPr>
        <p:spPr/>
        <p:txBody>
          <a:bodyPr/>
          <a:lstStyle/>
          <a:p>
            <a:r>
              <a:rPr lang="en-US" dirty="0" smtClean="0"/>
              <a:t>By. Jeremy Booth</a:t>
            </a:r>
            <a:endParaRPr lang="en-US" dirty="0"/>
          </a:p>
        </p:txBody>
      </p:sp>
    </p:spTree>
    <p:extLst>
      <p:ext uri="{BB962C8B-B14F-4D97-AF65-F5344CB8AC3E}">
        <p14:creationId xmlns:p14="http://schemas.microsoft.com/office/powerpoint/2010/main" val="2146481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Career Choice/Career Path (Continued)</a:t>
            </a:r>
            <a:endParaRPr lang="en-US" dirty="0"/>
          </a:p>
        </p:txBody>
      </p:sp>
      <p:sp>
        <p:nvSpPr>
          <p:cNvPr id="3" name="Content Placeholder 2"/>
          <p:cNvSpPr>
            <a:spLocks noGrp="1"/>
          </p:cNvSpPr>
          <p:nvPr>
            <p:ph idx="1"/>
          </p:nvPr>
        </p:nvSpPr>
        <p:spPr/>
        <p:txBody>
          <a:bodyPr/>
          <a:lstStyle/>
          <a:p>
            <a:r>
              <a:rPr lang="en-US" dirty="0" smtClean="0"/>
              <a:t>If given the opportunity, would you could go back in time and change your major or specialization? Why or why not? </a:t>
            </a:r>
          </a:p>
          <a:p>
            <a:pPr lvl="1"/>
            <a:r>
              <a:rPr lang="en-US" b="1" dirty="0" smtClean="0"/>
              <a:t>No because being an IE can give you a wide arrange of possible positions. You can work as an engineer or as a business person.</a:t>
            </a:r>
            <a:endParaRPr lang="en-US" dirty="0" smtClean="0"/>
          </a:p>
          <a:p>
            <a:r>
              <a:rPr lang="en-US" dirty="0" smtClean="0"/>
              <a:t>Where do you see yourself 5 to 10 years from now?</a:t>
            </a:r>
          </a:p>
          <a:p>
            <a:pPr lvl="1"/>
            <a:r>
              <a:rPr lang="en-US" b="1" i="1" dirty="0" smtClean="0"/>
              <a:t>Probably still here, but making more.</a:t>
            </a:r>
            <a:endParaRPr lang="en-US" dirty="0" smtClean="0"/>
          </a:p>
          <a:p>
            <a:endParaRPr lang="en-US" dirty="0"/>
          </a:p>
        </p:txBody>
      </p:sp>
    </p:spTree>
    <p:extLst>
      <p:ext uri="{BB962C8B-B14F-4D97-AF65-F5344CB8AC3E}">
        <p14:creationId xmlns:p14="http://schemas.microsoft.com/office/powerpoint/2010/main" val="1657297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Permission to Publish Responses</a:t>
            </a:r>
            <a:endParaRPr lang="en-US" dirty="0"/>
          </a:p>
        </p:txBody>
      </p:sp>
      <p:sp>
        <p:nvSpPr>
          <p:cNvPr id="3" name="Content Placeholder 2"/>
          <p:cNvSpPr>
            <a:spLocks noGrp="1"/>
          </p:cNvSpPr>
          <p:nvPr>
            <p:ph idx="1"/>
          </p:nvPr>
        </p:nvSpPr>
        <p:spPr/>
        <p:txBody>
          <a:bodyPr/>
          <a:lstStyle/>
          <a:p>
            <a:r>
              <a:rPr lang="en-US" i="1" dirty="0"/>
              <a:t>Do you give us your permission to publish your contact information on Dr. </a:t>
            </a:r>
            <a:r>
              <a:rPr lang="en-US" i="1" dirty="0" err="1"/>
              <a:t>Burtner’s</a:t>
            </a:r>
            <a:r>
              <a:rPr lang="en-US" i="1" dirty="0"/>
              <a:t> website?  </a:t>
            </a:r>
            <a:r>
              <a:rPr lang="en-US" b="1" i="1" dirty="0"/>
              <a:t>Yes</a:t>
            </a:r>
            <a:endParaRPr lang="en-US" dirty="0"/>
          </a:p>
          <a:p>
            <a:r>
              <a:rPr lang="en-US" i="1" dirty="0"/>
              <a:t>Do you give us your permission to publish your interview responses on Dr. </a:t>
            </a:r>
            <a:r>
              <a:rPr lang="en-US" i="1" dirty="0" err="1"/>
              <a:t>Burtner’s</a:t>
            </a:r>
            <a:r>
              <a:rPr lang="en-US" i="1" dirty="0"/>
              <a:t> website? </a:t>
            </a:r>
            <a:r>
              <a:rPr lang="en-US" b="1" i="1" dirty="0"/>
              <a:t>Yes</a:t>
            </a:r>
            <a:endParaRPr lang="en-US" dirty="0"/>
          </a:p>
          <a:p>
            <a:endParaRPr lang="en-US" dirty="0"/>
          </a:p>
        </p:txBody>
      </p:sp>
    </p:spTree>
    <p:extLst>
      <p:ext uri="{BB962C8B-B14F-4D97-AF65-F5344CB8AC3E}">
        <p14:creationId xmlns:p14="http://schemas.microsoft.com/office/powerpoint/2010/main" val="4077231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114681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Mr. Ryan King</a:t>
            </a:r>
            <a:endParaRPr lang="en-US" dirty="0"/>
          </a:p>
        </p:txBody>
      </p:sp>
      <p:sp>
        <p:nvSpPr>
          <p:cNvPr id="3" name="Content Placeholder 2"/>
          <p:cNvSpPr>
            <a:spLocks noGrp="1"/>
          </p:cNvSpPr>
          <p:nvPr>
            <p:ph idx="1"/>
          </p:nvPr>
        </p:nvSpPr>
        <p:spPr/>
        <p:txBody>
          <a:bodyPr/>
          <a:lstStyle/>
          <a:p>
            <a:r>
              <a:rPr lang="en-US" dirty="0" smtClean="0"/>
              <a:t>Currently works at </a:t>
            </a:r>
            <a:r>
              <a:rPr lang="en-US" dirty="0"/>
              <a:t>Fidelity National Financial </a:t>
            </a:r>
          </a:p>
          <a:p>
            <a:r>
              <a:rPr lang="en-US" dirty="0" smtClean="0"/>
              <a:t>Job Description: Risk analyst</a:t>
            </a:r>
            <a:endParaRPr lang="en-US" dirty="0"/>
          </a:p>
        </p:txBody>
      </p:sp>
    </p:spTree>
    <p:extLst>
      <p:ext uri="{BB962C8B-B14F-4D97-AF65-F5344CB8AC3E}">
        <p14:creationId xmlns:p14="http://schemas.microsoft.com/office/powerpoint/2010/main" val="237991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Background</a:t>
            </a:r>
            <a:endParaRPr lang="en-US" dirty="0"/>
          </a:p>
        </p:txBody>
      </p:sp>
      <p:sp>
        <p:nvSpPr>
          <p:cNvPr id="3" name="Content Placeholder 2"/>
          <p:cNvSpPr>
            <a:spLocks noGrp="1"/>
          </p:cNvSpPr>
          <p:nvPr>
            <p:ph idx="1"/>
          </p:nvPr>
        </p:nvSpPr>
        <p:spPr/>
        <p:txBody>
          <a:bodyPr>
            <a:normAutofit fontScale="92500" lnSpcReduction="20000"/>
          </a:bodyPr>
          <a:lstStyle/>
          <a:p>
            <a:r>
              <a:rPr lang="en-US" dirty="0"/>
              <a:t>Did you graduate from Mercer and if so when?  </a:t>
            </a:r>
            <a:endParaRPr lang="en-US" dirty="0" smtClean="0"/>
          </a:p>
          <a:p>
            <a:pPr lvl="1"/>
            <a:r>
              <a:rPr lang="en-US" b="1" dirty="0" smtClean="0"/>
              <a:t>Yes</a:t>
            </a:r>
            <a:r>
              <a:rPr lang="en-US" b="1" dirty="0"/>
              <a:t>, December 2014</a:t>
            </a:r>
            <a:endParaRPr lang="en-US" dirty="0"/>
          </a:p>
          <a:p>
            <a:r>
              <a:rPr lang="en-US" dirty="0"/>
              <a:t>What degree did you earn? </a:t>
            </a:r>
            <a:endParaRPr lang="en-US" dirty="0" smtClean="0"/>
          </a:p>
          <a:p>
            <a:pPr lvl="1"/>
            <a:r>
              <a:rPr lang="en-US" dirty="0" smtClean="0"/>
              <a:t> </a:t>
            </a:r>
            <a:r>
              <a:rPr lang="en-US" b="1" dirty="0"/>
              <a:t>Industrial Engineer</a:t>
            </a:r>
            <a:endParaRPr lang="en-US" dirty="0"/>
          </a:p>
          <a:p>
            <a:r>
              <a:rPr lang="en-US" dirty="0"/>
              <a:t>Have you earned any licenses/certifications such as Professional Engineer, Black Belt, Certified Quality Engineer, etc.? </a:t>
            </a:r>
            <a:endParaRPr lang="en-US" dirty="0" smtClean="0"/>
          </a:p>
          <a:p>
            <a:pPr lvl="1"/>
            <a:r>
              <a:rPr lang="en-US" dirty="0" smtClean="0"/>
              <a:t> </a:t>
            </a:r>
            <a:r>
              <a:rPr lang="en-US" b="1" dirty="0"/>
              <a:t>No</a:t>
            </a:r>
            <a:endParaRPr lang="en-US" dirty="0"/>
          </a:p>
          <a:p>
            <a:r>
              <a:rPr lang="en-US" dirty="0"/>
              <a:t>Did you pursue a Master’s degree after graduation? If so on average how much time would you say a Master’s requires for completion? Do you feel that having a Master’s degree helped you advance in your career? </a:t>
            </a:r>
            <a:endParaRPr lang="en-US" dirty="0" smtClean="0"/>
          </a:p>
          <a:p>
            <a:pPr lvl="1"/>
            <a:r>
              <a:rPr lang="en-US" dirty="0" smtClean="0"/>
              <a:t> </a:t>
            </a:r>
            <a:r>
              <a:rPr lang="en-US" b="1" dirty="0"/>
              <a:t>No</a:t>
            </a:r>
            <a:endParaRPr lang="en-US" dirty="0"/>
          </a:p>
          <a:p>
            <a:r>
              <a:rPr lang="en-US" dirty="0"/>
              <a:t>Did you have any internships or co-ops while you were at Mercer? If so, where did you intern and what were your duties? </a:t>
            </a:r>
            <a:endParaRPr lang="en-US" dirty="0" smtClean="0"/>
          </a:p>
          <a:p>
            <a:pPr lvl="1"/>
            <a:r>
              <a:rPr lang="en-US" b="1" dirty="0" smtClean="0"/>
              <a:t>Yes</a:t>
            </a:r>
            <a:r>
              <a:rPr lang="en-US" b="1" dirty="0"/>
              <a:t>, I had an internship at Fidelity National Financial, and my duties were to forecast the opened claims rate for the Company.  </a:t>
            </a:r>
            <a:endParaRPr lang="en-US" dirty="0"/>
          </a:p>
          <a:p>
            <a:endParaRPr lang="en-US" dirty="0"/>
          </a:p>
        </p:txBody>
      </p:sp>
    </p:spTree>
    <p:extLst>
      <p:ext uri="{BB962C8B-B14F-4D97-AF65-F5344CB8AC3E}">
        <p14:creationId xmlns:p14="http://schemas.microsoft.com/office/powerpoint/2010/main" val="4115890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Environment</a:t>
            </a:r>
            <a:endParaRPr lang="en-US" dirty="0"/>
          </a:p>
        </p:txBody>
      </p:sp>
      <p:sp>
        <p:nvSpPr>
          <p:cNvPr id="3" name="Content Placeholder 2"/>
          <p:cNvSpPr>
            <a:spLocks noGrp="1"/>
          </p:cNvSpPr>
          <p:nvPr>
            <p:ph idx="1"/>
          </p:nvPr>
        </p:nvSpPr>
        <p:spPr>
          <a:xfrm>
            <a:off x="457200" y="1600200"/>
            <a:ext cx="8229600" cy="5051569"/>
          </a:xfrm>
        </p:spPr>
        <p:txBody>
          <a:bodyPr>
            <a:normAutofit/>
          </a:bodyPr>
          <a:lstStyle/>
          <a:p>
            <a:r>
              <a:rPr lang="en-US" sz="2400" dirty="0"/>
              <a:t>What is your routine on a normal day at work</a:t>
            </a:r>
            <a:r>
              <a:rPr lang="en-US" sz="2400" dirty="0" smtClean="0"/>
              <a:t>?</a:t>
            </a:r>
          </a:p>
          <a:p>
            <a:pPr lvl="1"/>
            <a:r>
              <a:rPr lang="en-US" sz="2400" dirty="0" smtClean="0"/>
              <a:t> </a:t>
            </a:r>
            <a:r>
              <a:rPr lang="en-US" sz="2400" b="1" dirty="0"/>
              <a:t>I get to the office around 7:15 am and leave around 4:45 pm.</a:t>
            </a:r>
            <a:endParaRPr lang="en-US" sz="2400" dirty="0"/>
          </a:p>
          <a:p>
            <a:r>
              <a:rPr lang="en-US" sz="2400" dirty="0"/>
              <a:t>What skills would you say were essential to your job? </a:t>
            </a:r>
            <a:endParaRPr lang="en-US" sz="2400" dirty="0" smtClean="0"/>
          </a:p>
          <a:p>
            <a:pPr lvl="1"/>
            <a:r>
              <a:rPr lang="en-US" sz="2400" b="1" dirty="0" smtClean="0"/>
              <a:t>My </a:t>
            </a:r>
            <a:r>
              <a:rPr lang="en-US" sz="2400" b="1" dirty="0"/>
              <a:t>analytical mind and my critical thinking skills.</a:t>
            </a:r>
            <a:endParaRPr lang="en-US" sz="2400" dirty="0"/>
          </a:p>
          <a:p>
            <a:r>
              <a:rPr lang="en-US" sz="2400" dirty="0"/>
              <a:t>Are your benefits and compensation competitive with those in similar industries or jobs? </a:t>
            </a:r>
            <a:endParaRPr lang="en-US" sz="2400" dirty="0" smtClean="0"/>
          </a:p>
          <a:p>
            <a:pPr lvl="1"/>
            <a:r>
              <a:rPr lang="en-US" sz="2400" b="1" dirty="0" smtClean="0"/>
              <a:t>Yes.</a:t>
            </a:r>
            <a:endParaRPr lang="en-US" sz="2400" dirty="0"/>
          </a:p>
        </p:txBody>
      </p:sp>
    </p:spTree>
    <p:extLst>
      <p:ext uri="{BB962C8B-B14F-4D97-AF65-F5344CB8AC3E}">
        <p14:creationId xmlns:p14="http://schemas.microsoft.com/office/powerpoint/2010/main" val="19795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Environment (Continued)</a:t>
            </a:r>
            <a:endParaRPr lang="en-US" dirty="0"/>
          </a:p>
        </p:txBody>
      </p:sp>
      <p:sp>
        <p:nvSpPr>
          <p:cNvPr id="3" name="Content Placeholder 2"/>
          <p:cNvSpPr>
            <a:spLocks noGrp="1"/>
          </p:cNvSpPr>
          <p:nvPr>
            <p:ph idx="1"/>
          </p:nvPr>
        </p:nvSpPr>
        <p:spPr/>
        <p:txBody>
          <a:bodyPr/>
          <a:lstStyle/>
          <a:p>
            <a:r>
              <a:rPr lang="en-US" sz="2400" dirty="0" smtClean="0"/>
              <a:t>How many hours on average do you work a week?</a:t>
            </a:r>
          </a:p>
          <a:p>
            <a:pPr lvl="1"/>
            <a:r>
              <a:rPr lang="en-US" sz="2400" dirty="0" smtClean="0"/>
              <a:t>  </a:t>
            </a:r>
            <a:r>
              <a:rPr lang="en-US" sz="2400" b="1" dirty="0" smtClean="0"/>
              <a:t>45-50</a:t>
            </a:r>
            <a:endParaRPr lang="en-US" sz="2400" dirty="0" smtClean="0"/>
          </a:p>
          <a:p>
            <a:r>
              <a:rPr lang="en-US" sz="2400" dirty="0" smtClean="0"/>
              <a:t>How much free time do you have when you leave work? Do you usually work on weekends? </a:t>
            </a:r>
          </a:p>
          <a:p>
            <a:pPr lvl="1"/>
            <a:r>
              <a:rPr lang="en-US" sz="2400" b="1" dirty="0" smtClean="0"/>
              <a:t>About 5 hours. Depends on the time of the year. </a:t>
            </a:r>
            <a:endParaRPr lang="en-US" sz="2400" dirty="0" smtClean="0"/>
          </a:p>
          <a:p>
            <a:r>
              <a:rPr lang="en-US" sz="2400" dirty="0" smtClean="0"/>
              <a:t>How often do you interact with people outside of the engineering world?</a:t>
            </a:r>
          </a:p>
          <a:p>
            <a:pPr lvl="1"/>
            <a:r>
              <a:rPr lang="en-US" sz="2400" dirty="0" smtClean="0"/>
              <a:t> </a:t>
            </a:r>
            <a:r>
              <a:rPr lang="en-US" sz="2400" b="1" dirty="0" smtClean="0"/>
              <a:t>Every day.</a:t>
            </a:r>
            <a:endParaRPr lang="en-US" sz="2400" dirty="0" smtClean="0"/>
          </a:p>
          <a:p>
            <a:endParaRPr lang="en-US" dirty="0"/>
          </a:p>
        </p:txBody>
      </p:sp>
    </p:spTree>
    <p:extLst>
      <p:ext uri="{BB962C8B-B14F-4D97-AF65-F5344CB8AC3E}">
        <p14:creationId xmlns:p14="http://schemas.microsoft.com/office/powerpoint/2010/main" val="1529347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Environment (Continued)</a:t>
            </a:r>
            <a:endParaRPr lang="en-US" dirty="0"/>
          </a:p>
        </p:txBody>
      </p:sp>
      <p:sp>
        <p:nvSpPr>
          <p:cNvPr id="3" name="Content Placeholder 2"/>
          <p:cNvSpPr>
            <a:spLocks noGrp="1"/>
          </p:cNvSpPr>
          <p:nvPr>
            <p:ph idx="1"/>
          </p:nvPr>
        </p:nvSpPr>
        <p:spPr/>
        <p:txBody>
          <a:bodyPr>
            <a:normAutofit/>
          </a:bodyPr>
          <a:lstStyle/>
          <a:p>
            <a:r>
              <a:rPr lang="en-US" sz="2000" dirty="0" smtClean="0"/>
              <a:t>Are you required to make presentations and write reports as part of your job? </a:t>
            </a:r>
          </a:p>
          <a:p>
            <a:pPr lvl="1"/>
            <a:r>
              <a:rPr lang="en-US" sz="2000" b="1" dirty="0" smtClean="0"/>
              <a:t>I am required to present my work and write reports constantly.</a:t>
            </a:r>
            <a:endParaRPr lang="en-US" sz="2000" dirty="0" smtClean="0"/>
          </a:p>
          <a:p>
            <a:r>
              <a:rPr lang="en-US" sz="2000" dirty="0" smtClean="0"/>
              <a:t>How would you compare your job experience so far to what you expected before you actually started to work; is your job experience what you expected or is the experience completely different? </a:t>
            </a:r>
          </a:p>
          <a:p>
            <a:pPr lvl="1"/>
            <a:r>
              <a:rPr lang="en-US" sz="2000" b="1" dirty="0" smtClean="0"/>
              <a:t>It’s different. My company culture is more laid back than I was expecting.</a:t>
            </a:r>
            <a:endParaRPr lang="en-US" sz="2000" dirty="0" smtClean="0"/>
          </a:p>
          <a:p>
            <a:r>
              <a:rPr lang="en-US" sz="2000" dirty="0" smtClean="0"/>
              <a:t>Do you usually work in groups or alone?</a:t>
            </a:r>
          </a:p>
          <a:p>
            <a:pPr lvl="1"/>
            <a:r>
              <a:rPr lang="en-US" sz="2000" dirty="0" smtClean="0"/>
              <a:t> </a:t>
            </a:r>
            <a:r>
              <a:rPr lang="en-US" sz="2000" b="1" dirty="0" smtClean="0"/>
              <a:t>I usually work in groups.</a:t>
            </a:r>
            <a:endParaRPr lang="en-US" sz="2000" dirty="0" smtClean="0"/>
          </a:p>
          <a:p>
            <a:endParaRPr lang="en-US" dirty="0"/>
          </a:p>
        </p:txBody>
      </p:sp>
    </p:spTree>
    <p:extLst>
      <p:ext uri="{BB962C8B-B14F-4D97-AF65-F5344CB8AC3E}">
        <p14:creationId xmlns:p14="http://schemas.microsoft.com/office/powerpoint/2010/main" val="3555532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Environment (Continued)</a:t>
            </a:r>
            <a:endParaRPr lang="en-US" dirty="0"/>
          </a:p>
        </p:txBody>
      </p:sp>
      <p:sp>
        <p:nvSpPr>
          <p:cNvPr id="3" name="Content Placeholder 2"/>
          <p:cNvSpPr>
            <a:spLocks noGrp="1"/>
          </p:cNvSpPr>
          <p:nvPr>
            <p:ph idx="1"/>
          </p:nvPr>
        </p:nvSpPr>
        <p:spPr>
          <a:xfrm>
            <a:off x="457200" y="1600200"/>
            <a:ext cx="8229600" cy="5064663"/>
          </a:xfrm>
        </p:spPr>
        <p:txBody>
          <a:bodyPr>
            <a:normAutofit fontScale="62500" lnSpcReduction="20000"/>
          </a:bodyPr>
          <a:lstStyle/>
          <a:p>
            <a:r>
              <a:rPr lang="en-US" sz="2900" dirty="0"/>
              <a:t>What is a stressful aspect of your job and what is a satisfying aspect of your job? </a:t>
            </a:r>
            <a:endParaRPr lang="en-US" sz="2900" dirty="0" smtClean="0"/>
          </a:p>
          <a:p>
            <a:pPr lvl="1"/>
            <a:r>
              <a:rPr lang="en-US" sz="2900" b="1" dirty="0" smtClean="0"/>
              <a:t>Stressful </a:t>
            </a:r>
            <a:r>
              <a:rPr lang="en-US" sz="2900" b="1" dirty="0"/>
              <a:t>- We are currently implementing a </a:t>
            </a:r>
            <a:r>
              <a:rPr lang="en-US" sz="2900" b="1" dirty="0" smtClean="0"/>
              <a:t>GRC tool (governance, risk management, and compliance), </a:t>
            </a:r>
            <a:r>
              <a:rPr lang="en-US" sz="2900" b="1" dirty="0"/>
              <a:t>which is adding onto our current responsibilities</a:t>
            </a:r>
            <a:r>
              <a:rPr lang="en-US" sz="2900" b="1" dirty="0" smtClean="0"/>
              <a:t>.</a:t>
            </a:r>
          </a:p>
          <a:p>
            <a:pPr lvl="1"/>
            <a:r>
              <a:rPr lang="en-US" sz="2900" b="1" dirty="0" smtClean="0"/>
              <a:t> </a:t>
            </a:r>
            <a:r>
              <a:rPr lang="en-US" sz="2900" b="1" dirty="0"/>
              <a:t>Satisfying – The sense of accomplishment when the solutions that I recommend are implemented into the process.</a:t>
            </a:r>
            <a:endParaRPr lang="en-US" sz="2900" dirty="0"/>
          </a:p>
          <a:p>
            <a:r>
              <a:rPr lang="en-US" sz="2900" dirty="0"/>
              <a:t>Have you had any mentors who were influential in helping you grow in your profession</a:t>
            </a:r>
            <a:r>
              <a:rPr lang="en-US" sz="2900" dirty="0" smtClean="0"/>
              <a:t>?</a:t>
            </a:r>
          </a:p>
          <a:p>
            <a:pPr lvl="1"/>
            <a:r>
              <a:rPr lang="en-US" sz="2900" dirty="0" smtClean="0"/>
              <a:t> </a:t>
            </a:r>
            <a:r>
              <a:rPr lang="en-US" sz="2900" b="1" dirty="0"/>
              <a:t>Yes, my boss from my internship with the company is still extremely influential in my growth as a professional.</a:t>
            </a:r>
            <a:endParaRPr lang="en-US" sz="2900" dirty="0"/>
          </a:p>
          <a:p>
            <a:r>
              <a:rPr lang="en-US" sz="2900" dirty="0"/>
              <a:t>How much room for advancement or promotion is there available at your current company</a:t>
            </a:r>
            <a:r>
              <a:rPr lang="en-US" sz="2900" dirty="0" smtClean="0"/>
              <a:t>?</a:t>
            </a:r>
          </a:p>
          <a:p>
            <a:pPr lvl="1"/>
            <a:r>
              <a:rPr lang="en-US" sz="2900" dirty="0" smtClean="0"/>
              <a:t> </a:t>
            </a:r>
            <a:r>
              <a:rPr lang="en-US" sz="2900" b="1" dirty="0"/>
              <a:t>A solid amount.</a:t>
            </a:r>
            <a:endParaRPr lang="en-US" sz="2900" dirty="0"/>
          </a:p>
          <a:p>
            <a:r>
              <a:rPr lang="en-US" sz="2900" dirty="0"/>
              <a:t>Is traveling a requirement of the position you hold and if so how often do you travel and where? </a:t>
            </a:r>
            <a:endParaRPr lang="en-US" sz="2900" dirty="0" smtClean="0"/>
          </a:p>
          <a:p>
            <a:pPr lvl="1"/>
            <a:r>
              <a:rPr lang="en-US" sz="2900" b="1" dirty="0" smtClean="0"/>
              <a:t>Yes</a:t>
            </a:r>
            <a:r>
              <a:rPr lang="en-US" sz="2900" b="1" dirty="0"/>
              <a:t>, but not a lot. We have to travel about once every couple of months. We travel to our subsidiaries and analyze the risks that they face and the controls that they have in place. Virginia Beach, Irvine  California, Denver, Dallas, etc.</a:t>
            </a:r>
            <a:endParaRPr lang="en-US" sz="2900" dirty="0"/>
          </a:p>
          <a:p>
            <a:endParaRPr lang="en-US" dirty="0"/>
          </a:p>
        </p:txBody>
      </p:sp>
    </p:spTree>
    <p:extLst>
      <p:ext uri="{BB962C8B-B14F-4D97-AF65-F5344CB8AC3E}">
        <p14:creationId xmlns:p14="http://schemas.microsoft.com/office/powerpoint/2010/main" val="3387037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Mercer Education Experience</a:t>
            </a:r>
            <a:endParaRPr lang="en-US" dirty="0"/>
          </a:p>
        </p:txBody>
      </p:sp>
      <p:sp>
        <p:nvSpPr>
          <p:cNvPr id="3" name="Content Placeholder 2"/>
          <p:cNvSpPr>
            <a:spLocks noGrp="1"/>
          </p:cNvSpPr>
          <p:nvPr>
            <p:ph idx="1"/>
          </p:nvPr>
        </p:nvSpPr>
        <p:spPr/>
        <p:txBody>
          <a:bodyPr>
            <a:normAutofit/>
          </a:bodyPr>
          <a:lstStyle/>
          <a:p>
            <a:r>
              <a:rPr lang="en-US" dirty="0"/>
              <a:t>How well did your Mercer education prepare you for your career? </a:t>
            </a:r>
            <a:endParaRPr lang="en-US" dirty="0" smtClean="0"/>
          </a:p>
          <a:p>
            <a:pPr lvl="1"/>
            <a:r>
              <a:rPr lang="en-US" b="1" dirty="0" smtClean="0"/>
              <a:t>My </a:t>
            </a:r>
            <a:r>
              <a:rPr lang="en-US" b="1" dirty="0"/>
              <a:t>education at Mercer taught me to problem solve, but the actual courses are very different from what I do now.</a:t>
            </a:r>
            <a:endParaRPr lang="en-US" dirty="0"/>
          </a:p>
          <a:p>
            <a:r>
              <a:rPr lang="en-US" dirty="0"/>
              <a:t>Which classes that you took in college do you find to be most helpful on your job? </a:t>
            </a:r>
            <a:endParaRPr lang="en-US" dirty="0" smtClean="0"/>
          </a:p>
          <a:p>
            <a:pPr lvl="1"/>
            <a:r>
              <a:rPr lang="en-US" b="1" dirty="0" smtClean="0"/>
              <a:t>Statistics </a:t>
            </a:r>
            <a:r>
              <a:rPr lang="en-US" b="1" dirty="0"/>
              <a:t>has definitely been helpful. Also, learning Lean for Process Improvement. Operations Research.</a:t>
            </a:r>
            <a:endParaRPr lang="en-US" dirty="0"/>
          </a:p>
          <a:p>
            <a:r>
              <a:rPr lang="en-US" dirty="0"/>
              <a:t>Which classes were least helpful?  </a:t>
            </a:r>
            <a:endParaRPr lang="en-US" dirty="0" smtClean="0"/>
          </a:p>
          <a:p>
            <a:pPr lvl="1"/>
            <a:r>
              <a:rPr lang="en-US" b="1" dirty="0" smtClean="0"/>
              <a:t>Machine </a:t>
            </a:r>
            <a:r>
              <a:rPr lang="en-US" b="1" dirty="0"/>
              <a:t>Shop although that was a lot of fun.</a:t>
            </a:r>
            <a:endParaRPr lang="en-US" dirty="0"/>
          </a:p>
          <a:p>
            <a:endParaRPr lang="en-US" dirty="0"/>
          </a:p>
        </p:txBody>
      </p:sp>
    </p:spTree>
    <p:extLst>
      <p:ext uri="{BB962C8B-B14F-4D97-AF65-F5344CB8AC3E}">
        <p14:creationId xmlns:p14="http://schemas.microsoft.com/office/powerpoint/2010/main" val="1708795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Choice/Career Path</a:t>
            </a:r>
            <a:endParaRPr lang="en-US" dirty="0"/>
          </a:p>
        </p:txBody>
      </p:sp>
      <p:sp>
        <p:nvSpPr>
          <p:cNvPr id="3" name="Content Placeholder 2"/>
          <p:cNvSpPr>
            <a:spLocks noGrp="1"/>
          </p:cNvSpPr>
          <p:nvPr>
            <p:ph idx="1"/>
          </p:nvPr>
        </p:nvSpPr>
        <p:spPr/>
        <p:txBody>
          <a:bodyPr>
            <a:normAutofit/>
          </a:bodyPr>
          <a:lstStyle/>
          <a:p>
            <a:r>
              <a:rPr lang="en-US" dirty="0"/>
              <a:t>What has been your career path since graduation? </a:t>
            </a:r>
            <a:endParaRPr lang="en-US" dirty="0" smtClean="0"/>
          </a:p>
          <a:p>
            <a:pPr lvl="1"/>
            <a:r>
              <a:rPr lang="en-US" b="1" dirty="0" smtClean="0"/>
              <a:t>I </a:t>
            </a:r>
            <a:r>
              <a:rPr lang="en-US" b="1" dirty="0"/>
              <a:t>worked as a consultant for FNF to optimize their claims processing system and then when I finished my assessment I became a risk analyst.</a:t>
            </a:r>
            <a:endParaRPr lang="en-US" dirty="0"/>
          </a:p>
          <a:p>
            <a:r>
              <a:rPr lang="en-US" dirty="0"/>
              <a:t>Has your family life (marriage, children, parents, </a:t>
            </a:r>
            <a:r>
              <a:rPr lang="en-US" dirty="0" err="1"/>
              <a:t>etc</a:t>
            </a:r>
            <a:r>
              <a:rPr lang="en-US" dirty="0"/>
              <a:t>) influenced your career path? </a:t>
            </a:r>
            <a:endParaRPr lang="en-US" dirty="0" smtClean="0"/>
          </a:p>
          <a:p>
            <a:pPr lvl="1"/>
            <a:r>
              <a:rPr lang="en-US" b="1" dirty="0" smtClean="0"/>
              <a:t>My </a:t>
            </a:r>
            <a:r>
              <a:rPr lang="en-US" b="1" dirty="0"/>
              <a:t>parents wanted me to be an engineer.</a:t>
            </a:r>
            <a:endParaRPr lang="en-US" dirty="0"/>
          </a:p>
          <a:p>
            <a:r>
              <a:rPr lang="en-US" dirty="0"/>
              <a:t>What made you choose your specialty in the engineering field? </a:t>
            </a:r>
            <a:endParaRPr lang="en-US" dirty="0" smtClean="0"/>
          </a:p>
          <a:p>
            <a:pPr lvl="1"/>
            <a:r>
              <a:rPr lang="en-US" b="1" dirty="0" smtClean="0"/>
              <a:t>My </a:t>
            </a:r>
            <a:r>
              <a:rPr lang="en-US" b="1" dirty="0"/>
              <a:t>high school statistics teacher thought I was good at statistics and recommended ISE.</a:t>
            </a:r>
            <a:endParaRPr lang="en-US" dirty="0"/>
          </a:p>
          <a:p>
            <a:endParaRPr lang="en-US" dirty="0"/>
          </a:p>
        </p:txBody>
      </p:sp>
    </p:spTree>
    <p:extLst>
      <p:ext uri="{BB962C8B-B14F-4D97-AF65-F5344CB8AC3E}">
        <p14:creationId xmlns:p14="http://schemas.microsoft.com/office/powerpoint/2010/main" val="31036004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22</TotalTime>
  <Words>819</Words>
  <Application>Microsoft Office PowerPoint</Application>
  <PresentationFormat>On-screen Show (4:3)</PresentationFormat>
  <Paragraphs>70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Adjacency</vt:lpstr>
      <vt:lpstr>Professional ISE Interview</vt:lpstr>
      <vt:lpstr>Mr. Ryan King</vt:lpstr>
      <vt:lpstr>Educational Background</vt:lpstr>
      <vt:lpstr>Work Environment</vt:lpstr>
      <vt:lpstr>Work Environment (Continued)</vt:lpstr>
      <vt:lpstr>Work Environment (Continued)</vt:lpstr>
      <vt:lpstr>Work Environment (Continued)</vt:lpstr>
      <vt:lpstr>Mercer Education Experience</vt:lpstr>
      <vt:lpstr>Career Choice/Career Path</vt:lpstr>
      <vt:lpstr>Career Choice/Career Path (Continued)</vt:lpstr>
      <vt:lpstr>Permission to Publish Responses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ISE Interview</dc:title>
  <dc:creator>Jeremy Booth</dc:creator>
  <cp:lastModifiedBy>Joan Burtner</cp:lastModifiedBy>
  <cp:revision>4</cp:revision>
  <dcterms:created xsi:type="dcterms:W3CDTF">2016-03-20T19:12:32Z</dcterms:created>
  <dcterms:modified xsi:type="dcterms:W3CDTF">2016-04-28T20:47:52Z</dcterms:modified>
</cp:coreProperties>
</file>