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3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9144000" cy="5143500" type="screen16x9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>
        <p:scale>
          <a:sx n="107" d="100"/>
          <a:sy n="107" d="100"/>
        </p:scale>
        <p:origin x="-84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BA874-742D-4902-A024-A77B24F301D7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E1771-D581-41EF-9E9A-CBB711D7E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88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560303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#slide=id.g1f87997393_0_787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#slide=id.g1f87997393_0_787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#slide=id.g1f87997393_0_787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Shape 1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Shape 10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C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Shape 13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32" name="Shape 132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_alt3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 descr="offset_comp_343059.jpg"/>
          <p:cNvPicPr preferRelativeResize="0"/>
          <p:nvPr/>
        </p:nvPicPr>
        <p:blipFill rotWithShape="1">
          <a:blip r:embed="rId2">
            <a:alphaModFix amt="80000"/>
          </a:blip>
          <a:srcRect l="30474" t="11955" r="30474" b="25870"/>
          <a:stretch/>
        </p:blipFill>
        <p:spPr>
          <a:xfrm rot="-5400000">
            <a:off x="113630" y="-105700"/>
            <a:ext cx="5142300" cy="5364300"/>
          </a:xfrm>
          <a:prstGeom prst="diagStripe">
            <a:avLst>
              <a:gd name="adj" fmla="val 50343"/>
            </a:avLst>
          </a:prstGeom>
          <a:noFill/>
          <a:ln>
            <a:noFill/>
          </a:ln>
        </p:spPr>
      </p:pic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018025" y="1567550"/>
            <a:ext cx="4318500" cy="176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>
                <a:solidFill>
                  <a:schemeClr val="dk2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>
                <a:solidFill>
                  <a:schemeClr val="dk2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>
                <a:solidFill>
                  <a:schemeClr val="dk2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>
                <a:solidFill>
                  <a:schemeClr val="dk2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>
                <a:solidFill>
                  <a:schemeClr val="dk2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>
                <a:solidFill>
                  <a:schemeClr val="dk2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>
                <a:solidFill>
                  <a:schemeClr val="dk2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>
                <a:solidFill>
                  <a:schemeClr val="dk2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7" name="Shape 157">
            <a:hlinkClick r:id="rId3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Shape 158">
            <a:hlinkClick r:id="rId3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Shape 159">
            <a:hlinkClick r:id="rId3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Shape 160">
            <a:hlinkClick r:id="rId3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" name="Shape 161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62" name="Shape 162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_alt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361071" y="1924852"/>
            <a:ext cx="2304900" cy="179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4564200" y="0"/>
            <a:ext cx="4579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451271" y="1924850"/>
            <a:ext cx="2304900" cy="179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8" name="Shape 168">
            <a:hlinkClick r:id="rId2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>
            <a:hlinkClick r:id="rId2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Shape 170">
            <a:hlinkClick r:id="rId2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Shape 171">
            <a:hlinkClick r:id="rId2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" name="Shape 17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73" name="Shape 17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Shape 175"/>
          <p:cNvSpPr txBox="1">
            <a:spLocks noGrp="1"/>
          </p:cNvSpPr>
          <p:nvPr>
            <p:ph type="title" idx="2"/>
          </p:nvPr>
        </p:nvSpPr>
        <p:spPr>
          <a:xfrm>
            <a:off x="1297500" y="459490"/>
            <a:ext cx="30057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_alt2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702850" y="1708619"/>
            <a:ext cx="3333300" cy="147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0" y="3486600"/>
            <a:ext cx="9144000" cy="165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Shape 180">
            <a:hlinkClick r:id="rId2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Shape 181">
            <a:hlinkClick r:id="rId2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Shape 182">
            <a:hlinkClick r:id="rId2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Shape 183">
            <a:hlinkClick r:id="rId2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" name="Shape 18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85" name="Shape 18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Shape 187"/>
          <p:cNvSpPr txBox="1">
            <a:spLocks noGrp="1"/>
          </p:cNvSpPr>
          <p:nvPr>
            <p:ph type="title" idx="2"/>
          </p:nvPr>
        </p:nvSpPr>
        <p:spPr>
          <a:xfrm>
            <a:off x="1297500" y="459490"/>
            <a:ext cx="30057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702850" y="3625275"/>
            <a:ext cx="3333300" cy="765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Shape 2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Shape 4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Shape 4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Shape 5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Shape 5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Shape 5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Shape 6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Shape 7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Shape 9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Shape 101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i="1">
                <a:solidFill>
                  <a:srgbClr val="F5F5F5"/>
                </a:solidFill>
              </a:rPr>
              <a:t>Senior Design Project:</a:t>
            </a:r>
            <a:endParaRPr sz="3600" i="1">
              <a:solidFill>
                <a:srgbClr val="F5F5F5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i="1">
                <a:solidFill>
                  <a:srgbClr val="F5F5F5"/>
                </a:solidFill>
              </a:rPr>
              <a:t>Ukulele design</a:t>
            </a:r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i="1">
                <a:solidFill>
                  <a:srgbClr val="F5F5F5"/>
                </a:solidFill>
              </a:rPr>
              <a:t>Travonte’ Easley</a:t>
            </a:r>
            <a:endParaRPr sz="1900" i="1">
              <a:solidFill>
                <a:srgbClr val="F5F5F5"/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i="1">
                <a:solidFill>
                  <a:srgbClr val="F5F5F5"/>
                </a:solidFill>
              </a:rPr>
              <a:t>Group Members: Avery Ward and Anna Stewart</a:t>
            </a:r>
            <a:endParaRPr sz="1900" i="1">
              <a:solidFill>
                <a:srgbClr val="F5F5F5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Project Overview </a:t>
            </a:r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Client: </a:t>
            </a:r>
            <a:r>
              <a:rPr lang="en-GB" sz="1800" dirty="0" err="1"/>
              <a:t>Dr.</a:t>
            </a:r>
            <a:r>
              <a:rPr lang="en-GB" sz="1800" dirty="0"/>
              <a:t> Hodge Jenkins</a:t>
            </a:r>
            <a:endParaRPr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Develop a baritone or tenor ukulele design for fabrication with simple manufacturing</a:t>
            </a:r>
            <a:endParaRPr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Design the most efficient manufacturing process</a:t>
            </a:r>
            <a:endParaRPr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Budget of $300</a:t>
            </a:r>
            <a:endParaRPr sz="1800"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Tech Advisors : </a:t>
            </a:r>
            <a:r>
              <a:rPr lang="en-GB" sz="1800" dirty="0" err="1"/>
              <a:t>Dr.</a:t>
            </a:r>
            <a:r>
              <a:rPr lang="en-GB" sz="1800" dirty="0"/>
              <a:t> </a:t>
            </a:r>
            <a:r>
              <a:rPr lang="en-GB" sz="1800" dirty="0" err="1"/>
              <a:t>Burtner</a:t>
            </a:r>
            <a:r>
              <a:rPr lang="en-GB" sz="1800" dirty="0"/>
              <a:t> and </a:t>
            </a:r>
            <a:r>
              <a:rPr lang="en-GB" sz="1800" dirty="0" err="1"/>
              <a:t>Dr.</a:t>
            </a:r>
            <a:r>
              <a:rPr lang="en-GB" sz="1800" dirty="0"/>
              <a:t> </a:t>
            </a:r>
            <a:r>
              <a:rPr lang="en-GB" sz="1800" dirty="0" err="1"/>
              <a:t>Afshar</a:t>
            </a:r>
            <a:endParaRPr sz="1800" dirty="0"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bg1"/>
                </a:solidFill>
              </a:rPr>
              <a:t>2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176025" y="4699350"/>
            <a:ext cx="7578300" cy="2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rgbClr val="FFFFFF"/>
                </a:solidFill>
                <a:latin typeface="+mj-lt"/>
                <a:ea typeface="Lato"/>
                <a:cs typeface="Lato"/>
                <a:sym typeface="Lato"/>
              </a:rPr>
              <a:t>Travonte</a:t>
            </a:r>
            <a:r>
              <a:rPr lang="en-GB" sz="1000" dirty="0">
                <a:solidFill>
                  <a:srgbClr val="FFFFFF"/>
                </a:solidFill>
                <a:latin typeface="+mj-lt"/>
                <a:ea typeface="Lato"/>
                <a:cs typeface="Lato"/>
                <a:sym typeface="Lato"/>
              </a:rPr>
              <a:t>’ Easley		</a:t>
            </a:r>
            <a:r>
              <a:rPr lang="en-GB" sz="1000">
                <a:solidFill>
                  <a:srgbClr val="FFFFFF"/>
                </a:solidFill>
                <a:latin typeface="+mj-lt"/>
                <a:ea typeface="Lato"/>
                <a:cs typeface="Lato"/>
                <a:sym typeface="Lato"/>
              </a:rPr>
              <a:t>	</a:t>
            </a:r>
            <a:r>
              <a:rPr lang="en-GB" sz="1000" smtClean="0">
                <a:solidFill>
                  <a:srgbClr val="FFFFFF"/>
                </a:solidFill>
                <a:latin typeface="+mj-lt"/>
                <a:ea typeface="Lato"/>
                <a:cs typeface="Lato"/>
                <a:sym typeface="Lato"/>
              </a:rPr>
              <a:t>IDM </a:t>
            </a:r>
            <a:r>
              <a:rPr lang="en-GB" sz="1000" dirty="0">
                <a:solidFill>
                  <a:srgbClr val="FFFFFF"/>
                </a:solidFill>
                <a:latin typeface="+mj-lt"/>
                <a:ea typeface="Lato"/>
                <a:cs typeface="Lato"/>
                <a:sym typeface="Lato"/>
              </a:rPr>
              <a:t>404			1/19/18</a:t>
            </a:r>
            <a:endParaRPr sz="1000" dirty="0">
              <a:solidFill>
                <a:srgbClr val="FFFFFF"/>
              </a:solidFill>
              <a:latin typeface="+mj-lt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My Contribution</a:t>
            </a:r>
            <a:endParaRPr/>
          </a:p>
        </p:txBody>
      </p:sp>
      <p:sp>
        <p:nvSpPr>
          <p:cNvPr id="209" name="Shape 209"/>
          <p:cNvSpPr txBox="1"/>
          <p:nvPr/>
        </p:nvSpPr>
        <p:spPr>
          <a:xfrm>
            <a:off x="1297500" y="1743644"/>
            <a:ext cx="7329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1297500" y="154800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GB" sz="2400">
                <a:solidFill>
                  <a:srgbClr val="FFFFFF"/>
                </a:solidFill>
              </a:rPr>
              <a:t>IDM major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GB" sz="2400">
                <a:solidFill>
                  <a:srgbClr val="FFFFFF"/>
                </a:solidFill>
              </a:rPr>
              <a:t>Some Quality Management skills 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GB" sz="2400">
                <a:solidFill>
                  <a:srgbClr val="FFFFFF"/>
                </a:solidFill>
              </a:rPr>
              <a:t>Worked with tools with Machine Shop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GB" sz="2400">
                <a:solidFill>
                  <a:srgbClr val="FFFFFF"/>
                </a:solidFill>
              </a:rPr>
              <a:t>Ergonomics Background</a:t>
            </a:r>
            <a:endParaRPr sz="2400">
              <a:solidFill>
                <a:srgbClr val="FFFFFF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bg1"/>
                </a:solidFill>
              </a:rPr>
              <a:t>3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176025" y="4699350"/>
            <a:ext cx="7578300" cy="2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rgbClr val="FFFFFF"/>
                </a:solidFill>
                <a:latin typeface="+mj-lt"/>
                <a:ea typeface="Lato"/>
                <a:cs typeface="Lato"/>
                <a:sym typeface="Lato"/>
              </a:rPr>
              <a:t>Travonte</a:t>
            </a:r>
            <a:r>
              <a:rPr lang="en-GB" sz="1000" dirty="0">
                <a:solidFill>
                  <a:srgbClr val="FFFFFF"/>
                </a:solidFill>
                <a:latin typeface="+mj-lt"/>
                <a:ea typeface="Lato"/>
                <a:cs typeface="Lato"/>
                <a:sym typeface="Lato"/>
              </a:rPr>
              <a:t>’ </a:t>
            </a:r>
            <a:r>
              <a:rPr lang="en-GB" sz="1000" dirty="0" smtClean="0">
                <a:solidFill>
                  <a:srgbClr val="FFFFFF"/>
                </a:solidFill>
                <a:latin typeface="+mj-lt"/>
                <a:ea typeface="Lato"/>
                <a:cs typeface="Lato"/>
                <a:sym typeface="Lato"/>
              </a:rPr>
              <a:t>Easley			IDM </a:t>
            </a:r>
            <a:r>
              <a:rPr lang="en-GB" sz="1000" dirty="0">
                <a:solidFill>
                  <a:srgbClr val="FFFFFF"/>
                </a:solidFill>
                <a:latin typeface="+mj-lt"/>
                <a:ea typeface="Lato"/>
                <a:cs typeface="Lato"/>
                <a:sym typeface="Lato"/>
              </a:rPr>
              <a:t>404			</a:t>
            </a:r>
            <a:r>
              <a:rPr lang="en-GB" sz="1000" dirty="0" smtClean="0">
                <a:solidFill>
                  <a:srgbClr val="FFFFFF"/>
                </a:solidFill>
                <a:latin typeface="+mj-lt"/>
                <a:ea typeface="Lato"/>
                <a:cs typeface="Lato"/>
                <a:sym typeface="Lato"/>
              </a:rPr>
              <a:t>1/19/18</a:t>
            </a:r>
            <a:endParaRPr sz="1000" dirty="0">
              <a:solidFill>
                <a:srgbClr val="FFFFFF"/>
              </a:solidFill>
              <a:latin typeface="+mj-lt"/>
              <a:ea typeface="Lato"/>
              <a:cs typeface="Lato"/>
              <a:sym typeface="Lat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8623" y="562462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Brainstorm</a:t>
            </a:r>
            <a:endParaRPr/>
          </a:p>
        </p:txBody>
      </p:sp>
      <p:sp>
        <p:nvSpPr>
          <p:cNvPr id="218" name="Shape 218"/>
          <p:cNvSpPr txBox="1"/>
          <p:nvPr/>
        </p:nvSpPr>
        <p:spPr>
          <a:xfrm>
            <a:off x="1297500" y="1743644"/>
            <a:ext cx="7329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1297500" y="154800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GB" sz="2400" dirty="0">
                <a:solidFill>
                  <a:srgbClr val="FFFFFF"/>
                </a:solidFill>
              </a:rPr>
              <a:t>Type of Wood, Strings, other Material</a:t>
            </a:r>
            <a:endParaRPr sz="2400" dirty="0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GB" sz="2400" dirty="0">
                <a:solidFill>
                  <a:srgbClr val="FFFFFF"/>
                </a:solidFill>
              </a:rPr>
              <a:t>Quality of Sound</a:t>
            </a:r>
            <a:endParaRPr sz="2400" dirty="0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GB" sz="2400" dirty="0">
                <a:solidFill>
                  <a:srgbClr val="FFFFFF"/>
                </a:solidFill>
              </a:rPr>
              <a:t>Playable </a:t>
            </a:r>
            <a:endParaRPr sz="2400" dirty="0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GB" sz="2400" dirty="0">
                <a:solidFill>
                  <a:srgbClr val="FFFFFF"/>
                </a:solidFill>
              </a:rPr>
              <a:t>$300 Budget?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bg1"/>
                </a:solidFill>
              </a:rPr>
              <a:t>4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176025" y="4699350"/>
            <a:ext cx="7578300" cy="2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rgbClr val="FFFFFF"/>
                </a:solidFill>
                <a:latin typeface="+mj-lt"/>
                <a:ea typeface="Lato"/>
                <a:cs typeface="Lato"/>
                <a:sym typeface="Lato"/>
              </a:rPr>
              <a:t>Travonte</a:t>
            </a:r>
            <a:r>
              <a:rPr lang="en-GB" sz="1000" dirty="0">
                <a:solidFill>
                  <a:srgbClr val="FFFFFF"/>
                </a:solidFill>
                <a:latin typeface="+mj-lt"/>
                <a:ea typeface="Lato"/>
                <a:cs typeface="Lato"/>
                <a:sym typeface="Lato"/>
              </a:rPr>
              <a:t>’ Easley		</a:t>
            </a:r>
            <a:r>
              <a:rPr lang="en-GB" sz="1000" dirty="0" smtClean="0">
                <a:solidFill>
                  <a:srgbClr val="FFFFFF"/>
                </a:solidFill>
                <a:latin typeface="+mj-lt"/>
                <a:ea typeface="Lato"/>
                <a:cs typeface="Lato"/>
                <a:sym typeface="Lato"/>
              </a:rPr>
              <a:t>	IDM </a:t>
            </a:r>
            <a:r>
              <a:rPr lang="en-GB" sz="1000" dirty="0">
                <a:solidFill>
                  <a:srgbClr val="FFFFFF"/>
                </a:solidFill>
                <a:latin typeface="+mj-lt"/>
                <a:ea typeface="Lato"/>
                <a:cs typeface="Lato"/>
                <a:sym typeface="Lato"/>
              </a:rPr>
              <a:t>404			1/19/18</a:t>
            </a:r>
            <a:endParaRPr sz="1000" dirty="0">
              <a:solidFill>
                <a:srgbClr val="FFFFFF"/>
              </a:solidFill>
              <a:latin typeface="+mj-lt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On-screen Show (16:9)</PresentationFormat>
  <Paragraphs>26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Focus</vt:lpstr>
      <vt:lpstr>Senior Design Project: Ukulele design</vt:lpstr>
      <vt:lpstr>Project Overview </vt:lpstr>
      <vt:lpstr>My Contribution</vt:lpstr>
      <vt:lpstr>Brainstorm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Design Project: Ukulele design</dc:title>
  <dc:creator>Joan Burtner</dc:creator>
  <cp:lastModifiedBy>Joan Burtner</cp:lastModifiedBy>
  <cp:revision>2</cp:revision>
  <cp:lastPrinted>2018-01-19T16:17:31Z</cp:lastPrinted>
  <dcterms:modified xsi:type="dcterms:W3CDTF">2018-01-19T16:18:13Z</dcterms:modified>
</cp:coreProperties>
</file>