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B4560-3806-48C7-8763-1278E2DCFCB3}" v="3" dt="2021-04-05T03:55:27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on Shine" userId="bf569b1f06d96f72" providerId="LiveId" clId="{93AB4560-3806-48C7-8763-1278E2DCFCB3}"/>
    <pc:docChg chg="custSel addSld modSld">
      <pc:chgData name="Damion Shine" userId="bf569b1f06d96f72" providerId="LiveId" clId="{93AB4560-3806-48C7-8763-1278E2DCFCB3}" dt="2021-04-05T03:53:35.387" v="2057" actId="255"/>
      <pc:docMkLst>
        <pc:docMk/>
      </pc:docMkLst>
      <pc:sldChg chg="modSp mod">
        <pc:chgData name="Damion Shine" userId="bf569b1f06d96f72" providerId="LiveId" clId="{93AB4560-3806-48C7-8763-1278E2DCFCB3}" dt="2021-04-05T03:53:35.387" v="2057" actId="255"/>
        <pc:sldMkLst>
          <pc:docMk/>
          <pc:sldMk cId="2951883451" sldId="256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2951883451" sldId="256"/>
            <ac:spMk id="2" creationId="{CD660959-4E6B-454D-8A02-3F4D132E850A}"/>
          </ac:spMkLst>
        </pc:spChg>
        <pc:spChg chg="mod">
          <ac:chgData name="Damion Shine" userId="bf569b1f06d96f72" providerId="LiveId" clId="{93AB4560-3806-48C7-8763-1278E2DCFCB3}" dt="2021-04-05T03:53:35.387" v="2057" actId="255"/>
          <ac:spMkLst>
            <pc:docMk/>
            <pc:sldMk cId="2951883451" sldId="256"/>
            <ac:spMk id="3" creationId="{52ED71E2-149C-4B1B-A2CC-A0E2FE87488E}"/>
          </ac:spMkLst>
        </pc:spChg>
      </pc:sldChg>
      <pc:sldChg chg="modSp mod">
        <pc:chgData name="Damion Shine" userId="bf569b1f06d96f72" providerId="LiveId" clId="{93AB4560-3806-48C7-8763-1278E2DCFCB3}" dt="2021-04-05T03:53:08.682" v="2054"/>
        <pc:sldMkLst>
          <pc:docMk/>
          <pc:sldMk cId="4156912185" sldId="257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4156912185" sldId="257"/>
            <ac:spMk id="2" creationId="{F4DC661B-909C-4154-B2A9-2C5A9DEB7E33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4156912185" sldId="257"/>
            <ac:spMk id="3" creationId="{429C25BD-94F1-4865-9654-9E1B37B44B40}"/>
          </ac:spMkLst>
        </pc:spChg>
      </pc:sldChg>
      <pc:sldChg chg="delSp modSp mod delDesignElem">
        <pc:chgData name="Damion Shine" userId="bf569b1f06d96f72" providerId="LiveId" clId="{93AB4560-3806-48C7-8763-1278E2DCFCB3}" dt="2021-04-05T03:53:08.887" v="2055" actId="27636"/>
        <pc:sldMkLst>
          <pc:docMk/>
          <pc:sldMk cId="1775752654" sldId="258"/>
        </pc:sldMkLst>
        <pc:spChg chg="mod">
          <ac:chgData name="Damion Shine" userId="bf569b1f06d96f72" providerId="LiveId" clId="{93AB4560-3806-48C7-8763-1278E2DCFCB3}" dt="2021-04-05T03:53:08.887" v="2055" actId="27636"/>
          <ac:spMkLst>
            <pc:docMk/>
            <pc:sldMk cId="1775752654" sldId="258"/>
            <ac:spMk id="3" creationId="{D072BC42-4FF3-41AE-9AB7-9AA0F234A9EA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1775752654" sldId="258"/>
            <ac:spMk id="12" creationId="{A580F890-B085-4E95-96AA-55AEBEC5CE6E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1775752654" sldId="258"/>
            <ac:spMk id="13" creationId="{2B566528-1B12-4246-9431-5C2D7D081168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1775752654" sldId="258"/>
            <ac:spMk id="14" creationId="{D3F51FEB-38FB-4F6C-9F7B-2F2AFAB65463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1775752654" sldId="258"/>
            <ac:spMk id="15" creationId="{2E80C965-DB6D-4F81-9E9E-B027384D0BD6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1775752654" sldId="258"/>
            <ac:spMk id="16" creationId="{1E547BA6-BAE0-43BB-A7CA-60F69CE252F0}"/>
          </ac:spMkLst>
        </pc:spChg>
      </pc:sldChg>
      <pc:sldChg chg="delSp modSp mod delDesignElem">
        <pc:chgData name="Damion Shine" userId="bf569b1f06d96f72" providerId="LiveId" clId="{93AB4560-3806-48C7-8763-1278E2DCFCB3}" dt="2021-04-05T03:53:08.682" v="2054"/>
        <pc:sldMkLst>
          <pc:docMk/>
          <pc:sldMk cId="3963406325" sldId="259"/>
        </pc:sldMkLst>
        <pc:spChg chg="mod">
          <ac:chgData name="Damion Shine" userId="bf569b1f06d96f72" providerId="LiveId" clId="{93AB4560-3806-48C7-8763-1278E2DCFCB3}" dt="2021-04-05T03:09:34.794" v="874" actId="255"/>
          <ac:spMkLst>
            <pc:docMk/>
            <pc:sldMk cId="3963406325" sldId="259"/>
            <ac:spMk id="3" creationId="{9137CD7E-8A8B-405B-9564-7D3C92D507E7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3963406325" sldId="259"/>
            <ac:spMk id="8" creationId="{2B566528-1B12-4246-9431-5C2D7D081168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3963406325" sldId="259"/>
            <ac:spMk id="10" creationId="{2E80C965-DB6D-4F81-9E9E-B027384D0BD6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3963406325" sldId="259"/>
            <ac:spMk id="12" creationId="{A580F890-B085-4E95-96AA-55AEBEC5CE6E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3963406325" sldId="259"/>
            <ac:spMk id="14" creationId="{D3F51FEB-38FB-4F6C-9F7B-2F2AFAB65463}"/>
          </ac:spMkLst>
        </pc:spChg>
        <pc:spChg chg="del">
          <ac:chgData name="Damion Shine" userId="bf569b1f06d96f72" providerId="LiveId" clId="{93AB4560-3806-48C7-8763-1278E2DCFCB3}" dt="2021-04-05T03:53:08.682" v="2054"/>
          <ac:spMkLst>
            <pc:docMk/>
            <pc:sldMk cId="3963406325" sldId="259"/>
            <ac:spMk id="16" creationId="{1E547BA6-BAE0-43BB-A7CA-60F69CE252F0}"/>
          </ac:spMkLst>
        </pc:spChg>
      </pc:sldChg>
      <pc:sldChg chg="modSp">
        <pc:chgData name="Damion Shine" userId="bf569b1f06d96f72" providerId="LiveId" clId="{93AB4560-3806-48C7-8763-1278E2DCFCB3}" dt="2021-04-05T03:53:08.682" v="2054"/>
        <pc:sldMkLst>
          <pc:docMk/>
          <pc:sldMk cId="3740579929" sldId="260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3740579929" sldId="260"/>
            <ac:spMk id="2" creationId="{67ABB2F5-9A0B-4C32-9873-68530C48BFCB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3740579929" sldId="260"/>
            <ac:spMk id="3" creationId="{4FB3C0DD-002A-4D5A-99BD-E08905E2D07E}"/>
          </ac:spMkLst>
        </pc:spChg>
      </pc:sldChg>
      <pc:sldChg chg="modSp new mod">
        <pc:chgData name="Damion Shine" userId="bf569b1f06d96f72" providerId="LiveId" clId="{93AB4560-3806-48C7-8763-1278E2DCFCB3}" dt="2021-04-05T03:53:08.682" v="2054"/>
        <pc:sldMkLst>
          <pc:docMk/>
          <pc:sldMk cId="1179346864" sldId="261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1179346864" sldId="261"/>
            <ac:spMk id="2" creationId="{441F2300-92E9-4CC8-BE72-B0502D9A9A71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1179346864" sldId="261"/>
            <ac:spMk id="3" creationId="{BA777337-AC66-43C9-BF1F-FCCE20873C82}"/>
          </ac:spMkLst>
        </pc:spChg>
      </pc:sldChg>
      <pc:sldChg chg="modSp new mod">
        <pc:chgData name="Damion Shine" userId="bf569b1f06d96f72" providerId="LiveId" clId="{93AB4560-3806-48C7-8763-1278E2DCFCB3}" dt="2021-04-05T03:53:08.682" v="2054"/>
        <pc:sldMkLst>
          <pc:docMk/>
          <pc:sldMk cId="1961056972" sldId="262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1961056972" sldId="262"/>
            <ac:spMk id="2" creationId="{A0505FD2-96CD-4523-914B-B0DF6F231FE4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1961056972" sldId="262"/>
            <ac:spMk id="3" creationId="{0AC130BC-3D0D-49A8-9B3E-A969F0CF3ADA}"/>
          </ac:spMkLst>
        </pc:spChg>
      </pc:sldChg>
      <pc:sldChg chg="modSp new mod">
        <pc:chgData name="Damion Shine" userId="bf569b1f06d96f72" providerId="LiveId" clId="{93AB4560-3806-48C7-8763-1278E2DCFCB3}" dt="2021-04-05T03:53:08.682" v="2054"/>
        <pc:sldMkLst>
          <pc:docMk/>
          <pc:sldMk cId="2021891918" sldId="263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2021891918" sldId="263"/>
            <ac:spMk id="2" creationId="{C5663598-1A30-424B-AABE-5F03FF1469A8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2021891918" sldId="263"/>
            <ac:spMk id="3" creationId="{435A1196-1768-4145-98EF-95168C9268C8}"/>
          </ac:spMkLst>
        </pc:spChg>
      </pc:sldChg>
      <pc:sldChg chg="modSp new mod">
        <pc:chgData name="Damion Shine" userId="bf569b1f06d96f72" providerId="LiveId" clId="{93AB4560-3806-48C7-8763-1278E2DCFCB3}" dt="2021-04-05T03:53:08.682" v="2054"/>
        <pc:sldMkLst>
          <pc:docMk/>
          <pc:sldMk cId="2909008409" sldId="264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2909008409" sldId="264"/>
            <ac:spMk id="2" creationId="{0591C5FF-E6B7-436C-AB47-BAA7DF81B7C0}"/>
          </ac:spMkLst>
        </pc:spChg>
        <pc:spChg chg="mod">
          <ac:chgData name="Damion Shine" userId="bf569b1f06d96f72" providerId="LiveId" clId="{93AB4560-3806-48C7-8763-1278E2DCFCB3}" dt="2021-04-05T03:53:08.682" v="2054"/>
          <ac:spMkLst>
            <pc:docMk/>
            <pc:sldMk cId="2909008409" sldId="264"/>
            <ac:spMk id="3" creationId="{4CAB728A-F2E9-455A-9B3B-FB1F4F68D3BE}"/>
          </ac:spMkLst>
        </pc:spChg>
      </pc:sldChg>
      <pc:sldChg chg="modSp new mod">
        <pc:chgData name="Damion Shine" userId="bf569b1f06d96f72" providerId="LiveId" clId="{93AB4560-3806-48C7-8763-1278E2DCFCB3}" dt="2021-04-05T03:53:08.923" v="2056" actId="27636"/>
        <pc:sldMkLst>
          <pc:docMk/>
          <pc:sldMk cId="3721867170" sldId="265"/>
        </pc:sldMkLst>
        <pc:spChg chg="mod">
          <ac:chgData name="Damion Shine" userId="bf569b1f06d96f72" providerId="LiveId" clId="{93AB4560-3806-48C7-8763-1278E2DCFCB3}" dt="2021-04-05T03:53:08.682" v="2054"/>
          <ac:spMkLst>
            <pc:docMk/>
            <pc:sldMk cId="3721867170" sldId="265"/>
            <ac:spMk id="2" creationId="{5DEC5A5C-10E6-40A2-89B8-C5A2B9924995}"/>
          </ac:spMkLst>
        </pc:spChg>
        <pc:spChg chg="mod">
          <ac:chgData name="Damion Shine" userId="bf569b1f06d96f72" providerId="LiveId" clId="{93AB4560-3806-48C7-8763-1278E2DCFCB3}" dt="2021-04-05T03:53:08.923" v="2056" actId="27636"/>
          <ac:spMkLst>
            <pc:docMk/>
            <pc:sldMk cId="3721867170" sldId="265"/>
            <ac:spMk id="3" creationId="{08709043-6FF5-4E51-9F51-8CD90240D0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CDA83-3F3B-4F7A-AE48-A41A9FBD217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9CCCF-F366-4F6A-B788-EBD5008D4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5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96D2-FC5D-45C3-8086-CEA5F7E26D42}" type="datetime1">
              <a:rPr lang="en-US" smtClean="0"/>
              <a:t>4/4/2021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78850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0890-643B-486E-953E-5AD93494C9D8}" type="datetime1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55FA-7A51-49B5-BA54-912F62CDBC57}" type="datetime1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38E7-1D7D-444F-A10D-EE866F3C289E}" type="datetime1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1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A8A9-CCE8-4BAA-9707-C685579499B4}" type="datetime1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89213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9FFE-0584-40FD-8FEE-F51EE5E62850}" type="datetime1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20EF-83C3-4962-8D4A-06F8E228C455}" type="datetime1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F0A8-50E3-4F42-A42E-4B8CA515BC67}" type="datetime1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3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E353-B601-4EC9-B0A9-E3381A1A67DB}" type="datetime1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5813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FA3A-149A-40B1-B11D-5566A56A278E}" type="datetime1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6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7279-51D1-47D8-8740-82993D6CFA4A}" type="datetime1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25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50DFFD-4B8E-411F-8C32-7D38D0F57276}" type="datetime1">
              <a:rPr lang="en-US" smtClean="0"/>
              <a:t>4/4/2021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Damion Shine/Phase VI: 371-381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B2C2459-0470-4AFB-80E2-078E1359608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859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0959-4E6B-454D-8A02-3F4D132E8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Phase VI</a:t>
            </a:r>
            <a:br>
              <a:rPr lang="en-US" dirty="0"/>
            </a:br>
            <a:r>
              <a:rPr lang="en-US" dirty="0"/>
              <a:t>Companywide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D71E2-149C-4B1B-A2CC-A0E2FE8748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By: Damion Shine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1918D-AB10-4F58-92AA-A8A55235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FF89B-5083-4962-B4A1-7DE69C00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8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B2F5-9A0B-4C32-9873-68530C48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Instruction Pocket Reminder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3C0DD-002A-4D5A-99BD-E08905E2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Have a planning timetable </a:t>
            </a:r>
          </a:p>
          <a:p>
            <a:r>
              <a:rPr lang="en-US" dirty="0"/>
              <a:t>2. Break down the job </a:t>
            </a:r>
          </a:p>
          <a:p>
            <a:r>
              <a:rPr lang="en-US" dirty="0"/>
              <a:t>3. Have everything ready </a:t>
            </a:r>
          </a:p>
          <a:p>
            <a:r>
              <a:rPr lang="en-US" dirty="0"/>
              <a:t>4. Have the workplace properly arranged </a:t>
            </a:r>
          </a:p>
          <a:p>
            <a:r>
              <a:rPr lang="en-US" dirty="0"/>
              <a:t>Step 1: Prepare team member </a:t>
            </a:r>
          </a:p>
          <a:p>
            <a:r>
              <a:rPr lang="en-US" dirty="0"/>
              <a:t>Step 2: Present operation </a:t>
            </a:r>
          </a:p>
          <a:p>
            <a:r>
              <a:rPr lang="en-US" dirty="0"/>
              <a:t>Step 3: Try out performance </a:t>
            </a:r>
          </a:p>
          <a:p>
            <a:r>
              <a:rPr lang="en-US" dirty="0"/>
              <a:t>Step 4: Follow up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8010CB-29ED-4607-86F9-F9949215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0003D-7374-4CF1-8AF0-F0E43D90B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7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661B-909C-4154-B2A9-2C5A9DEB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Nearing the End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C25BD-94F1-4865-9654-9E1B37B4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Lean implementation support for West Union ended in February 1996</a:t>
            </a:r>
          </a:p>
          <a:p>
            <a:r>
              <a:rPr lang="en-US" sz="3600" dirty="0"/>
              <a:t>Cedar Works was laying planning for significant growth with new products and expanding customer base within 12-18 months</a:t>
            </a:r>
          </a:p>
          <a:p>
            <a:r>
              <a:rPr lang="en-US" sz="3600" dirty="0"/>
              <a:t>Cedar Works Production System was a major commitment to embrace lean manufacturing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B9F57-4815-400F-B7D0-7AABCC68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701CE-FD76-4121-B6EC-D61EB112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1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F2300-92E9-4CC8-BE72-B0502D9A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Companywide Lean Manufacturing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77337-AC66-43C9-BF1F-FCCE20873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Subject focus –  Standardized work/Job instruction training </a:t>
            </a:r>
          </a:p>
          <a:p>
            <a:r>
              <a:rPr lang="en-US" sz="3600" dirty="0"/>
              <a:t>Target audience – Supervisors, Team leaders, Management team, Group size of 66 people, All three shifts, Peebles &amp; West Union plants </a:t>
            </a:r>
          </a:p>
          <a:p>
            <a:r>
              <a:rPr lang="en-US" sz="3600" dirty="0"/>
              <a:t>Class size – 12-17 participants with four training groups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B13EA-5003-44D7-B9D5-B09A6898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0E530-57B3-4098-8536-41C4BD24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4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05FD2-96CD-4523-914B-B0DF6F23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Lean Manufacturing Training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130BC-3D0D-49A8-9B3E-A969F0CF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Training window – February to mid-April 1997 </a:t>
            </a:r>
          </a:p>
          <a:p>
            <a:r>
              <a:rPr lang="en-US" sz="3200" dirty="0"/>
              <a:t>Training exposure – Sessions held one per week for each group, average three hours per session, all four groups trained back-to-back over two days</a:t>
            </a:r>
          </a:p>
          <a:p>
            <a:r>
              <a:rPr lang="en-US" sz="3200" dirty="0"/>
              <a:t>Objectives – Develop working knowledge of standardized work and job instruction training through hands on practice &amp; develop in house training resources for Cedar Works through a “train-the-trainer” approach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374DF7-48C8-4829-A1B1-68FBE98A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E3CF3-F6B4-4DAB-AA5A-41DD99A0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5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63598-1A30-424B-AABE-5F03FF14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Cedar Works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A1196-1768-4145-98EF-95168C92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Cedar Works is in a very competitive business </a:t>
            </a:r>
          </a:p>
          <a:p>
            <a:r>
              <a:rPr lang="en-US" sz="3200" dirty="0"/>
              <a:t>They emphasize the need for changing by reviewing the challenges they face </a:t>
            </a:r>
          </a:p>
          <a:p>
            <a:r>
              <a:rPr lang="en-US" sz="3200" dirty="0"/>
              <a:t>The goal is to change into a new production system </a:t>
            </a:r>
          </a:p>
          <a:p>
            <a:r>
              <a:rPr lang="en-US" sz="3200" dirty="0"/>
              <a:t>A few of their challenges are: Fewer suppliers, New products, Rapid delivery, Lower costs, increasing competition, &amp; Consistent quality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90930-77BC-485C-96A2-EA8C687B5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1E6EC-7CAE-46F7-86B6-C3EA43FFC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9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8F38-B64D-4594-A6AA-CA188DB5D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Cedar Works Production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2BC42-4FF3-41AE-9AB7-9AA0F234A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Customers are consolidating suppliers who experience lower costs, rapid delivery, consistent quality, and a stream of new products</a:t>
            </a:r>
          </a:p>
          <a:p>
            <a:r>
              <a:rPr lang="en-US" dirty="0"/>
              <a:t>Examples of some competitors would be: Walmart, Lowes, and Home Depot</a:t>
            </a:r>
          </a:p>
          <a:p>
            <a:r>
              <a:rPr lang="en-US" dirty="0"/>
              <a:t>Low cost, high quality, and on time delivery = customer satisfaction </a:t>
            </a:r>
          </a:p>
          <a:p>
            <a:r>
              <a:rPr lang="en-US" dirty="0"/>
              <a:t>First-time quality/standardize work = Continuous improvement </a:t>
            </a:r>
          </a:p>
          <a:p>
            <a:r>
              <a:rPr lang="en-US" dirty="0"/>
              <a:t>People/Safety and Ergonomics = Elimination of waste </a:t>
            </a:r>
          </a:p>
          <a:p>
            <a:r>
              <a:rPr lang="en-US" dirty="0"/>
              <a:t>Just-in-time/inventory control = Visual control 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E9DCC-6410-4438-A510-0D9BBDB0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2E5AC-11CF-4A37-95B6-2D64763F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5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C5FF-E6B7-436C-AB47-BAA7DF81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Training Focus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728A-F2E9-455A-9B3B-FB1F4F68D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focused on participants practicing with tools learned </a:t>
            </a:r>
          </a:p>
          <a:p>
            <a:r>
              <a:rPr lang="en-US" dirty="0"/>
              <a:t>John O’Meara was the lead consultant &amp; a Toyota Alumnus </a:t>
            </a:r>
          </a:p>
          <a:p>
            <a:r>
              <a:rPr lang="en-US" dirty="0"/>
              <a:t>The scheme served three purposes: </a:t>
            </a:r>
          </a:p>
          <a:p>
            <a:pPr marL="0" indent="0">
              <a:buNone/>
            </a:pPr>
            <a:r>
              <a:rPr lang="en-US" dirty="0"/>
              <a:t>	1. Provide participants with hands-on practice</a:t>
            </a:r>
          </a:p>
          <a:p>
            <a:pPr marL="0" indent="0">
              <a:buNone/>
            </a:pPr>
            <a:r>
              <a:rPr lang="en-US" dirty="0"/>
              <a:t>	2. Implement lean tools in the four areas of business </a:t>
            </a:r>
          </a:p>
          <a:p>
            <a:pPr marL="0" indent="0">
              <a:buNone/>
            </a:pPr>
            <a:r>
              <a:rPr lang="en-US" dirty="0"/>
              <a:t>	3. Exposed hourly workers to new ideas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9AE75-5E7E-487F-B321-B9B3836B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0E261-858E-4BD4-B75A-95E599B0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08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C5A5C-10E6-40A2-89B8-C5A2B9924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Training Focus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9043-6FF5-4E51-9F51-8CD90240D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fundamental tools and concepts for standardized work remained the same as the Gazebo line training </a:t>
            </a:r>
          </a:p>
          <a:p>
            <a:r>
              <a:rPr lang="en-US" dirty="0"/>
              <a:t>Those eight-line training steps included: </a:t>
            </a:r>
          </a:p>
          <a:p>
            <a:pPr marL="914400" lvl="1" indent="-457200">
              <a:buAutoNum type="arabicPeriod"/>
            </a:pPr>
            <a:r>
              <a:rPr lang="en-US" dirty="0"/>
              <a:t>Identify &amp; eliminate 7 types of waste </a:t>
            </a:r>
          </a:p>
          <a:p>
            <a:pPr marL="914400" lvl="1" indent="-457200">
              <a:buAutoNum type="arabicPeriod"/>
            </a:pPr>
            <a:r>
              <a:rPr lang="en-US" dirty="0"/>
              <a:t>Standardized work sheet</a:t>
            </a:r>
          </a:p>
          <a:p>
            <a:pPr marL="914400" lvl="1" indent="-457200">
              <a:buAutoNum type="arabicPeriod"/>
            </a:pPr>
            <a:r>
              <a:rPr lang="en-US" dirty="0"/>
              <a:t>Work combination table </a:t>
            </a:r>
          </a:p>
          <a:p>
            <a:pPr marL="914400" lvl="1" indent="-457200">
              <a:buAutoNum type="arabicPeriod"/>
            </a:pPr>
            <a:r>
              <a:rPr lang="en-US" dirty="0"/>
              <a:t>Job analysis data sheet </a:t>
            </a:r>
          </a:p>
          <a:p>
            <a:pPr marL="914400" lvl="1" indent="-457200">
              <a:buAutoNum type="arabicPeriod"/>
            </a:pPr>
            <a:r>
              <a:rPr lang="en-US" dirty="0"/>
              <a:t>Cycle balance table </a:t>
            </a:r>
          </a:p>
          <a:p>
            <a:pPr marL="914400" lvl="1" indent="-457200">
              <a:buAutoNum type="arabicPeriod"/>
            </a:pPr>
            <a:r>
              <a:rPr lang="en-US" dirty="0"/>
              <a:t>Takt time vs Cycle time </a:t>
            </a:r>
          </a:p>
          <a:p>
            <a:pPr marL="914400" lvl="1" indent="-457200">
              <a:buAutoNum type="arabicPeriod"/>
            </a:pPr>
            <a:r>
              <a:rPr lang="en-US" dirty="0"/>
              <a:t>Work sequence </a:t>
            </a:r>
          </a:p>
          <a:p>
            <a:pPr marL="914400" lvl="1" indent="-457200">
              <a:buAutoNum type="arabicPeriod"/>
            </a:pPr>
            <a:r>
              <a:rPr lang="en-US" dirty="0"/>
              <a:t>Standard in process stock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8D366-8F1C-4966-8CF1-7DB8AFCA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0C038-228E-4777-B17E-541D270A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6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9108-FC9C-4EEC-9D65-33CCC398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Waste and Takt Time Pocket Reminder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7CD7E-8A8B-405B-9564-7D3C92D50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US" sz="3200" dirty="0"/>
              <a:t>Takt time </a:t>
            </a:r>
          </a:p>
          <a:p>
            <a:r>
              <a:rPr lang="en-US" sz="3200" dirty="0"/>
              <a:t>Amount of production time per shift divided by number of products needed by the customer per shift equals amount of time to produce one product </a:t>
            </a:r>
          </a:p>
          <a:p>
            <a:r>
              <a:rPr lang="en-US" sz="3200" dirty="0"/>
              <a:t>7 Types of Waste </a:t>
            </a:r>
          </a:p>
          <a:p>
            <a:r>
              <a:rPr lang="en-US" sz="3200" dirty="0"/>
              <a:t>Over Production, Waiting, Conveyance, Processing, Inventory, Motion, Correction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A531A-765F-499E-93EB-A3B8148B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Damion Shine/Phase VI: 371-381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F0B5E-9613-4AC8-B0E4-D15BB723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2459-0470-4AFB-80E2-078E135960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tf00001175_wac</Template>
  <TotalTime>180</TotalTime>
  <Words>602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Verdana</vt:lpstr>
      <vt:lpstr>Wingdings 2</vt:lpstr>
      <vt:lpstr>Solstice</vt:lpstr>
      <vt:lpstr>Phase VI Companywide Development</vt:lpstr>
      <vt:lpstr>Nearing the End </vt:lpstr>
      <vt:lpstr>Companywide Lean Manufacturing Training </vt:lpstr>
      <vt:lpstr>Company Lean Manufacturing Training Cont. </vt:lpstr>
      <vt:lpstr>The Cedar Works Challenge</vt:lpstr>
      <vt:lpstr>Cedar Works Production System</vt:lpstr>
      <vt:lpstr>The Training Focus </vt:lpstr>
      <vt:lpstr>The Training Focus Cont. </vt:lpstr>
      <vt:lpstr>Waste and Takt Time Pocket Reminder Card</vt:lpstr>
      <vt:lpstr>Job Instruction Pocket Reminder Card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VI Companywide Development</dc:title>
  <dc:creator>Damion Shine</dc:creator>
  <cp:lastModifiedBy>Damion Shine</cp:lastModifiedBy>
  <cp:revision>6</cp:revision>
  <dcterms:created xsi:type="dcterms:W3CDTF">2021-03-31T20:06:44Z</dcterms:created>
  <dcterms:modified xsi:type="dcterms:W3CDTF">2021-04-05T03:55:52Z</dcterms:modified>
</cp:coreProperties>
</file>