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60" r:id="rId1"/>
  </p:sldMasterIdLst>
  <p:notesMasterIdLst>
    <p:notesMasterId r:id="rId11"/>
  </p:notesMasterIdLst>
  <p:handoutMasterIdLst>
    <p:handoutMasterId r:id="rId12"/>
  </p:handout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07" d="100"/>
          <a:sy n="107" d="100"/>
        </p:scale>
        <p:origin x="-84" y="3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56AE8874-43FE-104D-93B6-4CA0AE75AC82}" type="datetime1">
              <a:rPr lang="en-US" smtClean="0"/>
              <a:t>4/5/2016</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B4FD278E-31A1-2849-BA8C-2541454F0F44}" type="slidenum">
              <a:rPr lang="en-US" smtClean="0"/>
              <a:t>‹#›</a:t>
            </a:fld>
            <a:endParaRPr lang="en-US"/>
          </a:p>
        </p:txBody>
      </p:sp>
    </p:spTree>
    <p:extLst>
      <p:ext uri="{BB962C8B-B14F-4D97-AF65-F5344CB8AC3E}">
        <p14:creationId xmlns:p14="http://schemas.microsoft.com/office/powerpoint/2010/main" val="26044243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D3863D22-5E28-2945-AE7A-221B0AAB9844}" type="datetime1">
              <a:rPr lang="en-US" smtClean="0"/>
              <a:t>4/5/2016</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57C69FBF-A91E-DB47-B31B-0E4B96FA241E}" type="slidenum">
              <a:rPr lang="en-US" smtClean="0"/>
              <a:t>‹#›</a:t>
            </a:fld>
            <a:endParaRPr lang="en-US"/>
          </a:p>
        </p:txBody>
      </p:sp>
    </p:spTree>
    <p:extLst>
      <p:ext uri="{BB962C8B-B14F-4D97-AF65-F5344CB8AC3E}">
        <p14:creationId xmlns:p14="http://schemas.microsoft.com/office/powerpoint/2010/main" val="409328370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C69FBF-A91E-DB47-B31B-0E4B96FA241E}" type="slidenum">
              <a:rPr lang="en-US" smtClean="0"/>
              <a:t>2</a:t>
            </a:fld>
            <a:endParaRPr lang="en-US"/>
          </a:p>
        </p:txBody>
      </p:sp>
    </p:spTree>
    <p:extLst>
      <p:ext uri="{BB962C8B-B14F-4D97-AF65-F5344CB8AC3E}">
        <p14:creationId xmlns:p14="http://schemas.microsoft.com/office/powerpoint/2010/main" val="635420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Spring 2016</a:t>
            </a:r>
            <a:endParaRPr lang="en-US"/>
          </a:p>
        </p:txBody>
      </p:sp>
      <p:sp>
        <p:nvSpPr>
          <p:cNvPr id="5" name="Footer Placeholder 4"/>
          <p:cNvSpPr>
            <a:spLocks noGrp="1"/>
          </p:cNvSpPr>
          <p:nvPr>
            <p:ph type="ftr" sz="quarter" idx="11"/>
          </p:nvPr>
        </p:nvSpPr>
        <p:spPr/>
        <p:txBody>
          <a:bodyPr/>
          <a:lstStyle/>
          <a:p>
            <a:pPr algn="r"/>
            <a:r>
              <a:rPr lang="en-US" smtClean="0"/>
              <a:t>Wesley Evermon Interviews Drew Elrod</a:t>
            </a: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Spring 2016</a:t>
            </a:r>
            <a:endParaRPr lang="en-US"/>
          </a:p>
        </p:txBody>
      </p:sp>
      <p:sp>
        <p:nvSpPr>
          <p:cNvPr id="5" name="Footer Placeholder 4"/>
          <p:cNvSpPr>
            <a:spLocks noGrp="1"/>
          </p:cNvSpPr>
          <p:nvPr>
            <p:ph type="ftr" sz="quarter" idx="11"/>
          </p:nvPr>
        </p:nvSpPr>
        <p:spPr/>
        <p:txBody>
          <a:bodyPr/>
          <a:lstStyle/>
          <a:p>
            <a:pPr algn="r"/>
            <a:r>
              <a:rPr lang="en-US" smtClean="0"/>
              <a:t>Wesley Evermon Interviews Drew Elrod</a:t>
            </a: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Spring 2016</a:t>
            </a:r>
            <a:endParaRPr lang="en-US"/>
          </a:p>
        </p:txBody>
      </p:sp>
      <p:sp>
        <p:nvSpPr>
          <p:cNvPr id="5" name="Footer Placeholder 4"/>
          <p:cNvSpPr>
            <a:spLocks noGrp="1"/>
          </p:cNvSpPr>
          <p:nvPr>
            <p:ph type="ftr" sz="quarter" idx="11"/>
          </p:nvPr>
        </p:nvSpPr>
        <p:spPr/>
        <p:txBody>
          <a:bodyPr/>
          <a:lstStyle/>
          <a:p>
            <a:pPr algn="r"/>
            <a:r>
              <a:rPr lang="en-US" smtClean="0"/>
              <a:t>Wesley Evermon Interviews Drew Elrod</a:t>
            </a: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76544" y="533400"/>
            <a:ext cx="7710256" cy="9906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976544" y="1600200"/>
            <a:ext cx="7710256"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Spring 2016</a:t>
            </a:r>
            <a:endParaRPr lang="en-US"/>
          </a:p>
        </p:txBody>
      </p:sp>
      <p:sp>
        <p:nvSpPr>
          <p:cNvPr id="5" name="Footer Placeholder 4"/>
          <p:cNvSpPr>
            <a:spLocks noGrp="1"/>
          </p:cNvSpPr>
          <p:nvPr>
            <p:ph type="ftr" sz="quarter" idx="11"/>
          </p:nvPr>
        </p:nvSpPr>
        <p:spPr/>
        <p:txBody>
          <a:bodyPr/>
          <a:lstStyle/>
          <a:p>
            <a:pPr algn="r"/>
            <a:r>
              <a:rPr lang="en-US" smtClean="0"/>
              <a:t>Wesley Evermon Interviews Drew Elrod</a:t>
            </a: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Spring 2016</a:t>
            </a:r>
            <a:endParaRPr lang="en-US"/>
          </a:p>
        </p:txBody>
      </p:sp>
      <p:sp>
        <p:nvSpPr>
          <p:cNvPr id="5" name="Footer Placeholder 4"/>
          <p:cNvSpPr>
            <a:spLocks noGrp="1"/>
          </p:cNvSpPr>
          <p:nvPr>
            <p:ph type="ftr" sz="quarter" idx="11"/>
          </p:nvPr>
        </p:nvSpPr>
        <p:spPr/>
        <p:txBody>
          <a:bodyPr/>
          <a:lstStyle/>
          <a:p>
            <a:pPr algn="r"/>
            <a:r>
              <a:rPr lang="en-US" smtClean="0"/>
              <a:t>Wesley Evermon Interviews Drew Elrod</a:t>
            </a: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r>
              <a:rPr lang="en-US" smtClean="0"/>
              <a:t>Spring 2016</a:t>
            </a:r>
            <a:endParaRPr lang="en-US"/>
          </a:p>
        </p:txBody>
      </p:sp>
      <p:sp>
        <p:nvSpPr>
          <p:cNvPr id="6" name="Footer Placeholder 5"/>
          <p:cNvSpPr>
            <a:spLocks noGrp="1"/>
          </p:cNvSpPr>
          <p:nvPr>
            <p:ph type="ftr" sz="quarter" idx="11"/>
          </p:nvPr>
        </p:nvSpPr>
        <p:spPr/>
        <p:txBody>
          <a:bodyPr/>
          <a:lstStyle/>
          <a:p>
            <a:pPr algn="r"/>
            <a:r>
              <a:rPr lang="en-US" smtClean="0"/>
              <a:t>Wesley Evermon Interviews Drew Elrod</a:t>
            </a: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r>
              <a:rPr lang="en-US" smtClean="0"/>
              <a:t>Spring 2016</a:t>
            </a:r>
            <a:endParaRPr lang="en-US"/>
          </a:p>
        </p:txBody>
      </p:sp>
      <p:sp>
        <p:nvSpPr>
          <p:cNvPr id="8" name="Footer Placeholder 7"/>
          <p:cNvSpPr>
            <a:spLocks noGrp="1"/>
          </p:cNvSpPr>
          <p:nvPr>
            <p:ph type="ftr" sz="quarter" idx="11"/>
          </p:nvPr>
        </p:nvSpPr>
        <p:spPr/>
        <p:txBody>
          <a:bodyPr/>
          <a:lstStyle/>
          <a:p>
            <a:pPr algn="r"/>
            <a:r>
              <a:rPr lang="en-US" smtClean="0"/>
              <a:t>Wesley Evermon Interviews Drew Elrod</a:t>
            </a: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Spring 2016</a:t>
            </a:r>
            <a:endParaRPr lang="en-US"/>
          </a:p>
        </p:txBody>
      </p:sp>
      <p:sp>
        <p:nvSpPr>
          <p:cNvPr id="4" name="Footer Placeholder 3"/>
          <p:cNvSpPr>
            <a:spLocks noGrp="1"/>
          </p:cNvSpPr>
          <p:nvPr>
            <p:ph type="ftr" sz="quarter" idx="11"/>
          </p:nvPr>
        </p:nvSpPr>
        <p:spPr/>
        <p:txBody>
          <a:bodyPr/>
          <a:lstStyle/>
          <a:p>
            <a:pPr algn="r"/>
            <a:r>
              <a:rPr lang="en-US" smtClean="0"/>
              <a:t>Wesley Evermon Interviews Drew Elrod</a:t>
            </a: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Spring 2016</a:t>
            </a:r>
            <a:endParaRPr lang="en-US"/>
          </a:p>
        </p:txBody>
      </p:sp>
      <p:sp>
        <p:nvSpPr>
          <p:cNvPr id="3" name="Footer Placeholder 2"/>
          <p:cNvSpPr>
            <a:spLocks noGrp="1"/>
          </p:cNvSpPr>
          <p:nvPr>
            <p:ph type="ftr" sz="quarter" idx="11"/>
          </p:nvPr>
        </p:nvSpPr>
        <p:spPr/>
        <p:txBody>
          <a:bodyPr/>
          <a:lstStyle/>
          <a:p>
            <a:pPr algn="r"/>
            <a:r>
              <a:rPr lang="en-US" smtClean="0"/>
              <a:t>Wesley Evermon Interviews Drew Elrod</a:t>
            </a: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Spring 2016</a:t>
            </a:r>
            <a:endParaRPr lang="en-US"/>
          </a:p>
        </p:txBody>
      </p:sp>
      <p:sp>
        <p:nvSpPr>
          <p:cNvPr id="6" name="Footer Placeholder 5"/>
          <p:cNvSpPr>
            <a:spLocks noGrp="1"/>
          </p:cNvSpPr>
          <p:nvPr>
            <p:ph type="ftr" sz="quarter" idx="11"/>
          </p:nvPr>
        </p:nvSpPr>
        <p:spPr/>
        <p:txBody>
          <a:bodyPr/>
          <a:lstStyle/>
          <a:p>
            <a:pPr algn="r"/>
            <a:r>
              <a:rPr lang="en-US" smtClean="0"/>
              <a:t>Wesley Evermon Interviews Drew Elrod</a:t>
            </a: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Spring 2016</a:t>
            </a:r>
            <a:endParaRPr lang="en-US"/>
          </a:p>
        </p:txBody>
      </p:sp>
      <p:sp>
        <p:nvSpPr>
          <p:cNvPr id="6" name="Footer Placeholder 5"/>
          <p:cNvSpPr>
            <a:spLocks noGrp="1"/>
          </p:cNvSpPr>
          <p:nvPr>
            <p:ph type="ftr" sz="quarter" idx="11"/>
          </p:nvPr>
        </p:nvSpPr>
        <p:spPr/>
        <p:txBody>
          <a:bodyPr/>
          <a:lstStyle/>
          <a:p>
            <a:pPr algn="r"/>
            <a:r>
              <a:rPr lang="en-US" smtClean="0"/>
              <a:t>Wesley Evermon Interviews Drew Elrod</a:t>
            </a: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r>
              <a:rPr lang="en-US" smtClean="0"/>
              <a:t>Spring 2016</a:t>
            </a:r>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r>
              <a:rPr lang="en-US" smtClean="0"/>
              <a:t>Wesley Evermon Interviews Drew Elrod</a:t>
            </a: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hdr="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22372"/>
            <a:ext cx="7848600" cy="985056"/>
          </a:xfrm>
        </p:spPr>
        <p:txBody>
          <a:bodyPr/>
          <a:lstStyle/>
          <a:p>
            <a:pPr algn="ctr"/>
            <a:r>
              <a:rPr lang="en-US" sz="4800" cap="none" dirty="0" smtClean="0">
                <a:solidFill>
                  <a:srgbClr val="292934"/>
                </a:solidFill>
              </a:rPr>
              <a:t>2016 </a:t>
            </a:r>
            <a:r>
              <a:rPr lang="en-US" sz="4800" cap="none" dirty="0">
                <a:solidFill>
                  <a:srgbClr val="292934"/>
                </a:solidFill>
              </a:rPr>
              <a:t>I</a:t>
            </a:r>
            <a:r>
              <a:rPr lang="en-US" sz="4800" cap="none" dirty="0" smtClean="0">
                <a:solidFill>
                  <a:srgbClr val="292934"/>
                </a:solidFill>
              </a:rPr>
              <a:t>nterview </a:t>
            </a:r>
            <a:r>
              <a:rPr lang="en-US" sz="4800" cap="none" dirty="0">
                <a:solidFill>
                  <a:srgbClr val="292934"/>
                </a:solidFill>
              </a:rPr>
              <a:t>P</a:t>
            </a:r>
            <a:r>
              <a:rPr lang="en-US" sz="4800" cap="none" dirty="0" smtClean="0">
                <a:solidFill>
                  <a:srgbClr val="292934"/>
                </a:solidFill>
              </a:rPr>
              <a:t>roject</a:t>
            </a:r>
            <a:br>
              <a:rPr lang="en-US" sz="4800" cap="none" dirty="0" smtClean="0">
                <a:solidFill>
                  <a:srgbClr val="292934"/>
                </a:solidFill>
              </a:rPr>
            </a:br>
            <a:r>
              <a:rPr lang="en-US" sz="3600" cap="none" dirty="0">
                <a:solidFill>
                  <a:srgbClr val="292934"/>
                </a:solidFill>
              </a:rPr>
              <a:t>G</a:t>
            </a:r>
            <a:r>
              <a:rPr lang="en-US" sz="3600" cap="none" dirty="0" smtClean="0">
                <a:solidFill>
                  <a:srgbClr val="292934"/>
                </a:solidFill>
              </a:rPr>
              <a:t>raduate: Drew </a:t>
            </a:r>
            <a:r>
              <a:rPr lang="en-US" sz="3600" cap="none" dirty="0">
                <a:solidFill>
                  <a:srgbClr val="292934"/>
                </a:solidFill>
              </a:rPr>
              <a:t>E</a:t>
            </a:r>
            <a:r>
              <a:rPr lang="en-US" sz="3600" cap="none" dirty="0" smtClean="0">
                <a:solidFill>
                  <a:srgbClr val="292934"/>
                </a:solidFill>
              </a:rPr>
              <a:t>lrod</a:t>
            </a:r>
            <a:endParaRPr lang="en-US" sz="4800" cap="none" dirty="0">
              <a:solidFill>
                <a:srgbClr val="292934"/>
              </a:solidFill>
            </a:endParaRPr>
          </a:p>
        </p:txBody>
      </p:sp>
      <p:sp>
        <p:nvSpPr>
          <p:cNvPr id="3" name="Subtitle 2"/>
          <p:cNvSpPr>
            <a:spLocks noGrp="1"/>
          </p:cNvSpPr>
          <p:nvPr>
            <p:ph type="subTitle" idx="1"/>
          </p:nvPr>
        </p:nvSpPr>
        <p:spPr>
          <a:xfrm>
            <a:off x="1371919" y="3928923"/>
            <a:ext cx="6400800" cy="1752600"/>
          </a:xfrm>
        </p:spPr>
        <p:txBody>
          <a:bodyPr/>
          <a:lstStyle/>
          <a:p>
            <a:pPr algn="ctr"/>
            <a:r>
              <a:rPr lang="en-US" dirty="0" smtClean="0">
                <a:solidFill>
                  <a:srgbClr val="292934"/>
                </a:solidFill>
                <a:latin typeface="+mj-lt"/>
              </a:rPr>
              <a:t>By: Wesley Evermon</a:t>
            </a:r>
          </a:p>
          <a:p>
            <a:pPr algn="ctr"/>
            <a:r>
              <a:rPr lang="en-US" dirty="0" smtClean="0">
                <a:solidFill>
                  <a:srgbClr val="292934"/>
                </a:solidFill>
                <a:latin typeface="+mj-lt"/>
              </a:rPr>
              <a:t>IDM 288 Spring 2016 </a:t>
            </a:r>
            <a:endParaRPr lang="en-US" dirty="0">
              <a:solidFill>
                <a:srgbClr val="292934"/>
              </a:solidFill>
              <a:latin typeface="+mj-lt"/>
            </a:endParaRPr>
          </a:p>
        </p:txBody>
      </p:sp>
    </p:spTree>
    <p:extLst>
      <p:ext uri="{BB962C8B-B14F-4D97-AF65-F5344CB8AC3E}">
        <p14:creationId xmlns:p14="http://schemas.microsoft.com/office/powerpoint/2010/main" val="16203477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solidFill>
                  <a:schemeClr val="tx1"/>
                </a:solidFill>
              </a:rPr>
              <a:t>Overview</a:t>
            </a:r>
            <a:endParaRPr lang="en-US" sz="4400" dirty="0">
              <a:solidFill>
                <a:schemeClr val="tx1"/>
              </a:solidFill>
            </a:endParaRPr>
          </a:p>
        </p:txBody>
      </p:sp>
      <p:sp>
        <p:nvSpPr>
          <p:cNvPr id="3" name="Content Placeholder 2"/>
          <p:cNvSpPr>
            <a:spLocks noGrp="1"/>
          </p:cNvSpPr>
          <p:nvPr>
            <p:ph idx="1"/>
          </p:nvPr>
        </p:nvSpPr>
        <p:spPr/>
        <p:txBody>
          <a:bodyPr/>
          <a:lstStyle/>
          <a:p>
            <a:r>
              <a:rPr lang="en-US" sz="2800" dirty="0" smtClean="0"/>
              <a:t>Current Career</a:t>
            </a:r>
          </a:p>
          <a:p>
            <a:r>
              <a:rPr lang="en-US" sz="2800" dirty="0" smtClean="0"/>
              <a:t>Education</a:t>
            </a:r>
          </a:p>
          <a:p>
            <a:r>
              <a:rPr lang="en-US" sz="2800" dirty="0" smtClean="0"/>
              <a:t>Work Environment</a:t>
            </a:r>
          </a:p>
          <a:p>
            <a:r>
              <a:rPr lang="en-US" sz="2800" dirty="0" smtClean="0"/>
              <a:t>Mercer Education Experience</a:t>
            </a:r>
          </a:p>
          <a:p>
            <a:r>
              <a:rPr lang="en-US" sz="2800" dirty="0" smtClean="0"/>
              <a:t>Career Path</a:t>
            </a:r>
          </a:p>
          <a:p>
            <a:endParaRPr lang="en-US" dirty="0"/>
          </a:p>
        </p:txBody>
      </p:sp>
      <p:sp>
        <p:nvSpPr>
          <p:cNvPr id="4" name="Date Placeholder 3"/>
          <p:cNvSpPr>
            <a:spLocks noGrp="1"/>
          </p:cNvSpPr>
          <p:nvPr>
            <p:ph type="dt" sz="half" idx="10"/>
          </p:nvPr>
        </p:nvSpPr>
        <p:spPr>
          <a:xfrm>
            <a:off x="457200" y="6528816"/>
            <a:ext cx="2895600" cy="329184"/>
          </a:xfrm>
        </p:spPr>
        <p:txBody>
          <a:bodyPr/>
          <a:lstStyle/>
          <a:p>
            <a:r>
              <a:rPr lang="en-US" dirty="0" smtClean="0">
                <a:solidFill>
                  <a:srgbClr val="292934"/>
                </a:solidFill>
              </a:rPr>
              <a:t>Spring 2016</a:t>
            </a:r>
            <a:endParaRPr lang="en-US" dirty="0">
              <a:solidFill>
                <a:srgbClr val="292934"/>
              </a:solidFill>
            </a:endParaRPr>
          </a:p>
        </p:txBody>
      </p:sp>
      <p:sp>
        <p:nvSpPr>
          <p:cNvPr id="5" name="Footer Placeholder 4"/>
          <p:cNvSpPr>
            <a:spLocks noGrp="1"/>
          </p:cNvSpPr>
          <p:nvPr>
            <p:ph type="ftr" sz="quarter" idx="11"/>
          </p:nvPr>
        </p:nvSpPr>
        <p:spPr>
          <a:xfrm>
            <a:off x="3429000" y="6528816"/>
            <a:ext cx="4114800" cy="329184"/>
          </a:xfrm>
        </p:spPr>
        <p:txBody>
          <a:bodyPr/>
          <a:lstStyle/>
          <a:p>
            <a:pPr algn="r"/>
            <a:r>
              <a:rPr lang="en-US" dirty="0" smtClean="0">
                <a:solidFill>
                  <a:srgbClr val="292934"/>
                </a:solidFill>
              </a:rPr>
              <a:t>Wesley Evermon Interviews Drew Elrod</a:t>
            </a:r>
            <a:endParaRPr lang="en-US" dirty="0">
              <a:solidFill>
                <a:srgbClr val="292934"/>
              </a:solidFill>
            </a:endParaRPr>
          </a:p>
        </p:txBody>
      </p:sp>
      <p:sp>
        <p:nvSpPr>
          <p:cNvPr id="6" name="Slide Number Placeholder 5"/>
          <p:cNvSpPr>
            <a:spLocks noGrp="1"/>
          </p:cNvSpPr>
          <p:nvPr>
            <p:ph type="sldNum" sz="quarter" idx="12"/>
          </p:nvPr>
        </p:nvSpPr>
        <p:spPr/>
        <p:txBody>
          <a:bodyPr/>
          <a:lstStyle/>
          <a:p>
            <a:fld id="{0CFEC368-1D7A-4F81-ABF6-AE0E36BAF64C}" type="slidenum">
              <a:rPr lang="en-US" smtClean="0"/>
              <a:pPr/>
              <a:t>2</a:t>
            </a:fld>
            <a:endParaRPr lang="en-US"/>
          </a:p>
        </p:txBody>
      </p:sp>
    </p:spTree>
    <p:extLst>
      <p:ext uri="{BB962C8B-B14F-4D97-AF65-F5344CB8AC3E}">
        <p14:creationId xmlns:p14="http://schemas.microsoft.com/office/powerpoint/2010/main" val="22014167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292934"/>
                </a:solidFill>
              </a:rPr>
              <a:t>Current Career</a:t>
            </a:r>
            <a:endParaRPr lang="en-US" dirty="0">
              <a:solidFill>
                <a:srgbClr val="292934"/>
              </a:solidFill>
            </a:endParaRPr>
          </a:p>
        </p:txBody>
      </p:sp>
      <p:sp>
        <p:nvSpPr>
          <p:cNvPr id="3" name="Content Placeholder 2"/>
          <p:cNvSpPr>
            <a:spLocks noGrp="1"/>
          </p:cNvSpPr>
          <p:nvPr>
            <p:ph idx="1"/>
          </p:nvPr>
        </p:nvSpPr>
        <p:spPr>
          <a:xfrm>
            <a:off x="532660" y="1600200"/>
            <a:ext cx="8611340" cy="5257800"/>
          </a:xfrm>
        </p:spPr>
        <p:txBody>
          <a:bodyPr>
            <a:normAutofit/>
          </a:bodyPr>
          <a:lstStyle/>
          <a:p>
            <a:r>
              <a:rPr lang="en-US" sz="2800" dirty="0" smtClean="0"/>
              <a:t>Where do you work?</a:t>
            </a:r>
          </a:p>
          <a:p>
            <a:pPr lvl="1"/>
            <a:r>
              <a:rPr lang="en-US" sz="2400" dirty="0" err="1" smtClean="0"/>
              <a:t>Navicent</a:t>
            </a:r>
            <a:r>
              <a:rPr lang="en-US" sz="2400" dirty="0" smtClean="0"/>
              <a:t> Health</a:t>
            </a:r>
          </a:p>
          <a:p>
            <a:r>
              <a:rPr lang="en-US" sz="2800" dirty="0" smtClean="0"/>
              <a:t>What is your current job title?</a:t>
            </a:r>
          </a:p>
          <a:p>
            <a:pPr lvl="1"/>
            <a:r>
              <a:rPr lang="en-US" sz="2400" dirty="0" smtClean="0"/>
              <a:t>Administrative Chief of Staff</a:t>
            </a:r>
            <a:endParaRPr lang="en-US" sz="2400" dirty="0"/>
          </a:p>
        </p:txBody>
      </p:sp>
      <p:pic>
        <p:nvPicPr>
          <p:cNvPr id="4" name="Picture 3"/>
          <p:cNvPicPr>
            <a:picLocks noChangeAspect="1"/>
          </p:cNvPicPr>
          <p:nvPr/>
        </p:nvPicPr>
        <p:blipFill>
          <a:blip r:embed="rId2"/>
          <a:stretch>
            <a:fillRect/>
          </a:stretch>
        </p:blipFill>
        <p:spPr>
          <a:xfrm>
            <a:off x="5973617" y="1600199"/>
            <a:ext cx="2713183" cy="4069775"/>
          </a:xfrm>
          <a:prstGeom prst="rect">
            <a:avLst/>
          </a:prstGeom>
        </p:spPr>
      </p:pic>
      <p:sp>
        <p:nvSpPr>
          <p:cNvPr id="5" name="Date Placeholder 4"/>
          <p:cNvSpPr>
            <a:spLocks noGrp="1"/>
          </p:cNvSpPr>
          <p:nvPr>
            <p:ph type="dt" sz="half" idx="10"/>
          </p:nvPr>
        </p:nvSpPr>
        <p:spPr>
          <a:xfrm>
            <a:off x="457200" y="6528816"/>
            <a:ext cx="2895600" cy="329184"/>
          </a:xfrm>
        </p:spPr>
        <p:txBody>
          <a:bodyPr/>
          <a:lstStyle/>
          <a:p>
            <a:r>
              <a:rPr lang="en-US" smtClean="0">
                <a:solidFill>
                  <a:srgbClr val="292934"/>
                </a:solidFill>
              </a:rPr>
              <a:t>Spring 2016</a:t>
            </a:r>
            <a:endParaRPr lang="en-US" dirty="0">
              <a:solidFill>
                <a:srgbClr val="292934"/>
              </a:solidFill>
            </a:endParaRPr>
          </a:p>
        </p:txBody>
      </p:sp>
      <p:sp>
        <p:nvSpPr>
          <p:cNvPr id="6" name="Footer Placeholder 5"/>
          <p:cNvSpPr>
            <a:spLocks noGrp="1"/>
          </p:cNvSpPr>
          <p:nvPr>
            <p:ph type="ftr" sz="quarter" idx="11"/>
          </p:nvPr>
        </p:nvSpPr>
        <p:spPr>
          <a:xfrm>
            <a:off x="3429000" y="6508899"/>
            <a:ext cx="4114800" cy="329184"/>
          </a:xfrm>
        </p:spPr>
        <p:txBody>
          <a:bodyPr/>
          <a:lstStyle/>
          <a:p>
            <a:pPr algn="r"/>
            <a:r>
              <a:rPr lang="en-US" dirty="0" smtClean="0">
                <a:solidFill>
                  <a:srgbClr val="292934"/>
                </a:solidFill>
              </a:rPr>
              <a:t>Wesley Evermon Interviews Drew Elrod</a:t>
            </a:r>
            <a:endParaRPr lang="en-US" dirty="0">
              <a:solidFill>
                <a:srgbClr val="292934"/>
              </a:solidFill>
            </a:endParaRPr>
          </a:p>
        </p:txBody>
      </p:sp>
      <p:sp>
        <p:nvSpPr>
          <p:cNvPr id="7" name="Slide Number Placeholder 6"/>
          <p:cNvSpPr>
            <a:spLocks noGrp="1"/>
          </p:cNvSpPr>
          <p:nvPr>
            <p:ph type="sldNum" sz="quarter" idx="12"/>
          </p:nvPr>
        </p:nvSpPr>
        <p:spPr/>
        <p:txBody>
          <a:bodyPr/>
          <a:lstStyle/>
          <a:p>
            <a:fld id="{0CFEC368-1D7A-4F81-ABF6-AE0E36BAF64C}" type="slidenum">
              <a:rPr lang="en-US" smtClean="0"/>
              <a:pPr/>
              <a:t>3</a:t>
            </a:fld>
            <a:endParaRPr lang="en-US"/>
          </a:p>
        </p:txBody>
      </p:sp>
    </p:spTree>
    <p:extLst>
      <p:ext uri="{BB962C8B-B14F-4D97-AF65-F5344CB8AC3E}">
        <p14:creationId xmlns:p14="http://schemas.microsoft.com/office/powerpoint/2010/main" val="10604091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292934"/>
                </a:solidFill>
              </a:rPr>
              <a:t>Education</a:t>
            </a:r>
            <a:endParaRPr lang="en-US" dirty="0">
              <a:solidFill>
                <a:srgbClr val="292934"/>
              </a:solidFill>
            </a:endParaRPr>
          </a:p>
        </p:txBody>
      </p:sp>
      <p:sp>
        <p:nvSpPr>
          <p:cNvPr id="3" name="Content Placeholder 2"/>
          <p:cNvSpPr>
            <a:spLocks noGrp="1"/>
          </p:cNvSpPr>
          <p:nvPr>
            <p:ph idx="1"/>
          </p:nvPr>
        </p:nvSpPr>
        <p:spPr>
          <a:xfrm>
            <a:off x="541538" y="1600200"/>
            <a:ext cx="8145262" cy="5257800"/>
          </a:xfrm>
        </p:spPr>
        <p:txBody>
          <a:bodyPr>
            <a:noAutofit/>
          </a:bodyPr>
          <a:lstStyle/>
          <a:p>
            <a:r>
              <a:rPr lang="en-US" dirty="0" smtClean="0"/>
              <a:t>Mercer Graduate</a:t>
            </a:r>
          </a:p>
          <a:p>
            <a:pPr lvl="1"/>
            <a:r>
              <a:rPr lang="en-US" dirty="0"/>
              <a:t>BS in </a:t>
            </a:r>
            <a:r>
              <a:rPr lang="en-US" dirty="0" smtClean="0"/>
              <a:t>Industrial Management in 2007</a:t>
            </a:r>
          </a:p>
          <a:p>
            <a:pPr lvl="1"/>
            <a:r>
              <a:rPr lang="en-US" dirty="0" smtClean="0"/>
              <a:t>MBA in 2009</a:t>
            </a:r>
            <a:endParaRPr lang="en-US" dirty="0"/>
          </a:p>
          <a:p>
            <a:pPr marL="182563" lvl="1" indent="-182563"/>
            <a:r>
              <a:rPr lang="en-US" sz="2400" dirty="0"/>
              <a:t>L</a:t>
            </a:r>
            <a:r>
              <a:rPr lang="en-US" sz="2400" dirty="0" smtClean="0"/>
              <a:t>icenses/Certifications?</a:t>
            </a:r>
          </a:p>
          <a:p>
            <a:pPr marL="456883" lvl="2" indent="-182563"/>
            <a:r>
              <a:rPr lang="en-US" sz="2000" dirty="0" smtClean="0"/>
              <a:t>Certified Six Sigma Black Belt, Certified Healthcare Facility Manager</a:t>
            </a:r>
            <a:endParaRPr lang="en-US" sz="2000" dirty="0"/>
          </a:p>
          <a:p>
            <a:pPr marL="182563" lvl="1" indent="-182563"/>
            <a:r>
              <a:rPr lang="en-US" sz="2400" dirty="0" smtClean="0"/>
              <a:t>Has having a Master’s degree helped you advance in your career? </a:t>
            </a:r>
          </a:p>
          <a:p>
            <a:pPr marL="456883" lvl="2" indent="-182563"/>
            <a:r>
              <a:rPr lang="en-US" sz="2000" dirty="0" smtClean="0"/>
              <a:t>“A </a:t>
            </a:r>
            <a:r>
              <a:rPr lang="en-US" sz="2000" dirty="0"/>
              <a:t>Master’s degree is essential to moving into leadership in most </a:t>
            </a:r>
            <a:r>
              <a:rPr lang="en-US" sz="2000" dirty="0" smtClean="0"/>
              <a:t>organizations”</a:t>
            </a:r>
            <a:endParaRPr lang="en-US" sz="2000" dirty="0"/>
          </a:p>
          <a:p>
            <a:pPr marL="182563" lvl="1" indent="-182563"/>
            <a:r>
              <a:rPr lang="en-US" sz="2400" dirty="0" smtClean="0"/>
              <a:t>Internships/Co-ops?</a:t>
            </a:r>
          </a:p>
          <a:p>
            <a:pPr marL="456883" lvl="2" indent="-182563"/>
            <a:r>
              <a:rPr lang="en-US" sz="2000" dirty="0" smtClean="0"/>
              <a:t>Management Engineer Co-op at The Medical Center, </a:t>
            </a:r>
            <a:r>
              <a:rPr lang="en-US" sz="2000" dirty="0" err="1" smtClean="0"/>
              <a:t>Navicent</a:t>
            </a:r>
            <a:r>
              <a:rPr lang="en-US" sz="2000" dirty="0" smtClean="0"/>
              <a:t> Health</a:t>
            </a:r>
          </a:p>
        </p:txBody>
      </p:sp>
      <p:sp>
        <p:nvSpPr>
          <p:cNvPr id="4" name="Date Placeholder 3"/>
          <p:cNvSpPr>
            <a:spLocks noGrp="1"/>
          </p:cNvSpPr>
          <p:nvPr>
            <p:ph type="dt" sz="half" idx="10"/>
          </p:nvPr>
        </p:nvSpPr>
        <p:spPr>
          <a:xfrm>
            <a:off x="457200" y="6528816"/>
            <a:ext cx="2895600" cy="329184"/>
          </a:xfrm>
        </p:spPr>
        <p:txBody>
          <a:bodyPr/>
          <a:lstStyle/>
          <a:p>
            <a:r>
              <a:rPr lang="en-US" smtClean="0">
                <a:solidFill>
                  <a:srgbClr val="292934"/>
                </a:solidFill>
              </a:rPr>
              <a:t>Spring 2016</a:t>
            </a:r>
            <a:endParaRPr lang="en-US" dirty="0">
              <a:solidFill>
                <a:srgbClr val="292934"/>
              </a:solidFill>
            </a:endParaRPr>
          </a:p>
        </p:txBody>
      </p:sp>
      <p:sp>
        <p:nvSpPr>
          <p:cNvPr id="5" name="Footer Placeholder 4"/>
          <p:cNvSpPr>
            <a:spLocks noGrp="1"/>
          </p:cNvSpPr>
          <p:nvPr>
            <p:ph type="ftr" sz="quarter" idx="11"/>
          </p:nvPr>
        </p:nvSpPr>
        <p:spPr>
          <a:xfrm>
            <a:off x="3429000" y="6528816"/>
            <a:ext cx="4114800" cy="329184"/>
          </a:xfrm>
        </p:spPr>
        <p:txBody>
          <a:bodyPr/>
          <a:lstStyle/>
          <a:p>
            <a:pPr algn="r"/>
            <a:r>
              <a:rPr lang="en-US" dirty="0" smtClean="0">
                <a:solidFill>
                  <a:srgbClr val="292934"/>
                </a:solidFill>
              </a:rPr>
              <a:t>Wesley Evermon Interviews Drew Elrod</a:t>
            </a:r>
            <a:endParaRPr lang="en-US" dirty="0">
              <a:solidFill>
                <a:srgbClr val="292934"/>
              </a:solidFill>
            </a:endParaRPr>
          </a:p>
        </p:txBody>
      </p:sp>
      <p:sp>
        <p:nvSpPr>
          <p:cNvPr id="6" name="Slide Number Placeholder 5"/>
          <p:cNvSpPr>
            <a:spLocks noGrp="1"/>
          </p:cNvSpPr>
          <p:nvPr>
            <p:ph type="sldNum" sz="quarter" idx="12"/>
          </p:nvPr>
        </p:nvSpPr>
        <p:spPr/>
        <p:txBody>
          <a:bodyPr/>
          <a:lstStyle/>
          <a:p>
            <a:fld id="{0CFEC368-1D7A-4F81-ABF6-AE0E36BAF64C}" type="slidenum">
              <a:rPr lang="en-US" smtClean="0"/>
              <a:pPr/>
              <a:t>4</a:t>
            </a:fld>
            <a:endParaRPr lang="en-US"/>
          </a:p>
        </p:txBody>
      </p:sp>
    </p:spTree>
    <p:extLst>
      <p:ext uri="{BB962C8B-B14F-4D97-AF65-F5344CB8AC3E}">
        <p14:creationId xmlns:p14="http://schemas.microsoft.com/office/powerpoint/2010/main" val="32889602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292934"/>
                </a:solidFill>
              </a:rPr>
              <a:t>Work Environment </a:t>
            </a:r>
            <a:endParaRPr lang="en-US" dirty="0">
              <a:solidFill>
                <a:srgbClr val="292934"/>
              </a:solidFill>
            </a:endParaRPr>
          </a:p>
        </p:txBody>
      </p:sp>
      <p:sp>
        <p:nvSpPr>
          <p:cNvPr id="3" name="Content Placeholder 2"/>
          <p:cNvSpPr>
            <a:spLocks noGrp="1"/>
          </p:cNvSpPr>
          <p:nvPr>
            <p:ph idx="1"/>
          </p:nvPr>
        </p:nvSpPr>
        <p:spPr>
          <a:xfrm>
            <a:off x="559292" y="1365261"/>
            <a:ext cx="8194091" cy="5334000"/>
          </a:xfrm>
        </p:spPr>
        <p:txBody>
          <a:bodyPr>
            <a:normAutofit/>
          </a:bodyPr>
          <a:lstStyle/>
          <a:p>
            <a:r>
              <a:rPr lang="en-US" dirty="0" smtClean="0"/>
              <a:t>Daily Routine:</a:t>
            </a:r>
          </a:p>
          <a:p>
            <a:pPr lvl="1"/>
            <a:r>
              <a:rPr lang="en-US" dirty="0" smtClean="0"/>
              <a:t>Arrives at 7am to answer emails, </a:t>
            </a:r>
            <a:r>
              <a:rPr lang="en-US" dirty="0" err="1" smtClean="0"/>
              <a:t>etc</a:t>
            </a:r>
            <a:endParaRPr lang="en-US" dirty="0" smtClean="0"/>
          </a:p>
          <a:p>
            <a:pPr lvl="1"/>
            <a:r>
              <a:rPr lang="en-US" dirty="0" smtClean="0"/>
              <a:t>Meetings/Projects the rest of the day</a:t>
            </a:r>
            <a:endParaRPr lang="en-US" dirty="0"/>
          </a:p>
          <a:p>
            <a:pPr marL="182563" lvl="1" indent="-182563">
              <a:tabLst>
                <a:tab pos="522288" algn="l"/>
              </a:tabLst>
            </a:pPr>
            <a:r>
              <a:rPr lang="en-US" sz="2400" dirty="0" smtClean="0"/>
              <a:t>Essential Skills:</a:t>
            </a:r>
          </a:p>
          <a:p>
            <a:pPr marL="456883" lvl="2" indent="-182563">
              <a:tabLst>
                <a:tab pos="522288" algn="l"/>
              </a:tabLst>
            </a:pPr>
            <a:r>
              <a:rPr lang="en-US" sz="2000" dirty="0" smtClean="0"/>
              <a:t>Written/Oral Communication</a:t>
            </a:r>
          </a:p>
          <a:p>
            <a:pPr marL="456883" lvl="2" indent="-182563">
              <a:tabLst>
                <a:tab pos="522288" algn="l"/>
              </a:tabLst>
            </a:pPr>
            <a:r>
              <a:rPr lang="en-US" sz="2000" dirty="0" smtClean="0"/>
              <a:t>Time Management &amp; Organization</a:t>
            </a:r>
          </a:p>
          <a:p>
            <a:pPr marL="456883" lvl="2" indent="-182563">
              <a:tabLst>
                <a:tab pos="522288" algn="l"/>
              </a:tabLst>
            </a:pPr>
            <a:r>
              <a:rPr lang="en-US" sz="2000" dirty="0" smtClean="0"/>
              <a:t>Manage complex projects and distill down into manageable tasks</a:t>
            </a:r>
          </a:p>
          <a:p>
            <a:pPr marL="179388" lvl="2" indent="-179388">
              <a:tabLst>
                <a:tab pos="179388" algn="l"/>
              </a:tabLst>
            </a:pPr>
            <a:r>
              <a:rPr lang="en-US" sz="2400" dirty="0" smtClean="0"/>
              <a:t>50+ hour weeks</a:t>
            </a:r>
          </a:p>
          <a:p>
            <a:pPr marL="179388" lvl="2" indent="-179388">
              <a:tabLst>
                <a:tab pos="179388" algn="l"/>
              </a:tabLst>
            </a:pPr>
            <a:r>
              <a:rPr lang="en-US" sz="2400" dirty="0" smtClean="0"/>
              <a:t>Sufficient free time, but works from home on evenings and weekends to remain current on needs of colleagues</a:t>
            </a:r>
          </a:p>
          <a:p>
            <a:r>
              <a:rPr lang="en-US" dirty="0"/>
              <a:t>Interacts with non-engineers several times daily</a:t>
            </a:r>
          </a:p>
          <a:p>
            <a:r>
              <a:rPr lang="en-US" dirty="0"/>
              <a:t>Makes presentations and write reports </a:t>
            </a:r>
          </a:p>
          <a:p>
            <a:pPr marL="342900" lvl="2" indent="-342900">
              <a:tabLst>
                <a:tab pos="522288" algn="l"/>
              </a:tabLst>
            </a:pPr>
            <a:endParaRPr lang="en-US" sz="2400" dirty="0" smtClean="0"/>
          </a:p>
          <a:p>
            <a:pPr marL="179388" lvl="2" indent="-179388">
              <a:tabLst>
                <a:tab pos="522288" algn="l"/>
              </a:tabLst>
            </a:pPr>
            <a:endParaRPr lang="en-US" sz="2200" dirty="0"/>
          </a:p>
          <a:p>
            <a:endParaRPr lang="en-US" dirty="0"/>
          </a:p>
        </p:txBody>
      </p:sp>
      <p:sp>
        <p:nvSpPr>
          <p:cNvPr id="4" name="Date Placeholder 3"/>
          <p:cNvSpPr>
            <a:spLocks noGrp="1"/>
          </p:cNvSpPr>
          <p:nvPr>
            <p:ph type="dt" sz="half" idx="10"/>
          </p:nvPr>
        </p:nvSpPr>
        <p:spPr>
          <a:xfrm>
            <a:off x="457200" y="6544891"/>
            <a:ext cx="2895600" cy="329184"/>
          </a:xfrm>
        </p:spPr>
        <p:txBody>
          <a:bodyPr/>
          <a:lstStyle/>
          <a:p>
            <a:r>
              <a:rPr lang="en-US" smtClean="0">
                <a:solidFill>
                  <a:srgbClr val="292934"/>
                </a:solidFill>
              </a:rPr>
              <a:t>Spring 2016</a:t>
            </a:r>
            <a:endParaRPr lang="en-US" dirty="0">
              <a:solidFill>
                <a:srgbClr val="292934"/>
              </a:solidFill>
            </a:endParaRPr>
          </a:p>
        </p:txBody>
      </p:sp>
      <p:sp>
        <p:nvSpPr>
          <p:cNvPr id="5" name="Footer Placeholder 4"/>
          <p:cNvSpPr>
            <a:spLocks noGrp="1"/>
          </p:cNvSpPr>
          <p:nvPr>
            <p:ph type="ftr" sz="quarter" idx="11"/>
          </p:nvPr>
        </p:nvSpPr>
        <p:spPr>
          <a:xfrm>
            <a:off x="3429000" y="6544891"/>
            <a:ext cx="4114800" cy="329184"/>
          </a:xfrm>
        </p:spPr>
        <p:txBody>
          <a:bodyPr/>
          <a:lstStyle/>
          <a:p>
            <a:pPr algn="r"/>
            <a:r>
              <a:rPr lang="en-US" dirty="0" smtClean="0">
                <a:solidFill>
                  <a:srgbClr val="292934"/>
                </a:solidFill>
              </a:rPr>
              <a:t>Wesley Evermon Interviews Drew Elrod</a:t>
            </a:r>
            <a:endParaRPr lang="en-US" dirty="0">
              <a:solidFill>
                <a:srgbClr val="292934"/>
              </a:solidFill>
            </a:endParaRPr>
          </a:p>
        </p:txBody>
      </p:sp>
      <p:sp>
        <p:nvSpPr>
          <p:cNvPr id="6" name="Slide Number Placeholder 5"/>
          <p:cNvSpPr>
            <a:spLocks noGrp="1"/>
          </p:cNvSpPr>
          <p:nvPr>
            <p:ph type="sldNum" sz="quarter" idx="12"/>
          </p:nvPr>
        </p:nvSpPr>
        <p:spPr/>
        <p:txBody>
          <a:bodyPr/>
          <a:lstStyle/>
          <a:p>
            <a:fld id="{0CFEC368-1D7A-4F81-ABF6-AE0E36BAF64C}" type="slidenum">
              <a:rPr lang="en-US" smtClean="0"/>
              <a:pPr/>
              <a:t>5</a:t>
            </a:fld>
            <a:endParaRPr lang="en-US"/>
          </a:p>
        </p:txBody>
      </p:sp>
    </p:spTree>
    <p:extLst>
      <p:ext uri="{BB962C8B-B14F-4D97-AF65-F5344CB8AC3E}">
        <p14:creationId xmlns:p14="http://schemas.microsoft.com/office/powerpoint/2010/main" val="22399901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292934"/>
                </a:solidFill>
              </a:rPr>
              <a:t>Work Environment </a:t>
            </a:r>
            <a:r>
              <a:rPr lang="en-US" sz="2800" dirty="0" smtClean="0">
                <a:solidFill>
                  <a:srgbClr val="292934"/>
                </a:solidFill>
              </a:rPr>
              <a:t>(cont’d)</a:t>
            </a:r>
            <a:endParaRPr lang="en-US" sz="2800" dirty="0">
              <a:solidFill>
                <a:srgbClr val="292934"/>
              </a:solidFill>
            </a:endParaRPr>
          </a:p>
        </p:txBody>
      </p:sp>
      <p:sp>
        <p:nvSpPr>
          <p:cNvPr id="3" name="Content Placeholder 2"/>
          <p:cNvSpPr>
            <a:spLocks noGrp="1"/>
          </p:cNvSpPr>
          <p:nvPr>
            <p:ph idx="1"/>
          </p:nvPr>
        </p:nvSpPr>
        <p:spPr>
          <a:xfrm>
            <a:off x="550416" y="1600200"/>
            <a:ext cx="8136384" cy="5257800"/>
          </a:xfrm>
        </p:spPr>
        <p:txBody>
          <a:bodyPr>
            <a:noAutofit/>
          </a:bodyPr>
          <a:lstStyle/>
          <a:p>
            <a:r>
              <a:rPr lang="en-US" dirty="0" smtClean="0"/>
              <a:t>Works in both groups and individually</a:t>
            </a:r>
          </a:p>
          <a:p>
            <a:r>
              <a:rPr lang="en-US" dirty="0" smtClean="0"/>
              <a:t>Most Stressful?</a:t>
            </a:r>
          </a:p>
          <a:p>
            <a:pPr lvl="1"/>
            <a:r>
              <a:rPr lang="en-US" dirty="0" smtClean="0"/>
              <a:t>Emergent needs for information derived from complex data sets</a:t>
            </a:r>
            <a:endParaRPr lang="en-US" dirty="0"/>
          </a:p>
          <a:p>
            <a:pPr marL="182563" lvl="1" indent="-182563"/>
            <a:r>
              <a:rPr lang="en-US" sz="2400" dirty="0" smtClean="0"/>
              <a:t>Most Satisfying?</a:t>
            </a:r>
          </a:p>
          <a:p>
            <a:pPr marL="456883" lvl="2" indent="-182563"/>
            <a:r>
              <a:rPr lang="en-US" sz="2000" dirty="0" smtClean="0"/>
              <a:t>“Knowing my success and </a:t>
            </a:r>
            <a:r>
              <a:rPr lang="en-US" sz="2000" dirty="0" err="1" smtClean="0"/>
              <a:t>Navicent’s</a:t>
            </a:r>
            <a:r>
              <a:rPr lang="en-US" sz="2000" dirty="0" smtClean="0"/>
              <a:t> success enables us to provide services to our community”</a:t>
            </a:r>
          </a:p>
          <a:p>
            <a:pPr marL="182563" lvl="2" indent="-182563"/>
            <a:r>
              <a:rPr lang="en-US" sz="2400" dirty="0" smtClean="0"/>
              <a:t>“Many mentors invested significant time and resources in the development of me both personally and professionally”</a:t>
            </a:r>
          </a:p>
          <a:p>
            <a:pPr marL="182563" lvl="2" indent="-182563"/>
            <a:r>
              <a:rPr lang="en-US" sz="2400" dirty="0" smtClean="0"/>
              <a:t>Presently an Assistant VP and has potential for advancement </a:t>
            </a:r>
          </a:p>
          <a:p>
            <a:pPr marL="182563" lvl="2" indent="-182563"/>
            <a:r>
              <a:rPr lang="en-US" sz="2400" dirty="0" smtClean="0"/>
              <a:t>Travels 1-4 times per month </a:t>
            </a:r>
            <a:r>
              <a:rPr lang="en-US" sz="2400" dirty="0" smtClean="0"/>
              <a:t>overnight</a:t>
            </a:r>
            <a:endParaRPr lang="en-US" sz="2400" dirty="0" smtClean="0"/>
          </a:p>
        </p:txBody>
      </p:sp>
      <p:sp>
        <p:nvSpPr>
          <p:cNvPr id="4" name="Date Placeholder 3"/>
          <p:cNvSpPr>
            <a:spLocks noGrp="1"/>
          </p:cNvSpPr>
          <p:nvPr>
            <p:ph type="dt" sz="half" idx="10"/>
          </p:nvPr>
        </p:nvSpPr>
        <p:spPr>
          <a:xfrm>
            <a:off x="457200" y="6528816"/>
            <a:ext cx="2895600" cy="329184"/>
          </a:xfrm>
        </p:spPr>
        <p:txBody>
          <a:bodyPr/>
          <a:lstStyle/>
          <a:p>
            <a:r>
              <a:rPr lang="en-US" smtClean="0">
                <a:solidFill>
                  <a:srgbClr val="292934"/>
                </a:solidFill>
              </a:rPr>
              <a:t>Spring 2016</a:t>
            </a:r>
            <a:endParaRPr lang="en-US" dirty="0">
              <a:solidFill>
                <a:srgbClr val="292934"/>
              </a:solidFill>
            </a:endParaRPr>
          </a:p>
        </p:txBody>
      </p:sp>
      <p:sp>
        <p:nvSpPr>
          <p:cNvPr id="5" name="Footer Placeholder 4"/>
          <p:cNvSpPr>
            <a:spLocks noGrp="1"/>
          </p:cNvSpPr>
          <p:nvPr>
            <p:ph type="ftr" sz="quarter" idx="11"/>
          </p:nvPr>
        </p:nvSpPr>
        <p:spPr>
          <a:xfrm>
            <a:off x="3429000" y="6528816"/>
            <a:ext cx="4114800" cy="329184"/>
          </a:xfrm>
        </p:spPr>
        <p:txBody>
          <a:bodyPr/>
          <a:lstStyle/>
          <a:p>
            <a:pPr algn="r"/>
            <a:r>
              <a:rPr lang="en-US" dirty="0" smtClean="0">
                <a:solidFill>
                  <a:srgbClr val="292934"/>
                </a:solidFill>
              </a:rPr>
              <a:t>Wesley Evermon Interviews Drew Elrod</a:t>
            </a:r>
            <a:endParaRPr lang="en-US" dirty="0">
              <a:solidFill>
                <a:srgbClr val="292934"/>
              </a:solidFill>
            </a:endParaRPr>
          </a:p>
        </p:txBody>
      </p:sp>
      <p:sp>
        <p:nvSpPr>
          <p:cNvPr id="6" name="Slide Number Placeholder 5"/>
          <p:cNvSpPr>
            <a:spLocks noGrp="1"/>
          </p:cNvSpPr>
          <p:nvPr>
            <p:ph type="sldNum" sz="quarter" idx="12"/>
          </p:nvPr>
        </p:nvSpPr>
        <p:spPr/>
        <p:txBody>
          <a:bodyPr/>
          <a:lstStyle/>
          <a:p>
            <a:fld id="{0CFEC368-1D7A-4F81-ABF6-AE0E36BAF64C}" type="slidenum">
              <a:rPr lang="en-US" smtClean="0"/>
              <a:pPr/>
              <a:t>6</a:t>
            </a:fld>
            <a:endParaRPr lang="en-US"/>
          </a:p>
        </p:txBody>
      </p:sp>
    </p:spTree>
    <p:extLst>
      <p:ext uri="{BB962C8B-B14F-4D97-AF65-F5344CB8AC3E}">
        <p14:creationId xmlns:p14="http://schemas.microsoft.com/office/powerpoint/2010/main" val="37291825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solidFill>
                  <a:srgbClr val="292934"/>
                </a:solidFill>
              </a:rPr>
              <a:t>Mercer Education Experience</a:t>
            </a:r>
            <a:endParaRPr lang="en-US" dirty="0">
              <a:solidFill>
                <a:srgbClr val="292934"/>
              </a:solidFill>
            </a:endParaRPr>
          </a:p>
        </p:txBody>
      </p:sp>
      <p:sp>
        <p:nvSpPr>
          <p:cNvPr id="3" name="Content Placeholder 2"/>
          <p:cNvSpPr>
            <a:spLocks noGrp="1"/>
          </p:cNvSpPr>
          <p:nvPr>
            <p:ph idx="1"/>
          </p:nvPr>
        </p:nvSpPr>
        <p:spPr>
          <a:xfrm>
            <a:off x="559293" y="1600200"/>
            <a:ext cx="8127508" cy="5257800"/>
          </a:xfrm>
        </p:spPr>
        <p:txBody>
          <a:bodyPr>
            <a:normAutofit/>
          </a:bodyPr>
          <a:lstStyle/>
          <a:p>
            <a:r>
              <a:rPr lang="en-US" dirty="0" smtClean="0"/>
              <a:t>Did your Mercer education prepare you for your career?</a:t>
            </a:r>
          </a:p>
          <a:p>
            <a:pPr lvl="1"/>
            <a:r>
              <a:rPr lang="en-US" dirty="0" smtClean="0"/>
              <a:t>Yes, the combination of an undergraduate engineering education with a MBA has prepared me significantly for my career. </a:t>
            </a:r>
          </a:p>
          <a:p>
            <a:pPr marL="182563" lvl="1" indent="-182563"/>
            <a:r>
              <a:rPr lang="en-US" sz="2400" dirty="0" smtClean="0"/>
              <a:t>Which classes were the most helpful?</a:t>
            </a:r>
          </a:p>
          <a:p>
            <a:pPr marL="456883" lvl="2" indent="-182563"/>
            <a:r>
              <a:rPr lang="en-US" sz="2000" dirty="0"/>
              <a:t>Statistics, Organizational Theory, </a:t>
            </a:r>
            <a:r>
              <a:rPr lang="en-US" sz="2000" dirty="0" smtClean="0"/>
              <a:t>Organizational Psychology, </a:t>
            </a:r>
            <a:r>
              <a:rPr lang="en-US" sz="2000" dirty="0"/>
              <a:t>Accounting, and Technical </a:t>
            </a:r>
            <a:r>
              <a:rPr lang="en-US" sz="2000" dirty="0" smtClean="0"/>
              <a:t>Communication</a:t>
            </a:r>
            <a:endParaRPr lang="en-US" sz="2000" dirty="0" smtClean="0"/>
          </a:p>
          <a:p>
            <a:pPr marL="184150" lvl="2" indent="-184150"/>
            <a:r>
              <a:rPr lang="en-US" sz="2400" dirty="0" smtClean="0"/>
              <a:t>Which classes were the lest helpful?</a:t>
            </a:r>
          </a:p>
          <a:p>
            <a:pPr marL="458470" lvl="3" indent="-184150"/>
            <a:r>
              <a:rPr lang="en-US" sz="2000" dirty="0" smtClean="0"/>
              <a:t>“All </a:t>
            </a:r>
            <a:r>
              <a:rPr lang="en-US" sz="2000" dirty="0"/>
              <a:t>classes will teach you to interact with a diverse group of stakeholders and form teams to achieve shared objectives</a:t>
            </a:r>
            <a:r>
              <a:rPr lang="en-US" sz="2000" dirty="0" smtClean="0"/>
              <a:t>.”</a:t>
            </a:r>
            <a:endParaRPr lang="en-US" sz="2400" dirty="0"/>
          </a:p>
        </p:txBody>
      </p:sp>
      <p:sp>
        <p:nvSpPr>
          <p:cNvPr id="4" name="Date Placeholder 3"/>
          <p:cNvSpPr>
            <a:spLocks noGrp="1"/>
          </p:cNvSpPr>
          <p:nvPr>
            <p:ph type="dt" sz="half" idx="10"/>
          </p:nvPr>
        </p:nvSpPr>
        <p:spPr>
          <a:xfrm>
            <a:off x="457200" y="6528816"/>
            <a:ext cx="2895600" cy="329184"/>
          </a:xfrm>
        </p:spPr>
        <p:txBody>
          <a:bodyPr/>
          <a:lstStyle/>
          <a:p>
            <a:r>
              <a:rPr lang="en-US" smtClean="0">
                <a:solidFill>
                  <a:srgbClr val="292934"/>
                </a:solidFill>
              </a:rPr>
              <a:t>Spring 2016</a:t>
            </a:r>
            <a:endParaRPr lang="en-US" dirty="0">
              <a:solidFill>
                <a:srgbClr val="292934"/>
              </a:solidFill>
            </a:endParaRPr>
          </a:p>
        </p:txBody>
      </p:sp>
      <p:sp>
        <p:nvSpPr>
          <p:cNvPr id="5" name="Footer Placeholder 4"/>
          <p:cNvSpPr>
            <a:spLocks noGrp="1"/>
          </p:cNvSpPr>
          <p:nvPr>
            <p:ph type="ftr" sz="quarter" idx="11"/>
          </p:nvPr>
        </p:nvSpPr>
        <p:spPr>
          <a:xfrm>
            <a:off x="3429000" y="6528816"/>
            <a:ext cx="4114800" cy="329184"/>
          </a:xfrm>
        </p:spPr>
        <p:txBody>
          <a:bodyPr/>
          <a:lstStyle/>
          <a:p>
            <a:pPr algn="r"/>
            <a:r>
              <a:rPr lang="en-US" dirty="0" smtClean="0">
                <a:solidFill>
                  <a:srgbClr val="292934"/>
                </a:solidFill>
              </a:rPr>
              <a:t>Wesley Evermon Interviews Drew Elrod</a:t>
            </a:r>
            <a:endParaRPr lang="en-US" dirty="0">
              <a:solidFill>
                <a:srgbClr val="292934"/>
              </a:solidFill>
            </a:endParaRPr>
          </a:p>
        </p:txBody>
      </p:sp>
      <p:sp>
        <p:nvSpPr>
          <p:cNvPr id="6" name="Slide Number Placeholder 5"/>
          <p:cNvSpPr>
            <a:spLocks noGrp="1"/>
          </p:cNvSpPr>
          <p:nvPr>
            <p:ph type="sldNum" sz="quarter" idx="12"/>
          </p:nvPr>
        </p:nvSpPr>
        <p:spPr/>
        <p:txBody>
          <a:bodyPr/>
          <a:lstStyle/>
          <a:p>
            <a:fld id="{0CFEC368-1D7A-4F81-ABF6-AE0E36BAF64C}" type="slidenum">
              <a:rPr lang="en-US" smtClean="0"/>
              <a:pPr/>
              <a:t>7</a:t>
            </a:fld>
            <a:endParaRPr lang="en-US"/>
          </a:p>
        </p:txBody>
      </p:sp>
    </p:spTree>
    <p:extLst>
      <p:ext uri="{BB962C8B-B14F-4D97-AF65-F5344CB8AC3E}">
        <p14:creationId xmlns:p14="http://schemas.microsoft.com/office/powerpoint/2010/main" val="27162752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292934"/>
                </a:solidFill>
              </a:rPr>
              <a:t>Career Path</a:t>
            </a:r>
            <a:endParaRPr lang="en-US" dirty="0">
              <a:solidFill>
                <a:srgbClr val="292934"/>
              </a:solidFill>
            </a:endParaRPr>
          </a:p>
        </p:txBody>
      </p:sp>
      <p:sp>
        <p:nvSpPr>
          <p:cNvPr id="3" name="Content Placeholder 2"/>
          <p:cNvSpPr>
            <a:spLocks noGrp="1"/>
          </p:cNvSpPr>
          <p:nvPr>
            <p:ph idx="1"/>
          </p:nvPr>
        </p:nvSpPr>
        <p:spPr>
          <a:xfrm>
            <a:off x="541538" y="1600200"/>
            <a:ext cx="8247355" cy="5257800"/>
          </a:xfrm>
        </p:spPr>
        <p:txBody>
          <a:bodyPr>
            <a:normAutofit/>
          </a:bodyPr>
          <a:lstStyle/>
          <a:p>
            <a:r>
              <a:rPr lang="en-US" dirty="0" smtClean="0"/>
              <a:t>Career path after graduation?</a:t>
            </a:r>
          </a:p>
          <a:p>
            <a:pPr lvl="1"/>
            <a:r>
              <a:rPr lang="en-US" dirty="0" smtClean="0"/>
              <a:t>Hired </a:t>
            </a:r>
            <a:r>
              <a:rPr lang="en-US" dirty="0"/>
              <a:t>full time as an Industrial Engineer in 2009, promoted to Manager of Safety and Code Compliance in 2011, Innovation Engineer in 2012, Black Belt Leadership Fellow in 2014 and Administrative Chief of Staff in </a:t>
            </a:r>
            <a:r>
              <a:rPr lang="en-US" dirty="0" smtClean="0"/>
              <a:t>2015</a:t>
            </a:r>
            <a:endParaRPr lang="en-US" dirty="0"/>
          </a:p>
          <a:p>
            <a:pPr marL="182563" lvl="3" indent="-182563"/>
            <a:r>
              <a:rPr lang="en-US" sz="2400" dirty="0" smtClean="0"/>
              <a:t>If </a:t>
            </a:r>
            <a:r>
              <a:rPr lang="en-US" sz="2400" dirty="0"/>
              <a:t>given the opportunity, would you could go back in time and change your major or specialization? </a:t>
            </a:r>
            <a:endParaRPr lang="en-US" sz="2400" dirty="0" smtClean="0"/>
          </a:p>
          <a:p>
            <a:pPr marL="365443" lvl="4" indent="-182563"/>
            <a:r>
              <a:rPr lang="en-US" sz="2000" dirty="0" smtClean="0"/>
              <a:t>“No</a:t>
            </a:r>
            <a:r>
              <a:rPr lang="en-US" sz="2000" dirty="0"/>
              <a:t>, my choices have opened many doors for me and the experience I have gained will prepare me for a successful </a:t>
            </a:r>
            <a:r>
              <a:rPr lang="en-US" sz="2000" dirty="0" smtClean="0"/>
              <a:t>future”</a:t>
            </a:r>
          </a:p>
          <a:p>
            <a:pPr marL="187325" lvl="4" indent="-182563"/>
            <a:r>
              <a:rPr lang="en-US" sz="2400" dirty="0" smtClean="0"/>
              <a:t>Where do you see yourself 5 to 10 years from now?</a:t>
            </a:r>
          </a:p>
          <a:p>
            <a:pPr marL="370205" lvl="5" indent="-182563"/>
            <a:r>
              <a:rPr lang="en-US" sz="2000" dirty="0" smtClean="0"/>
              <a:t>Chief Operating Officer of a hospital</a:t>
            </a:r>
          </a:p>
        </p:txBody>
      </p:sp>
      <p:sp>
        <p:nvSpPr>
          <p:cNvPr id="4" name="Date Placeholder 3"/>
          <p:cNvSpPr>
            <a:spLocks noGrp="1"/>
          </p:cNvSpPr>
          <p:nvPr>
            <p:ph type="dt" sz="half" idx="10"/>
          </p:nvPr>
        </p:nvSpPr>
        <p:spPr>
          <a:xfrm>
            <a:off x="457200" y="6531029"/>
            <a:ext cx="2895600" cy="329184"/>
          </a:xfrm>
        </p:spPr>
        <p:txBody>
          <a:bodyPr/>
          <a:lstStyle/>
          <a:p>
            <a:r>
              <a:rPr lang="en-US" smtClean="0">
                <a:solidFill>
                  <a:srgbClr val="292934"/>
                </a:solidFill>
              </a:rPr>
              <a:t>Spring 2016</a:t>
            </a:r>
            <a:endParaRPr lang="en-US" dirty="0">
              <a:solidFill>
                <a:srgbClr val="292934"/>
              </a:solidFill>
            </a:endParaRPr>
          </a:p>
        </p:txBody>
      </p:sp>
      <p:sp>
        <p:nvSpPr>
          <p:cNvPr id="5" name="Footer Placeholder 4"/>
          <p:cNvSpPr>
            <a:spLocks noGrp="1"/>
          </p:cNvSpPr>
          <p:nvPr>
            <p:ph type="ftr" sz="quarter" idx="11"/>
          </p:nvPr>
        </p:nvSpPr>
        <p:spPr>
          <a:xfrm>
            <a:off x="3429000" y="6531029"/>
            <a:ext cx="4114800" cy="329184"/>
          </a:xfrm>
        </p:spPr>
        <p:txBody>
          <a:bodyPr/>
          <a:lstStyle/>
          <a:p>
            <a:pPr algn="r"/>
            <a:r>
              <a:rPr lang="en-US" dirty="0" smtClean="0">
                <a:solidFill>
                  <a:srgbClr val="292934"/>
                </a:solidFill>
              </a:rPr>
              <a:t>Wesley Evermon Interviews Drew Elrod</a:t>
            </a:r>
            <a:endParaRPr lang="en-US" dirty="0">
              <a:solidFill>
                <a:srgbClr val="292934"/>
              </a:solidFill>
            </a:endParaRPr>
          </a:p>
        </p:txBody>
      </p:sp>
      <p:sp>
        <p:nvSpPr>
          <p:cNvPr id="6" name="Slide Number Placeholder 5"/>
          <p:cNvSpPr>
            <a:spLocks noGrp="1"/>
          </p:cNvSpPr>
          <p:nvPr>
            <p:ph type="sldNum" sz="quarter" idx="12"/>
          </p:nvPr>
        </p:nvSpPr>
        <p:spPr/>
        <p:txBody>
          <a:bodyPr/>
          <a:lstStyle/>
          <a:p>
            <a:fld id="{0CFEC368-1D7A-4F81-ABF6-AE0E36BAF64C}" type="slidenum">
              <a:rPr lang="en-US" smtClean="0"/>
              <a:pPr/>
              <a:t>8</a:t>
            </a:fld>
            <a:endParaRPr lang="en-US"/>
          </a:p>
        </p:txBody>
      </p:sp>
    </p:spTree>
    <p:extLst>
      <p:ext uri="{BB962C8B-B14F-4D97-AF65-F5344CB8AC3E}">
        <p14:creationId xmlns:p14="http://schemas.microsoft.com/office/powerpoint/2010/main" val="22648085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0416" y="1600200"/>
            <a:ext cx="8136384" cy="4876800"/>
          </a:xfrm>
        </p:spPr>
        <p:txBody>
          <a:bodyPr>
            <a:normAutofit/>
          </a:bodyPr>
          <a:lstStyle/>
          <a:p>
            <a:r>
              <a:rPr lang="en-US" sz="2800" i="1" dirty="0"/>
              <a:t>Do you give us your permission to publish your contact information on Dr. </a:t>
            </a:r>
            <a:r>
              <a:rPr lang="en-US" sz="2800" i="1" dirty="0" err="1"/>
              <a:t>Burtner’s</a:t>
            </a:r>
            <a:r>
              <a:rPr lang="en-US" sz="2800" i="1" dirty="0"/>
              <a:t> website</a:t>
            </a:r>
            <a:r>
              <a:rPr lang="en-US" sz="2800" i="1" dirty="0" smtClean="0"/>
              <a:t>?</a:t>
            </a:r>
          </a:p>
          <a:p>
            <a:pPr lvl="1"/>
            <a:r>
              <a:rPr lang="en-US" i="1" dirty="0" smtClean="0"/>
              <a:t> </a:t>
            </a:r>
            <a:r>
              <a:rPr lang="en-US" sz="2400" i="1" dirty="0"/>
              <a:t>Yes</a:t>
            </a:r>
            <a:endParaRPr lang="en-US" sz="2400" dirty="0"/>
          </a:p>
          <a:p>
            <a:r>
              <a:rPr lang="en-US" sz="2800" i="1" dirty="0"/>
              <a:t>Do you give us your permission to publish your interview responses on Dr. </a:t>
            </a:r>
            <a:r>
              <a:rPr lang="en-US" sz="2800" i="1" dirty="0" err="1"/>
              <a:t>Burtner’s</a:t>
            </a:r>
            <a:r>
              <a:rPr lang="en-US" sz="2800" i="1" dirty="0"/>
              <a:t> website?  </a:t>
            </a:r>
            <a:endParaRPr lang="en-US" sz="2800" i="1" dirty="0" smtClean="0"/>
          </a:p>
          <a:p>
            <a:pPr lvl="1"/>
            <a:r>
              <a:rPr lang="en-US" sz="2400" i="1" dirty="0" smtClean="0"/>
              <a:t>Yes</a:t>
            </a:r>
            <a:endParaRPr lang="en-US" sz="2400" dirty="0"/>
          </a:p>
          <a:p>
            <a:endParaRPr lang="en-US" sz="2800" dirty="0"/>
          </a:p>
        </p:txBody>
      </p:sp>
      <p:sp>
        <p:nvSpPr>
          <p:cNvPr id="2" name="Date Placeholder 1"/>
          <p:cNvSpPr>
            <a:spLocks noGrp="1"/>
          </p:cNvSpPr>
          <p:nvPr>
            <p:ph type="dt" sz="half" idx="10"/>
          </p:nvPr>
        </p:nvSpPr>
        <p:spPr>
          <a:xfrm>
            <a:off x="457200" y="6531029"/>
            <a:ext cx="2895600" cy="329184"/>
          </a:xfrm>
        </p:spPr>
        <p:txBody>
          <a:bodyPr/>
          <a:lstStyle/>
          <a:p>
            <a:r>
              <a:rPr lang="en-US" smtClean="0">
                <a:solidFill>
                  <a:srgbClr val="292934"/>
                </a:solidFill>
              </a:rPr>
              <a:t>Spring 2016</a:t>
            </a:r>
            <a:endParaRPr lang="en-US" dirty="0">
              <a:solidFill>
                <a:srgbClr val="292934"/>
              </a:solidFill>
            </a:endParaRPr>
          </a:p>
        </p:txBody>
      </p:sp>
      <p:sp>
        <p:nvSpPr>
          <p:cNvPr id="4" name="Footer Placeholder 3"/>
          <p:cNvSpPr>
            <a:spLocks noGrp="1"/>
          </p:cNvSpPr>
          <p:nvPr>
            <p:ph type="ftr" sz="quarter" idx="11"/>
          </p:nvPr>
        </p:nvSpPr>
        <p:spPr>
          <a:xfrm>
            <a:off x="3429000" y="6528816"/>
            <a:ext cx="4114800" cy="329184"/>
          </a:xfrm>
        </p:spPr>
        <p:txBody>
          <a:bodyPr/>
          <a:lstStyle/>
          <a:p>
            <a:pPr algn="r"/>
            <a:r>
              <a:rPr lang="en-US" dirty="0" smtClean="0">
                <a:solidFill>
                  <a:srgbClr val="292934"/>
                </a:solidFill>
              </a:rPr>
              <a:t>Wesley Evermon Interviews Drew Elrod</a:t>
            </a:r>
            <a:endParaRPr lang="en-US" dirty="0">
              <a:solidFill>
                <a:srgbClr val="292934"/>
              </a:solidFill>
            </a:endParaRPr>
          </a:p>
        </p:txBody>
      </p:sp>
      <p:sp>
        <p:nvSpPr>
          <p:cNvPr id="5" name="Title 1"/>
          <p:cNvSpPr>
            <a:spLocks noGrp="1"/>
          </p:cNvSpPr>
          <p:nvPr>
            <p:ph type="title"/>
          </p:nvPr>
        </p:nvSpPr>
        <p:spPr>
          <a:xfrm>
            <a:off x="550416" y="533400"/>
            <a:ext cx="8136384" cy="990600"/>
          </a:xfrm>
        </p:spPr>
        <p:txBody>
          <a:bodyPr/>
          <a:lstStyle/>
          <a:p>
            <a:pPr algn="ctr"/>
            <a:r>
              <a:rPr lang="en-US" dirty="0" smtClean="0">
                <a:solidFill>
                  <a:srgbClr val="292934"/>
                </a:solidFill>
              </a:rPr>
              <a:t>Permissions</a:t>
            </a:r>
            <a:endParaRPr lang="en-US" dirty="0">
              <a:solidFill>
                <a:srgbClr val="292934"/>
              </a:solidFill>
            </a:endParaRPr>
          </a:p>
        </p:txBody>
      </p:sp>
      <p:sp>
        <p:nvSpPr>
          <p:cNvPr id="6" name="Slide Number Placeholder 5"/>
          <p:cNvSpPr>
            <a:spLocks noGrp="1"/>
          </p:cNvSpPr>
          <p:nvPr>
            <p:ph type="sldNum" sz="quarter" idx="12"/>
          </p:nvPr>
        </p:nvSpPr>
        <p:spPr/>
        <p:txBody>
          <a:bodyPr/>
          <a:lstStyle/>
          <a:p>
            <a:fld id="{0CFEC368-1D7A-4F81-ABF6-AE0E36BAF64C}" type="slidenum">
              <a:rPr lang="en-US" smtClean="0"/>
              <a:pPr/>
              <a:t>9</a:t>
            </a:fld>
            <a:endParaRPr lang="en-US"/>
          </a:p>
        </p:txBody>
      </p:sp>
    </p:spTree>
    <p:extLst>
      <p:ext uri="{BB962C8B-B14F-4D97-AF65-F5344CB8AC3E}">
        <p14:creationId xmlns:p14="http://schemas.microsoft.com/office/powerpoint/2010/main" val="299726937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226</TotalTime>
  <Words>487</Words>
  <Application>Microsoft Office PowerPoint</Application>
  <PresentationFormat>On-screen Show (4:3)</PresentationFormat>
  <Paragraphs>90</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Clarity</vt:lpstr>
      <vt:lpstr>2016 Interview Project Graduate: Drew Elrod</vt:lpstr>
      <vt:lpstr>Overview</vt:lpstr>
      <vt:lpstr>Current Career</vt:lpstr>
      <vt:lpstr>Education</vt:lpstr>
      <vt:lpstr>Work Environment </vt:lpstr>
      <vt:lpstr>Work Environment (cont’d)</vt:lpstr>
      <vt:lpstr>Mercer Education Experience</vt:lpstr>
      <vt:lpstr>Career Path</vt:lpstr>
      <vt:lpstr>Permissions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2016 Interview project Graduate: Drew elrod</dc:title>
  <dc:creator>Wesley Evermon</dc:creator>
  <cp:lastModifiedBy>Joan Burtner</cp:lastModifiedBy>
  <cp:revision>24</cp:revision>
  <cp:lastPrinted>2016-04-05T14:12:49Z</cp:lastPrinted>
  <dcterms:created xsi:type="dcterms:W3CDTF">2016-03-31T19:34:05Z</dcterms:created>
  <dcterms:modified xsi:type="dcterms:W3CDTF">2016-04-05T14:18:32Z</dcterms:modified>
</cp:coreProperties>
</file>