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5" d="100"/>
          <a:sy n="55" d="100"/>
        </p:scale>
        <p:origin x="-102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DF8FC8D-CAFA-4840-BE85-CED758C60C96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B54CFEE-466A-4472-BD21-B428256F3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4CFEE-466A-4472-BD21-B428256F35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50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029F1-8BBB-4058-8FC6-86AA76ECC8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E0A907-A9FC-4A00-B494-4E34FD0068C1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88465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86BE-9252-4F91-908D-B3161EEBDD6C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8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69B9-68D8-4CCC-BED0-F2B77E5EA221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2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5CC0-439B-48D3-B11A-D66E7434FBF7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0843EA-0FD1-4ADD-BD2A-3FB475ECE802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02033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2885C-6A0E-4A5E-91A0-46221D824227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1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F896A-649B-430A-9B17-B0DE998A7B73}" type="datetime1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01935-2BBA-40AC-A570-955BDEDCFC5C}" type="datetime1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6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4B05-1D2F-4D89-B240-AE633F3B248A}" type="datetime1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4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1D0FE-589D-4979-8C70-7C9B104BA379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787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83B017-9516-4DB2-9BE9-C0AFD0208C14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698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F623338-793D-4CD2-94E7-7AB1C47CEADB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                February 10, 2016                                                                                                      Hazelrig and Murtaugh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BF46AF7-4102-4027-AC41-2571499EDD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214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3338"/>
            <a:ext cx="9144000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err="1" smtClean="0"/>
              <a:t>Baldrige</a:t>
            </a:r>
            <a:r>
              <a:rPr lang="en-US" sz="3200" dirty="0" smtClean="0"/>
              <a:t> Award Application Summary of: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Section 2 - Strategic Planning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Dylan </a:t>
            </a:r>
            <a:r>
              <a:rPr lang="en-US" sz="2400" dirty="0" err="1" smtClean="0"/>
              <a:t>Hazelrig</a:t>
            </a:r>
            <a:r>
              <a:rPr lang="en-US" sz="2400" dirty="0" smtClean="0"/>
              <a:t> and David </a:t>
            </a:r>
            <a:r>
              <a:rPr lang="en-US" sz="2400" dirty="0" err="1" smtClean="0"/>
              <a:t>Murtaugh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04" y="154342"/>
            <a:ext cx="6591392" cy="36930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970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*All charts and figures taken from the </a:t>
            </a:r>
            <a:r>
              <a:rPr lang="en-US" dirty="0"/>
              <a:t>a</a:t>
            </a:r>
            <a:r>
              <a:rPr lang="en-US" dirty="0" smtClean="0"/>
              <a:t>pplication summary found on the </a:t>
            </a:r>
            <a:r>
              <a:rPr lang="en-US" dirty="0" err="1" smtClean="0"/>
              <a:t>Baldrige</a:t>
            </a:r>
            <a:r>
              <a:rPr lang="en-US" dirty="0" smtClean="0"/>
              <a:t> Award website*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6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9225"/>
            <a:ext cx="10515600" cy="1325563"/>
          </a:xfrm>
        </p:spPr>
        <p:txBody>
          <a:bodyPr/>
          <a:lstStyle/>
          <a:p>
            <a:r>
              <a:rPr lang="en-US" dirty="0" smtClean="0"/>
              <a:t>2.1 Strategy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571624"/>
            <a:ext cx="5537200" cy="5083175"/>
          </a:xfrm>
        </p:spPr>
        <p:txBody>
          <a:bodyPr>
            <a:normAutofit/>
          </a:bodyPr>
          <a:lstStyle/>
          <a:p>
            <a:r>
              <a:rPr lang="en-US" dirty="0" smtClean="0"/>
              <a:t>2.1a(1) Strategic Planning Process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7</a:t>
            </a:r>
            <a:r>
              <a:rPr lang="en-US" dirty="0" smtClean="0"/>
              <a:t> main steps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Grouped into 4 categories: Approach, Integration, Deployment, Learning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Goal is to have the ability to: </a:t>
            </a:r>
          </a:p>
          <a:p>
            <a:pPr lvl="2"/>
            <a:r>
              <a:rPr lang="en-US" dirty="0" smtClean="0"/>
              <a:t>Address </a:t>
            </a:r>
            <a:r>
              <a:rPr lang="en-US" dirty="0"/>
              <a:t>fast-paced changes in the local economy and national health </a:t>
            </a:r>
            <a:r>
              <a:rPr lang="en-US" dirty="0" smtClean="0"/>
              <a:t>reform</a:t>
            </a:r>
          </a:p>
          <a:p>
            <a:pPr lvl="2"/>
            <a:r>
              <a:rPr lang="en-US" dirty="0" smtClean="0"/>
              <a:t>Ensure </a:t>
            </a:r>
            <a:r>
              <a:rPr lang="en-US" dirty="0"/>
              <a:t>alignment with longer-term capital and strategic project </a:t>
            </a:r>
            <a:r>
              <a:rPr lang="en-US" dirty="0" smtClean="0"/>
              <a:t>timelines</a:t>
            </a:r>
          </a:p>
          <a:p>
            <a:pPr lvl="2"/>
            <a:r>
              <a:rPr lang="en-US" dirty="0" smtClean="0"/>
              <a:t>Foster </a:t>
            </a:r>
            <a:r>
              <a:rPr lang="en-US" dirty="0"/>
              <a:t>disciplined deployment and a focus on results 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600" y="6423668"/>
            <a:ext cx="11946862" cy="365125"/>
          </a:xfrm>
        </p:spPr>
        <p:txBody>
          <a:bodyPr/>
          <a:lstStyle/>
          <a:p>
            <a:pPr algn="l"/>
            <a:r>
              <a:rPr lang="en-US" dirty="0" smtClean="0"/>
              <a:t>                February 10, 2016                                                                                                      </a:t>
            </a:r>
            <a:r>
              <a:rPr lang="en-US" dirty="0" err="1" smtClean="0"/>
              <a:t>Hazelrig</a:t>
            </a:r>
            <a:r>
              <a:rPr lang="en-US" dirty="0" smtClean="0"/>
              <a:t> and </a:t>
            </a:r>
            <a:r>
              <a:rPr lang="en-US" dirty="0" err="1" smtClean="0"/>
              <a:t>Murtaugh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07150"/>
            <a:ext cx="2743200" cy="365125"/>
          </a:xfrm>
        </p:spPr>
        <p:txBody>
          <a:bodyPr/>
          <a:lstStyle/>
          <a:p>
            <a:fld id="{5BF46AF7-4102-4027-AC41-2571499EDDD9}" type="slidenum">
              <a:rPr lang="en-US" smtClean="0"/>
              <a:t>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400" y="1474788"/>
            <a:ext cx="5673062" cy="500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6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2.1 Strategy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2.1a(2) Strategy Considerations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smtClean="0"/>
              <a:t>Environmental Assessment (EA), </a:t>
            </a:r>
            <a:r>
              <a:rPr lang="en-US" dirty="0"/>
              <a:t>created at the beginning of the </a:t>
            </a:r>
            <a:r>
              <a:rPr lang="en-US" dirty="0" smtClean="0"/>
              <a:t>Strategic Planning Process (SPP) </a:t>
            </a:r>
            <a:r>
              <a:rPr lang="en-US" dirty="0"/>
              <a:t>cycle </a:t>
            </a:r>
            <a:r>
              <a:rPr lang="en-US" dirty="0" smtClean="0"/>
              <a:t>contains </a:t>
            </a:r>
            <a:r>
              <a:rPr lang="en-US" dirty="0"/>
              <a:t>indicators of major shifts </a:t>
            </a:r>
            <a:r>
              <a:rPr lang="en-US" dirty="0" smtClean="0"/>
              <a:t>in: </a:t>
            </a:r>
          </a:p>
          <a:p>
            <a:pPr lvl="2"/>
            <a:r>
              <a:rPr lang="en-US" dirty="0" smtClean="0"/>
              <a:t>Technology</a:t>
            </a:r>
          </a:p>
          <a:p>
            <a:pPr lvl="2"/>
            <a:r>
              <a:rPr lang="en-US" dirty="0" smtClean="0"/>
              <a:t>Markets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ealth </a:t>
            </a:r>
            <a:r>
              <a:rPr lang="en-US" dirty="0"/>
              <a:t>care </a:t>
            </a:r>
            <a:r>
              <a:rPr lang="en-US" dirty="0" smtClean="0"/>
              <a:t>services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atient </a:t>
            </a:r>
            <a:r>
              <a:rPr lang="en-US" dirty="0"/>
              <a:t>and stakeholder </a:t>
            </a:r>
            <a:r>
              <a:rPr lang="en-US" dirty="0" smtClean="0"/>
              <a:t>preferences </a:t>
            </a:r>
          </a:p>
          <a:p>
            <a:pPr lvl="2"/>
            <a:r>
              <a:rPr lang="en-US" dirty="0" smtClean="0"/>
              <a:t>Competition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 economy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regulatory environment. </a:t>
            </a:r>
          </a:p>
          <a:p>
            <a:pPr lvl="1"/>
            <a:r>
              <a:rPr lang="en-US" dirty="0"/>
              <a:t>Scenario planning addresses long term organizational sustainability by modeling key regional and national environmental, payment, workforce, and competitor activity and performance assumptions into likely future scenarios </a:t>
            </a:r>
            <a:r>
              <a:rPr lang="en-US" dirty="0" smtClean="0"/>
              <a:t>which </a:t>
            </a:r>
            <a:r>
              <a:rPr lang="en-US" dirty="0"/>
              <a:t>inform our strategic priorities.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5100" y="6356350"/>
            <a:ext cx="12026900" cy="365125"/>
          </a:xfrm>
        </p:spPr>
        <p:txBody>
          <a:bodyPr/>
          <a:lstStyle/>
          <a:p>
            <a:pPr algn="l"/>
            <a:r>
              <a:rPr lang="en-US" dirty="0" smtClean="0"/>
              <a:t>                February 10, 2016                                                                                                      </a:t>
            </a:r>
            <a:r>
              <a:rPr lang="en-US" dirty="0" err="1" smtClean="0"/>
              <a:t>Hazelrig</a:t>
            </a:r>
            <a:r>
              <a:rPr lang="en-US" dirty="0" smtClean="0"/>
              <a:t> and </a:t>
            </a:r>
            <a:r>
              <a:rPr lang="en-US" dirty="0" err="1" smtClean="0"/>
              <a:t>Murtaugh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2.1 Strategy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2.1b(2) Strategic Objective Considerations</a:t>
            </a:r>
          </a:p>
          <a:p>
            <a:pPr lvl="1"/>
            <a:r>
              <a:rPr lang="en-US" dirty="0" smtClean="0"/>
              <a:t>Address System Communications and Strategic Advantages</a:t>
            </a:r>
          </a:p>
          <a:p>
            <a:pPr lvl="1"/>
            <a:r>
              <a:rPr lang="en-US" dirty="0" smtClean="0"/>
              <a:t>Address innovation and business model</a:t>
            </a:r>
          </a:p>
          <a:p>
            <a:pPr lvl="2"/>
            <a:r>
              <a:rPr lang="en-US" dirty="0" smtClean="0"/>
              <a:t>Includes new innovations and staying current as environment changes</a:t>
            </a:r>
          </a:p>
          <a:p>
            <a:pPr lvl="1"/>
            <a:r>
              <a:rPr lang="en-US" dirty="0" smtClean="0"/>
              <a:t>Capitalize on core competencies</a:t>
            </a:r>
          </a:p>
          <a:p>
            <a:pPr lvl="2"/>
            <a:r>
              <a:rPr lang="en-US" dirty="0" smtClean="0"/>
              <a:t>Focus on evolving and developing continuum of care</a:t>
            </a:r>
          </a:p>
          <a:p>
            <a:pPr lvl="1"/>
            <a:r>
              <a:rPr lang="en-US" dirty="0" smtClean="0"/>
              <a:t>Balance short and longer term</a:t>
            </a:r>
          </a:p>
          <a:p>
            <a:pPr lvl="1"/>
            <a:r>
              <a:rPr lang="en-US" dirty="0" smtClean="0"/>
              <a:t>Balance key stakeholder needs</a:t>
            </a:r>
          </a:p>
          <a:p>
            <a:pPr lvl="2"/>
            <a:r>
              <a:rPr lang="en-US" dirty="0" smtClean="0"/>
              <a:t>Key stakeholders include patient, purchaser, and community</a:t>
            </a:r>
          </a:p>
          <a:p>
            <a:pPr lvl="1"/>
            <a:r>
              <a:rPr lang="en-US" dirty="0" smtClean="0"/>
              <a:t>Adapt to sudden shifts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5100" y="6356350"/>
            <a:ext cx="12026900" cy="365125"/>
          </a:xfrm>
        </p:spPr>
        <p:txBody>
          <a:bodyPr/>
          <a:lstStyle/>
          <a:p>
            <a:pPr algn="l"/>
            <a:r>
              <a:rPr lang="en-US" dirty="0" smtClean="0"/>
              <a:t>                February 10, 2016                                                                                                      </a:t>
            </a:r>
            <a:r>
              <a:rPr lang="en-US" dirty="0" err="1" smtClean="0"/>
              <a:t>Hazelrig</a:t>
            </a:r>
            <a:r>
              <a:rPr lang="en-US" dirty="0" smtClean="0"/>
              <a:t> and </a:t>
            </a:r>
            <a:r>
              <a:rPr lang="en-US" dirty="0" err="1" smtClean="0"/>
              <a:t>Murtaugh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2.2 Strategy Implementation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89100"/>
            <a:ext cx="9601200" cy="3581400"/>
          </a:xfrm>
        </p:spPr>
        <p:txBody>
          <a:bodyPr/>
          <a:lstStyle/>
          <a:p>
            <a:r>
              <a:rPr lang="en-US" dirty="0" smtClean="0"/>
              <a:t>2.2a(1) Action Plan Development</a:t>
            </a:r>
          </a:p>
          <a:p>
            <a:pPr lvl="1"/>
            <a:r>
              <a:rPr lang="en-US" dirty="0" smtClean="0"/>
              <a:t>SI (strategic implementation) owners create a detailed action plan for initiative implementation using a standard format</a:t>
            </a:r>
          </a:p>
          <a:p>
            <a:pPr lvl="1"/>
            <a:r>
              <a:rPr lang="en-US" dirty="0" smtClean="0"/>
              <a:t>Implementing new action plans helps to make the company adaptable to health care reform and market changes</a:t>
            </a:r>
          </a:p>
          <a:p>
            <a:r>
              <a:rPr lang="en-US" dirty="0" smtClean="0"/>
              <a:t>2.2a(2) Action Plan Implementation</a:t>
            </a:r>
          </a:p>
          <a:p>
            <a:pPr lvl="1"/>
            <a:r>
              <a:rPr lang="en-US" dirty="0" smtClean="0"/>
              <a:t>Action plans are deployed using several mechanisms, including: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5100" y="6356350"/>
            <a:ext cx="12026900" cy="365125"/>
          </a:xfrm>
        </p:spPr>
        <p:txBody>
          <a:bodyPr/>
          <a:lstStyle/>
          <a:p>
            <a:pPr algn="l"/>
            <a:r>
              <a:rPr lang="en-US" dirty="0" smtClean="0"/>
              <a:t>                February 10, 2016                                                                                                      </a:t>
            </a:r>
            <a:r>
              <a:rPr lang="en-US" dirty="0" err="1" smtClean="0"/>
              <a:t>Hazelrig</a:t>
            </a:r>
            <a:r>
              <a:rPr lang="en-US" dirty="0" smtClean="0"/>
              <a:t> and </a:t>
            </a:r>
            <a:r>
              <a:rPr lang="en-US" dirty="0" err="1" smtClean="0"/>
              <a:t>Murtaugh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841570"/>
              </p:ext>
            </p:extLst>
          </p:nvPr>
        </p:nvGraphicFramePr>
        <p:xfrm>
          <a:off x="2032000" y="4364566"/>
          <a:ext cx="8128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communications system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incorporating plans into department and individual goals through the Performance Management System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implementing action plans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System-wide dashboards and OPRs (Organizational Performance Review)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99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2.2 Strategy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/>
          </a:bodyPr>
          <a:lstStyle/>
          <a:p>
            <a:r>
              <a:rPr lang="en-US" dirty="0" smtClean="0"/>
              <a:t>2.2a(3) Resource Allocation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PC (Performance Council) </a:t>
            </a:r>
            <a:r>
              <a:rPr lang="en-US" dirty="0"/>
              <a:t>coordinates its detailed action planning to coincide with the annual capital and operating budgeting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2.2a(5) Performance Measures</a:t>
            </a:r>
          </a:p>
          <a:p>
            <a:pPr lvl="1"/>
            <a:r>
              <a:rPr lang="en-US" dirty="0"/>
              <a:t>Action plan progress is assessed using dashboard organizational performance measures and action plan monitors </a:t>
            </a:r>
            <a:endParaRPr lang="en-US" dirty="0" smtClean="0"/>
          </a:p>
          <a:p>
            <a:r>
              <a:rPr lang="en-US" dirty="0" smtClean="0"/>
              <a:t>2.2a(6) Action Plan Modification</a:t>
            </a:r>
          </a:p>
          <a:p>
            <a:pPr lvl="1"/>
            <a:r>
              <a:rPr lang="en-US" dirty="0" smtClean="0"/>
              <a:t>SI (Strategic Initiative) </a:t>
            </a:r>
            <a:r>
              <a:rPr lang="en-US" dirty="0"/>
              <a:t>owners not achieving performance targets use the </a:t>
            </a:r>
            <a:r>
              <a:rPr lang="en-US" dirty="0" smtClean="0"/>
              <a:t>MFI (Model for Improvement) </a:t>
            </a:r>
            <a:r>
              <a:rPr lang="en-US" dirty="0"/>
              <a:t>to modify action plans </a:t>
            </a:r>
            <a:endParaRPr lang="en-US" dirty="0" smtClean="0"/>
          </a:p>
          <a:p>
            <a:pPr lvl="1"/>
            <a:r>
              <a:rPr lang="en-US" dirty="0"/>
              <a:t>Changes to the market are discussed throughout the year by the PC </a:t>
            </a:r>
            <a:r>
              <a:rPr lang="en-US" dirty="0" smtClean="0"/>
              <a:t>(Performance Council)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5100" y="6356350"/>
            <a:ext cx="12026900" cy="365125"/>
          </a:xfrm>
        </p:spPr>
        <p:txBody>
          <a:bodyPr/>
          <a:lstStyle/>
          <a:p>
            <a:pPr algn="l"/>
            <a:r>
              <a:rPr lang="en-US" dirty="0" smtClean="0"/>
              <a:t>                February 10, 2016                                                                                                      </a:t>
            </a:r>
            <a:r>
              <a:rPr lang="en-US" dirty="0" err="1" smtClean="0"/>
              <a:t>Hazelrig</a:t>
            </a:r>
            <a:r>
              <a:rPr lang="en-US" dirty="0" smtClean="0"/>
              <a:t> and </a:t>
            </a:r>
            <a:r>
              <a:rPr lang="en-US" dirty="0" err="1" smtClean="0"/>
              <a:t>Murtaugh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2.2 Strategy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2.2b Performance Projections</a:t>
            </a:r>
          </a:p>
          <a:p>
            <a:pPr lvl="1"/>
            <a:r>
              <a:rPr lang="en-US" dirty="0"/>
              <a:t>Targets are developed by the assigned team, with input from functional experts and the Metrics Committee (MC), and approved by </a:t>
            </a:r>
            <a:r>
              <a:rPr lang="en-US" dirty="0" smtClean="0"/>
              <a:t>PC (Performance Council) </a:t>
            </a:r>
          </a:p>
          <a:p>
            <a:pPr lvl="1"/>
            <a:r>
              <a:rPr lang="en-US" dirty="0"/>
              <a:t>In keeping with </a:t>
            </a:r>
            <a:r>
              <a:rPr lang="en-US" dirty="0" smtClean="0"/>
              <a:t>HFHS’s (Henry Ford Health System) </a:t>
            </a:r>
            <a:r>
              <a:rPr lang="en-US" dirty="0"/>
              <a:t>commitment to “stretch” goals, our targets are usually based on the most aggressive comparisons to competitors, national standards, or benchmarks 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5100" y="6356350"/>
            <a:ext cx="12026900" cy="365125"/>
          </a:xfrm>
        </p:spPr>
        <p:txBody>
          <a:bodyPr/>
          <a:lstStyle/>
          <a:p>
            <a:pPr algn="l"/>
            <a:r>
              <a:rPr lang="en-US" dirty="0" smtClean="0"/>
              <a:t>                February 10, 2016                                                                                                      </a:t>
            </a:r>
            <a:r>
              <a:rPr lang="en-US" dirty="0" err="1" smtClean="0"/>
              <a:t>Hazelrig</a:t>
            </a:r>
            <a:r>
              <a:rPr lang="en-US" dirty="0" smtClean="0"/>
              <a:t> and </a:t>
            </a:r>
            <a:r>
              <a:rPr lang="en-US" dirty="0" err="1" smtClean="0"/>
              <a:t>Murtaugh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6AF7-4102-4027-AC41-2571499EDD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41</TotalTime>
  <Words>536</Words>
  <Application>Microsoft Office PowerPoint</Application>
  <PresentationFormat>Custom</PresentationFormat>
  <Paragraphs>74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Crop</vt:lpstr>
      <vt:lpstr>PowerPoint Presentation</vt:lpstr>
      <vt:lpstr>2.1 Strategy Development</vt:lpstr>
      <vt:lpstr>2.1 Strategy Development</vt:lpstr>
      <vt:lpstr>2.1 Strategy Development</vt:lpstr>
      <vt:lpstr>2.2 Strategy Implementation </vt:lpstr>
      <vt:lpstr>2.2 Strategy Implementation</vt:lpstr>
      <vt:lpstr>2.2 Strategy Implementation</vt:lpstr>
    </vt:vector>
  </TitlesOfParts>
  <Company>Mercer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Engineering Lab. Account</dc:creator>
  <cp:lastModifiedBy>Joan Burtner</cp:lastModifiedBy>
  <cp:revision>7</cp:revision>
  <cp:lastPrinted>2016-02-10T18:18:44Z</cp:lastPrinted>
  <dcterms:created xsi:type="dcterms:W3CDTF">2016-02-08T20:51:42Z</dcterms:created>
  <dcterms:modified xsi:type="dcterms:W3CDTF">2016-02-10T18:19:06Z</dcterms:modified>
</cp:coreProperties>
</file>