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11" autoAdjust="0"/>
    <p:restoredTop sz="94660"/>
  </p:normalViewPr>
  <p:slideViewPr>
    <p:cSldViewPr snapToGrid="0">
      <p:cViewPr>
        <p:scale>
          <a:sx n="79" d="100"/>
          <a:sy n="79" d="100"/>
        </p:scale>
        <p:origin x="-84"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842958-E4CB-487D-8C1A-220D84BDA975}" type="datetimeFigureOut">
              <a:rPr lang="en-US" smtClean="0"/>
              <a:t>12/1/2014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8757BB-26AA-48CD-85D2-AB1BB66F0ACC}" type="slidenum">
              <a:rPr lang="en-US" smtClean="0"/>
              <a:t>‹#›</a:t>
            </a:fld>
            <a:endParaRPr lang="en-US"/>
          </a:p>
        </p:txBody>
      </p:sp>
    </p:spTree>
    <p:extLst>
      <p:ext uri="{BB962C8B-B14F-4D97-AF65-F5344CB8AC3E}">
        <p14:creationId xmlns:p14="http://schemas.microsoft.com/office/powerpoint/2010/main" val="1338406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8757BB-26AA-48CD-85D2-AB1BB66F0ACC}" type="slidenum">
              <a:rPr lang="en-US" smtClean="0"/>
              <a:t>1</a:t>
            </a:fld>
            <a:endParaRPr lang="en-US"/>
          </a:p>
        </p:txBody>
      </p:sp>
    </p:spTree>
    <p:extLst>
      <p:ext uri="{BB962C8B-B14F-4D97-AF65-F5344CB8AC3E}">
        <p14:creationId xmlns:p14="http://schemas.microsoft.com/office/powerpoint/2010/main" val="390230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8757BB-26AA-48CD-85D2-AB1BB66F0ACC}" type="slidenum">
              <a:rPr lang="en-US" smtClean="0"/>
              <a:t>2</a:t>
            </a:fld>
            <a:endParaRPr lang="en-US"/>
          </a:p>
        </p:txBody>
      </p:sp>
    </p:spTree>
    <p:extLst>
      <p:ext uri="{BB962C8B-B14F-4D97-AF65-F5344CB8AC3E}">
        <p14:creationId xmlns:p14="http://schemas.microsoft.com/office/powerpoint/2010/main" val="39267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8757BB-26AA-48CD-85D2-AB1BB66F0ACC}" type="slidenum">
              <a:rPr lang="en-US" smtClean="0"/>
              <a:t>3</a:t>
            </a:fld>
            <a:endParaRPr lang="en-US"/>
          </a:p>
        </p:txBody>
      </p:sp>
    </p:spTree>
    <p:extLst>
      <p:ext uri="{BB962C8B-B14F-4D97-AF65-F5344CB8AC3E}">
        <p14:creationId xmlns:p14="http://schemas.microsoft.com/office/powerpoint/2010/main" val="56465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8757BB-26AA-48CD-85D2-AB1BB66F0ACC}" type="slidenum">
              <a:rPr lang="en-US" smtClean="0"/>
              <a:t>4</a:t>
            </a:fld>
            <a:endParaRPr lang="en-US"/>
          </a:p>
        </p:txBody>
      </p:sp>
    </p:spTree>
    <p:extLst>
      <p:ext uri="{BB962C8B-B14F-4D97-AF65-F5344CB8AC3E}">
        <p14:creationId xmlns:p14="http://schemas.microsoft.com/office/powerpoint/2010/main" val="12836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177185-9CBE-48D4-935E-93C5275C2D10}" type="datetime1">
              <a:rPr lang="en-US" smtClean="0"/>
              <a:t>12/1/2014</a:t>
            </a:fld>
            <a:endParaRPr lang="en-US"/>
          </a:p>
        </p:txBody>
      </p:sp>
      <p:sp>
        <p:nvSpPr>
          <p:cNvPr id="5" name="Footer Placeholder 4"/>
          <p:cNvSpPr>
            <a:spLocks noGrp="1"/>
          </p:cNvSpPr>
          <p:nvPr>
            <p:ph type="ftr" sz="quarter" idx="11"/>
          </p:nvPr>
        </p:nvSpPr>
        <p:spPr/>
        <p:txBody>
          <a:bodyPr/>
          <a:lstStyle/>
          <a:p>
            <a:r>
              <a:rPr lang="en-US" smtClean="0"/>
              <a:t>ETM 627 - Justin Blount - </a:t>
            </a:r>
            <a:endParaRPr lang="en-US"/>
          </a:p>
        </p:txBody>
      </p:sp>
      <p:sp>
        <p:nvSpPr>
          <p:cNvPr id="6" name="Slide Number Placeholder 5"/>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234653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09AEE5-673F-40F9-8BB5-480608FEA125}" type="datetime1">
              <a:rPr lang="en-US" smtClean="0"/>
              <a:t>12/1/2014</a:t>
            </a:fld>
            <a:endParaRPr lang="en-US"/>
          </a:p>
        </p:txBody>
      </p:sp>
      <p:sp>
        <p:nvSpPr>
          <p:cNvPr id="5" name="Footer Placeholder 4"/>
          <p:cNvSpPr>
            <a:spLocks noGrp="1"/>
          </p:cNvSpPr>
          <p:nvPr>
            <p:ph type="ftr" sz="quarter" idx="11"/>
          </p:nvPr>
        </p:nvSpPr>
        <p:spPr/>
        <p:txBody>
          <a:bodyPr/>
          <a:lstStyle/>
          <a:p>
            <a:r>
              <a:rPr lang="en-US" smtClean="0"/>
              <a:t>ETM 627 - Justin Blount - </a:t>
            </a:r>
            <a:endParaRPr lang="en-US"/>
          </a:p>
        </p:txBody>
      </p:sp>
      <p:sp>
        <p:nvSpPr>
          <p:cNvPr id="6" name="Slide Number Placeholder 5"/>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6325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770CC-B7B7-47E5-9A62-D73EA9F57A39}" type="datetime1">
              <a:rPr lang="en-US" smtClean="0"/>
              <a:t>12/1/2014</a:t>
            </a:fld>
            <a:endParaRPr lang="en-US"/>
          </a:p>
        </p:txBody>
      </p:sp>
      <p:sp>
        <p:nvSpPr>
          <p:cNvPr id="5" name="Footer Placeholder 4"/>
          <p:cNvSpPr>
            <a:spLocks noGrp="1"/>
          </p:cNvSpPr>
          <p:nvPr>
            <p:ph type="ftr" sz="quarter" idx="11"/>
          </p:nvPr>
        </p:nvSpPr>
        <p:spPr/>
        <p:txBody>
          <a:bodyPr/>
          <a:lstStyle/>
          <a:p>
            <a:r>
              <a:rPr lang="en-US" smtClean="0"/>
              <a:t>ETM 627 - Justin Blount - </a:t>
            </a:r>
            <a:endParaRPr lang="en-US"/>
          </a:p>
        </p:txBody>
      </p:sp>
      <p:sp>
        <p:nvSpPr>
          <p:cNvPr id="6" name="Slide Number Placeholder 5"/>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342112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E1261B-61FE-4401-B5DA-D6E74F433E74}" type="datetime1">
              <a:rPr lang="en-US" smtClean="0"/>
              <a:t>12/1/2014</a:t>
            </a:fld>
            <a:endParaRPr lang="en-US"/>
          </a:p>
        </p:txBody>
      </p:sp>
      <p:sp>
        <p:nvSpPr>
          <p:cNvPr id="5" name="Footer Placeholder 4"/>
          <p:cNvSpPr>
            <a:spLocks noGrp="1"/>
          </p:cNvSpPr>
          <p:nvPr>
            <p:ph type="ftr" sz="quarter" idx="11"/>
          </p:nvPr>
        </p:nvSpPr>
        <p:spPr/>
        <p:txBody>
          <a:bodyPr/>
          <a:lstStyle/>
          <a:p>
            <a:r>
              <a:rPr lang="en-US" smtClean="0"/>
              <a:t>ETM 627 - Justin Blount - </a:t>
            </a:r>
            <a:endParaRPr lang="en-US"/>
          </a:p>
        </p:txBody>
      </p:sp>
      <p:sp>
        <p:nvSpPr>
          <p:cNvPr id="6" name="Slide Number Placeholder 5"/>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406253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9F010-F1D7-4654-B0DF-E3AAB1FA5A56}" type="datetime1">
              <a:rPr lang="en-US" smtClean="0"/>
              <a:t>12/1/2014</a:t>
            </a:fld>
            <a:endParaRPr lang="en-US"/>
          </a:p>
        </p:txBody>
      </p:sp>
      <p:sp>
        <p:nvSpPr>
          <p:cNvPr id="5" name="Footer Placeholder 4"/>
          <p:cNvSpPr>
            <a:spLocks noGrp="1"/>
          </p:cNvSpPr>
          <p:nvPr>
            <p:ph type="ftr" sz="quarter" idx="11"/>
          </p:nvPr>
        </p:nvSpPr>
        <p:spPr/>
        <p:txBody>
          <a:bodyPr/>
          <a:lstStyle/>
          <a:p>
            <a:r>
              <a:rPr lang="en-US" smtClean="0"/>
              <a:t>ETM 627 - Justin Blount - </a:t>
            </a:r>
            <a:endParaRPr lang="en-US"/>
          </a:p>
        </p:txBody>
      </p:sp>
      <p:sp>
        <p:nvSpPr>
          <p:cNvPr id="6" name="Slide Number Placeholder 5"/>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134093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5C2681-4F33-441A-8FEB-C851A25DA63E}" type="datetime1">
              <a:rPr lang="en-US" smtClean="0"/>
              <a:t>12/1/2014</a:t>
            </a:fld>
            <a:endParaRPr lang="en-US"/>
          </a:p>
        </p:txBody>
      </p:sp>
      <p:sp>
        <p:nvSpPr>
          <p:cNvPr id="6" name="Footer Placeholder 5"/>
          <p:cNvSpPr>
            <a:spLocks noGrp="1"/>
          </p:cNvSpPr>
          <p:nvPr>
            <p:ph type="ftr" sz="quarter" idx="11"/>
          </p:nvPr>
        </p:nvSpPr>
        <p:spPr/>
        <p:txBody>
          <a:bodyPr/>
          <a:lstStyle/>
          <a:p>
            <a:r>
              <a:rPr lang="en-US" smtClean="0"/>
              <a:t>ETM 627 - Justin Blount - </a:t>
            </a:r>
            <a:endParaRPr lang="en-US"/>
          </a:p>
        </p:txBody>
      </p:sp>
      <p:sp>
        <p:nvSpPr>
          <p:cNvPr id="7" name="Slide Number Placeholder 6"/>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4186544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6CCC2E-DE1E-4742-8803-443C8A5C2C25}" type="datetime1">
              <a:rPr lang="en-US" smtClean="0"/>
              <a:t>12/1/2014</a:t>
            </a:fld>
            <a:endParaRPr lang="en-US"/>
          </a:p>
        </p:txBody>
      </p:sp>
      <p:sp>
        <p:nvSpPr>
          <p:cNvPr id="8" name="Footer Placeholder 7"/>
          <p:cNvSpPr>
            <a:spLocks noGrp="1"/>
          </p:cNvSpPr>
          <p:nvPr>
            <p:ph type="ftr" sz="quarter" idx="11"/>
          </p:nvPr>
        </p:nvSpPr>
        <p:spPr/>
        <p:txBody>
          <a:bodyPr/>
          <a:lstStyle/>
          <a:p>
            <a:r>
              <a:rPr lang="en-US" smtClean="0"/>
              <a:t>ETM 627 - Justin Blount - </a:t>
            </a:r>
            <a:endParaRPr lang="en-US"/>
          </a:p>
        </p:txBody>
      </p:sp>
      <p:sp>
        <p:nvSpPr>
          <p:cNvPr id="9" name="Slide Number Placeholder 8"/>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389108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7CB53E-E41E-4FB5-9068-49CC876D6A28}" type="datetime1">
              <a:rPr lang="en-US" smtClean="0"/>
              <a:t>12/1/2014</a:t>
            </a:fld>
            <a:endParaRPr lang="en-US"/>
          </a:p>
        </p:txBody>
      </p:sp>
      <p:sp>
        <p:nvSpPr>
          <p:cNvPr id="4" name="Footer Placeholder 3"/>
          <p:cNvSpPr>
            <a:spLocks noGrp="1"/>
          </p:cNvSpPr>
          <p:nvPr>
            <p:ph type="ftr" sz="quarter" idx="11"/>
          </p:nvPr>
        </p:nvSpPr>
        <p:spPr/>
        <p:txBody>
          <a:bodyPr/>
          <a:lstStyle/>
          <a:p>
            <a:r>
              <a:rPr lang="en-US" smtClean="0"/>
              <a:t>ETM 627 - Justin Blount - </a:t>
            </a:r>
            <a:endParaRPr lang="en-US"/>
          </a:p>
        </p:txBody>
      </p:sp>
      <p:sp>
        <p:nvSpPr>
          <p:cNvPr id="5" name="Slide Number Placeholder 4"/>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306291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2D0D0-E516-4E3C-9C74-16DDDE8672E3}" type="datetime1">
              <a:rPr lang="en-US" smtClean="0"/>
              <a:t>12/1/2014</a:t>
            </a:fld>
            <a:endParaRPr lang="en-US"/>
          </a:p>
        </p:txBody>
      </p:sp>
      <p:sp>
        <p:nvSpPr>
          <p:cNvPr id="3" name="Footer Placeholder 2"/>
          <p:cNvSpPr>
            <a:spLocks noGrp="1"/>
          </p:cNvSpPr>
          <p:nvPr>
            <p:ph type="ftr" sz="quarter" idx="11"/>
          </p:nvPr>
        </p:nvSpPr>
        <p:spPr/>
        <p:txBody>
          <a:bodyPr/>
          <a:lstStyle/>
          <a:p>
            <a:r>
              <a:rPr lang="en-US" smtClean="0"/>
              <a:t>ETM 627 - Justin Blount - </a:t>
            </a:r>
            <a:endParaRPr lang="en-US"/>
          </a:p>
        </p:txBody>
      </p:sp>
      <p:sp>
        <p:nvSpPr>
          <p:cNvPr id="4" name="Slide Number Placeholder 3"/>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285671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1EA33-20BC-4B25-A05F-8302B4899011}" type="datetime1">
              <a:rPr lang="en-US" smtClean="0"/>
              <a:t>12/1/2014</a:t>
            </a:fld>
            <a:endParaRPr lang="en-US"/>
          </a:p>
        </p:txBody>
      </p:sp>
      <p:sp>
        <p:nvSpPr>
          <p:cNvPr id="6" name="Footer Placeholder 5"/>
          <p:cNvSpPr>
            <a:spLocks noGrp="1"/>
          </p:cNvSpPr>
          <p:nvPr>
            <p:ph type="ftr" sz="quarter" idx="11"/>
          </p:nvPr>
        </p:nvSpPr>
        <p:spPr/>
        <p:txBody>
          <a:bodyPr/>
          <a:lstStyle/>
          <a:p>
            <a:r>
              <a:rPr lang="en-US" smtClean="0"/>
              <a:t>ETM 627 - Justin Blount - </a:t>
            </a:r>
            <a:endParaRPr lang="en-US"/>
          </a:p>
        </p:txBody>
      </p:sp>
      <p:sp>
        <p:nvSpPr>
          <p:cNvPr id="7" name="Slide Number Placeholder 6"/>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89514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7CA56D-DC6A-41CD-95D6-DDCF38D6D473}" type="datetime1">
              <a:rPr lang="en-US" smtClean="0"/>
              <a:t>12/1/2014</a:t>
            </a:fld>
            <a:endParaRPr lang="en-US"/>
          </a:p>
        </p:txBody>
      </p:sp>
      <p:sp>
        <p:nvSpPr>
          <p:cNvPr id="6" name="Footer Placeholder 5"/>
          <p:cNvSpPr>
            <a:spLocks noGrp="1"/>
          </p:cNvSpPr>
          <p:nvPr>
            <p:ph type="ftr" sz="quarter" idx="11"/>
          </p:nvPr>
        </p:nvSpPr>
        <p:spPr/>
        <p:txBody>
          <a:bodyPr/>
          <a:lstStyle/>
          <a:p>
            <a:r>
              <a:rPr lang="en-US" smtClean="0"/>
              <a:t>ETM 627 - Justin Blount - </a:t>
            </a:r>
            <a:endParaRPr lang="en-US"/>
          </a:p>
        </p:txBody>
      </p:sp>
      <p:sp>
        <p:nvSpPr>
          <p:cNvPr id="7" name="Slide Number Placeholder 6"/>
          <p:cNvSpPr>
            <a:spLocks noGrp="1"/>
          </p:cNvSpPr>
          <p:nvPr>
            <p:ph type="sldNum" sz="quarter" idx="12"/>
          </p:nvPr>
        </p:nvSpPr>
        <p:spPr/>
        <p:txBody>
          <a:bodyPr/>
          <a:lstStyle/>
          <a:p>
            <a:fld id="{08CC542E-B27D-49D1-B54A-3523D1926665}" type="slidenum">
              <a:rPr lang="en-US" smtClean="0"/>
              <a:t>‹#›</a:t>
            </a:fld>
            <a:endParaRPr lang="en-US"/>
          </a:p>
        </p:txBody>
      </p:sp>
    </p:spTree>
    <p:extLst>
      <p:ext uri="{BB962C8B-B14F-4D97-AF65-F5344CB8AC3E}">
        <p14:creationId xmlns:p14="http://schemas.microsoft.com/office/powerpoint/2010/main" val="139659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669E0-47C3-4502-9BAE-8421148576D3}" type="datetime1">
              <a:rPr lang="en-US" smtClean="0"/>
              <a:t>12/1/2014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ETM 627 - Justin Blount - </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C542E-B27D-49D1-B54A-3523D1926665}" type="slidenum">
              <a:rPr lang="en-US" smtClean="0"/>
              <a:t>‹#›</a:t>
            </a:fld>
            <a:endParaRPr lang="en-US"/>
          </a:p>
        </p:txBody>
      </p:sp>
    </p:spTree>
    <p:extLst>
      <p:ext uri="{BB962C8B-B14F-4D97-AF65-F5344CB8AC3E}">
        <p14:creationId xmlns:p14="http://schemas.microsoft.com/office/powerpoint/2010/main" val="845571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26255"/>
          </a:xfrm>
        </p:spPr>
        <p:txBody>
          <a:bodyPr/>
          <a:lstStyle/>
          <a:p>
            <a:r>
              <a:rPr lang="en-US" dirty="0" smtClean="0"/>
              <a:t>Product Recall</a:t>
            </a:r>
            <a:endParaRPr lang="en-US" dirty="0"/>
          </a:p>
        </p:txBody>
      </p:sp>
      <p:sp>
        <p:nvSpPr>
          <p:cNvPr id="3" name="Content Placeholder 2"/>
          <p:cNvSpPr>
            <a:spLocks noGrp="1"/>
          </p:cNvSpPr>
          <p:nvPr>
            <p:ph idx="1"/>
          </p:nvPr>
        </p:nvSpPr>
        <p:spPr>
          <a:xfrm>
            <a:off x="628650" y="1091381"/>
            <a:ext cx="7886700" cy="5085582"/>
          </a:xfrm>
        </p:spPr>
        <p:txBody>
          <a:bodyPr>
            <a:normAutofit/>
          </a:bodyPr>
          <a:lstStyle/>
          <a:p>
            <a:r>
              <a:rPr lang="en-US" sz="1800" dirty="0" smtClean="0"/>
              <a:t>What: </a:t>
            </a:r>
            <a:r>
              <a:rPr lang="en-US" sz="1800" dirty="0"/>
              <a:t>twins: Dodge Aspen and Plymouth </a:t>
            </a:r>
            <a:r>
              <a:rPr lang="en-US" sz="1800" smtClean="0"/>
              <a:t>Volare</a:t>
            </a:r>
            <a:r>
              <a:rPr lang="en-US" sz="1800" dirty="0" smtClean="0"/>
              <a:t> </a:t>
            </a:r>
            <a:r>
              <a:rPr lang="en-US" sz="1800" dirty="0"/>
              <a:t>(</a:t>
            </a:r>
            <a:r>
              <a:rPr lang="en-US" sz="1800" dirty="0" smtClean="0"/>
              <a:t>Chrysler), 1976 and 1977 models</a:t>
            </a:r>
            <a:endParaRPr lang="en-US" sz="1800" dirty="0"/>
          </a:p>
          <a:p>
            <a:r>
              <a:rPr lang="en-US" sz="1800" dirty="0" smtClean="0"/>
              <a:t>Recall Date: Dec 28, 1977 &amp; May 1, 1978 (among others)[1]</a:t>
            </a:r>
          </a:p>
          <a:p>
            <a:r>
              <a:rPr lang="en-US" sz="1800" dirty="0" smtClean="0"/>
              <a:t>Situation: The 1976 models were collectively named Motor Trend’s ‘Car of the Year’. Several minor recalls ensued in 1978. However, one serious recall cost Chrysler millions of dollars.[2]</a:t>
            </a:r>
          </a:p>
          <a:p>
            <a:r>
              <a:rPr lang="en-US" sz="1800" dirty="0" smtClean="0"/>
              <a:t>Nature of Recall: In all, the 1976 </a:t>
            </a:r>
            <a:r>
              <a:rPr lang="en-US" sz="1800" dirty="0" err="1" smtClean="0"/>
              <a:t>Volare</a:t>
            </a:r>
            <a:r>
              <a:rPr lang="en-US" sz="1800" dirty="0" smtClean="0"/>
              <a:t>/Aspen had five mandated recalls on suspension, ignition and fuel systems, brakes, steering, and the body. Chrysler also declared a voluntary recall on all front fenders and adjacent sheet metal.[3]</a:t>
            </a:r>
          </a:p>
          <a:p>
            <a:r>
              <a:rPr lang="en-US" sz="1800" dirty="0" smtClean="0"/>
              <a:t>Number of units sold: well over 1 million </a:t>
            </a:r>
            <a:r>
              <a:rPr lang="en-US" sz="1800" dirty="0" smtClean="0">
                <a:solidFill>
                  <a:schemeClr val="bg1">
                    <a:lumMod val="50000"/>
                  </a:schemeClr>
                </a:solidFill>
              </a:rPr>
              <a:t>(291,919 </a:t>
            </a:r>
            <a:r>
              <a:rPr lang="en-US" sz="1800" dirty="0" err="1" smtClean="0">
                <a:solidFill>
                  <a:schemeClr val="bg1">
                    <a:lumMod val="50000"/>
                  </a:schemeClr>
                </a:solidFill>
              </a:rPr>
              <a:t>Volares</a:t>
            </a:r>
            <a:r>
              <a:rPr lang="en-US" sz="1800" dirty="0" smtClean="0">
                <a:solidFill>
                  <a:schemeClr val="bg1">
                    <a:lumMod val="50000"/>
                  </a:schemeClr>
                </a:solidFill>
              </a:rPr>
              <a:t> in 1976, for a 42.8% gain in Plymouth sales; 219,449 Aspens in 1976; 382,418 </a:t>
            </a:r>
            <a:r>
              <a:rPr lang="en-US" sz="1800" dirty="0" err="1" smtClean="0">
                <a:solidFill>
                  <a:schemeClr val="bg1">
                    <a:lumMod val="50000"/>
                  </a:schemeClr>
                </a:solidFill>
              </a:rPr>
              <a:t>Volares</a:t>
            </a:r>
            <a:r>
              <a:rPr lang="en-US" sz="1800" dirty="0" smtClean="0">
                <a:solidFill>
                  <a:schemeClr val="bg1">
                    <a:lumMod val="50000"/>
                  </a:schemeClr>
                </a:solidFill>
              </a:rPr>
              <a:t> in 1977; 219,449 Aspens in 1977).</a:t>
            </a:r>
            <a:r>
              <a:rPr lang="en-US" sz="1800" dirty="0" smtClean="0"/>
              <a:t>  “In 1977 </a:t>
            </a:r>
            <a:r>
              <a:rPr lang="en-US" sz="1800" dirty="0" err="1" smtClean="0"/>
              <a:t>Volare</a:t>
            </a:r>
            <a:r>
              <a:rPr lang="en-US" sz="1800" dirty="0" smtClean="0"/>
              <a:t>/Aspen accounted for 51.4% of corporate sales.”[3]</a:t>
            </a:r>
          </a:p>
          <a:p>
            <a:r>
              <a:rPr lang="en-US" sz="1800" dirty="0" smtClean="0"/>
              <a:t>MSRP[4]: various models</a:t>
            </a:r>
            <a:r>
              <a:rPr lang="en-US" sz="1800" dirty="0"/>
              <a:t>; </a:t>
            </a:r>
            <a:r>
              <a:rPr lang="en-US" sz="1800" dirty="0" smtClean="0"/>
              <a:t>instances: 1976 </a:t>
            </a:r>
            <a:r>
              <a:rPr lang="en-US" sz="1800" dirty="0"/>
              <a:t>Plymouth </a:t>
            </a:r>
            <a:r>
              <a:rPr lang="en-US" sz="1800" dirty="0" err="1"/>
              <a:t>Volare</a:t>
            </a:r>
            <a:r>
              <a:rPr lang="en-US" sz="1800" dirty="0"/>
              <a:t> Premier  $</a:t>
            </a:r>
            <a:r>
              <a:rPr lang="en-US" sz="1800" dirty="0" smtClean="0"/>
              <a:t>4,389				     </a:t>
            </a:r>
            <a:r>
              <a:rPr lang="en-US" sz="1800" dirty="0"/>
              <a:t>	</a:t>
            </a:r>
            <a:r>
              <a:rPr lang="en-US" sz="1800" dirty="0" smtClean="0"/>
              <a:t>1976 </a:t>
            </a:r>
            <a:r>
              <a:rPr lang="en-US" sz="1800" dirty="0"/>
              <a:t>Dodge Aspen </a:t>
            </a:r>
            <a:r>
              <a:rPr lang="en-US" sz="1800" dirty="0" smtClean="0"/>
              <a:t>Custom        $3,518</a:t>
            </a:r>
            <a:endParaRPr lang="en-US" sz="1800" dirty="0"/>
          </a:p>
        </p:txBody>
      </p:sp>
      <p:sp>
        <p:nvSpPr>
          <p:cNvPr id="4" name="Footer Placeholder 3"/>
          <p:cNvSpPr>
            <a:spLocks noGrp="1"/>
          </p:cNvSpPr>
          <p:nvPr>
            <p:ph type="ftr" sz="quarter" idx="11"/>
          </p:nvPr>
        </p:nvSpPr>
        <p:spPr>
          <a:xfrm>
            <a:off x="1410346" y="6356352"/>
            <a:ext cx="6323308" cy="365124"/>
          </a:xfrm>
        </p:spPr>
        <p:txBody>
          <a:bodyPr/>
          <a:lstStyle/>
          <a:p>
            <a:r>
              <a:rPr lang="en-US" dirty="0" smtClean="0"/>
              <a:t>ETM 627 - Justin Blount – Dodge Aspen and Plymouth </a:t>
            </a:r>
            <a:r>
              <a:rPr lang="en-US" dirty="0" err="1" smtClean="0"/>
              <a:t>Volare</a:t>
            </a:r>
            <a:r>
              <a:rPr lang="en-US" dirty="0" smtClean="0"/>
              <a:t> – November 30, 2014</a:t>
            </a:r>
            <a:endParaRPr lang="en-US" dirty="0"/>
          </a:p>
        </p:txBody>
      </p:sp>
    </p:spTree>
    <p:extLst>
      <p:ext uri="{BB962C8B-B14F-4D97-AF65-F5344CB8AC3E}">
        <p14:creationId xmlns:p14="http://schemas.microsoft.com/office/powerpoint/2010/main" val="2807337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26255"/>
          </a:xfrm>
        </p:spPr>
        <p:txBody>
          <a:bodyPr/>
          <a:lstStyle/>
          <a:p>
            <a:r>
              <a:rPr lang="en-US" dirty="0" smtClean="0"/>
              <a:t>Problems and Responsibility</a:t>
            </a:r>
            <a:endParaRPr lang="en-US" dirty="0"/>
          </a:p>
        </p:txBody>
      </p:sp>
      <p:sp>
        <p:nvSpPr>
          <p:cNvPr id="3" name="Content Placeholder 2"/>
          <p:cNvSpPr>
            <a:spLocks noGrp="1"/>
          </p:cNvSpPr>
          <p:nvPr>
            <p:ph idx="1"/>
          </p:nvPr>
        </p:nvSpPr>
        <p:spPr>
          <a:xfrm>
            <a:off x="628650" y="1091381"/>
            <a:ext cx="7886700" cy="5085582"/>
          </a:xfrm>
        </p:spPr>
        <p:txBody>
          <a:bodyPr>
            <a:normAutofit/>
          </a:bodyPr>
          <a:lstStyle/>
          <a:p>
            <a:r>
              <a:rPr lang="en-US" sz="1800" dirty="0" smtClean="0"/>
              <a:t> </a:t>
            </a:r>
            <a:r>
              <a:rPr lang="en-US" sz="1800" u="sng" dirty="0" smtClean="0"/>
              <a:t>Problem, Carburetor</a:t>
            </a:r>
            <a:r>
              <a:rPr lang="en-US" sz="1800" dirty="0" smtClean="0"/>
              <a:t>: the Ball Brothers carburetor was simple and would ice in the winter and flood in warm weather, resulting in stalls.[5]</a:t>
            </a:r>
          </a:p>
          <a:p>
            <a:r>
              <a:rPr lang="en-US" sz="1800" dirty="0"/>
              <a:t> </a:t>
            </a:r>
            <a:r>
              <a:rPr lang="en-US" sz="1800" u="sng" dirty="0" smtClean="0"/>
              <a:t>Problem, Brake failures</a:t>
            </a:r>
            <a:r>
              <a:rPr lang="en-US" sz="1800" dirty="0" smtClean="0"/>
              <a:t>: brakes pull to one side, seized calipers, chafing of calipers boiled brake fluid[5]</a:t>
            </a:r>
          </a:p>
          <a:p>
            <a:r>
              <a:rPr lang="en-US" sz="1800" u="sng" dirty="0" smtClean="0"/>
              <a:t>Various other quality control problems</a:t>
            </a:r>
            <a:r>
              <a:rPr lang="en-US" sz="1800" dirty="0" smtClean="0"/>
              <a:t>: hot starts (due to bad engineering), poor trunk </a:t>
            </a:r>
            <a:r>
              <a:rPr lang="en-US" sz="1800" dirty="0" err="1" smtClean="0"/>
              <a:t>weatherstripping</a:t>
            </a:r>
            <a:r>
              <a:rPr lang="en-US" sz="1800" dirty="0" smtClean="0"/>
              <a:t> installation, loosely mounted steering box, cracked brake shoes and drums, defective voltage regulators, defective alternator, broken engine mounts, broken transmission mounts, random loose bolts.[5]</a:t>
            </a:r>
          </a:p>
          <a:p>
            <a:r>
              <a:rPr lang="en-US" sz="1800" u="sng" dirty="0" smtClean="0"/>
              <a:t>Responsibility</a:t>
            </a:r>
            <a:r>
              <a:rPr lang="en-US" sz="1800" dirty="0" smtClean="0"/>
              <a:t>: 	Lee Iacocca said in his autobiography: “Aspen </a:t>
            </a:r>
            <a:r>
              <a:rPr lang="en-US" sz="1800" dirty="0"/>
              <a:t>and </a:t>
            </a:r>
            <a:r>
              <a:rPr lang="en-US" sz="1800" dirty="0" err="1"/>
              <a:t>Volaré</a:t>
            </a:r>
            <a:r>
              <a:rPr lang="en-US" sz="1800" dirty="0"/>
              <a:t> were introduced in 1975, but they should have been delayed a full six months. The company was hungry for cash, and this time Chrysler didn’t honor the normal cycle of designing, testing, and building an automobile. The customers who bought Aspens and </a:t>
            </a:r>
            <a:r>
              <a:rPr lang="en-US" sz="1800" dirty="0" err="1"/>
              <a:t>Volarés</a:t>
            </a:r>
            <a:r>
              <a:rPr lang="en-US" sz="1800" dirty="0"/>
              <a:t> in 1975 were actually acting as Chrysler’s development engineers. When these cars first came out, they were still in the development phase. Looking back over the past twenty years or so, I can’t think of any cars that caused more disappointment among customers than the Aspen and the </a:t>
            </a:r>
            <a:r>
              <a:rPr lang="en-US" sz="1800" dirty="0" err="1"/>
              <a:t>Volaré</a:t>
            </a:r>
            <a:r>
              <a:rPr lang="en-US" sz="1800" dirty="0" smtClean="0"/>
              <a:t>.“[6]</a:t>
            </a:r>
            <a:endParaRPr lang="en-US" sz="1800" dirty="0"/>
          </a:p>
          <a:p>
            <a:endParaRPr lang="en-US" sz="1800" dirty="0"/>
          </a:p>
          <a:p>
            <a:endParaRPr lang="en-US" dirty="0"/>
          </a:p>
        </p:txBody>
      </p:sp>
      <p:sp>
        <p:nvSpPr>
          <p:cNvPr id="4" name="Footer Placeholder 3"/>
          <p:cNvSpPr>
            <a:spLocks noGrp="1"/>
          </p:cNvSpPr>
          <p:nvPr>
            <p:ph type="ftr" sz="quarter" idx="11"/>
          </p:nvPr>
        </p:nvSpPr>
        <p:spPr/>
        <p:txBody>
          <a:bodyPr/>
          <a:lstStyle/>
          <a:p>
            <a:r>
              <a:rPr lang="en-US" smtClean="0"/>
              <a:t>ETM 627 - Justin Blount - </a:t>
            </a:r>
            <a:endParaRPr lang="en-US"/>
          </a:p>
        </p:txBody>
      </p:sp>
    </p:spTree>
    <p:extLst>
      <p:ext uri="{BB962C8B-B14F-4D97-AF65-F5344CB8AC3E}">
        <p14:creationId xmlns:p14="http://schemas.microsoft.com/office/powerpoint/2010/main" val="4077084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26255"/>
          </a:xfrm>
        </p:spPr>
        <p:txBody>
          <a:bodyPr/>
          <a:lstStyle/>
          <a:p>
            <a:r>
              <a:rPr lang="en-US" dirty="0" smtClean="0"/>
              <a:t>Impact of Recall</a:t>
            </a:r>
            <a:endParaRPr lang="en-US" dirty="0"/>
          </a:p>
        </p:txBody>
      </p:sp>
      <p:sp>
        <p:nvSpPr>
          <p:cNvPr id="3" name="Content Placeholder 2"/>
          <p:cNvSpPr>
            <a:spLocks noGrp="1"/>
          </p:cNvSpPr>
          <p:nvPr>
            <p:ph idx="1"/>
          </p:nvPr>
        </p:nvSpPr>
        <p:spPr>
          <a:xfrm>
            <a:off x="628650" y="1091381"/>
            <a:ext cx="7886700" cy="5085582"/>
          </a:xfrm>
        </p:spPr>
        <p:txBody>
          <a:bodyPr>
            <a:normAutofit/>
          </a:bodyPr>
          <a:lstStyle/>
          <a:p>
            <a:r>
              <a:rPr lang="en-US" sz="1800" dirty="0" smtClean="0"/>
              <a:t>Most major recall (most impactful): “In 1978, Chrysler</a:t>
            </a:r>
            <a:r>
              <a:rPr lang="en-US" sz="1800" dirty="0"/>
              <a:t> recalled every 1976 and 1977 F body for possible replacement of the front fenders, which were prematurely rusting</a:t>
            </a:r>
            <a:r>
              <a:rPr lang="en-US" sz="1800" dirty="0" smtClean="0"/>
              <a:t>.” This cost Chrysler millions of dollars.[2]</a:t>
            </a:r>
          </a:p>
          <a:p>
            <a:r>
              <a:rPr lang="en-US" sz="1800" dirty="0" smtClean="0"/>
              <a:t>Reputation: </a:t>
            </a:r>
            <a:r>
              <a:rPr lang="en-US" sz="1800" dirty="0" smtClean="0">
                <a:solidFill>
                  <a:schemeClr val="accent6"/>
                </a:solidFill>
              </a:rPr>
              <a:t>Chrysler reputation lowered, time taken to regain reputation, </a:t>
            </a:r>
            <a:r>
              <a:rPr lang="en-US" sz="1800" dirty="0" smtClean="0"/>
              <a:t>These cars almost killed Chrysler: the company was on track to corporate failure in 1979; a series of government loan guarantees by the new CEO </a:t>
            </a:r>
            <a:r>
              <a:rPr lang="en-US" sz="1800" dirty="0" err="1" smtClean="0"/>
              <a:t>Ioccoca</a:t>
            </a:r>
            <a:r>
              <a:rPr lang="en-US" sz="1800" dirty="0"/>
              <a:t> </a:t>
            </a:r>
            <a:r>
              <a:rPr lang="en-US" sz="1800" dirty="0" smtClean="0"/>
              <a:t>saved it.[7]</a:t>
            </a:r>
          </a:p>
          <a:p>
            <a:r>
              <a:rPr lang="en-US" sz="1800" dirty="0" smtClean="0"/>
              <a:t>Sales: For the next 3 years (1978-1980), sales fell 20%, 22%, and 43% respectively.[3] Even though most of the problems were corrected, the ill-repute was fixed.</a:t>
            </a:r>
            <a:endParaRPr lang="en-US" sz="1800" dirty="0"/>
          </a:p>
        </p:txBody>
      </p:sp>
      <p:sp>
        <p:nvSpPr>
          <p:cNvPr id="4" name="Footer Placeholder 3"/>
          <p:cNvSpPr>
            <a:spLocks noGrp="1"/>
          </p:cNvSpPr>
          <p:nvPr>
            <p:ph type="ftr" sz="quarter" idx="11"/>
          </p:nvPr>
        </p:nvSpPr>
        <p:spPr/>
        <p:txBody>
          <a:bodyPr/>
          <a:lstStyle/>
          <a:p>
            <a:r>
              <a:rPr lang="en-US" smtClean="0"/>
              <a:t>ETM 627 - Justin Blount - </a:t>
            </a:r>
            <a:endParaRPr lang="en-US"/>
          </a:p>
        </p:txBody>
      </p:sp>
    </p:spTree>
    <p:extLst>
      <p:ext uri="{BB962C8B-B14F-4D97-AF65-F5344CB8AC3E}">
        <p14:creationId xmlns:p14="http://schemas.microsoft.com/office/powerpoint/2010/main" val="673088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26255"/>
          </a:xfrm>
        </p:spPr>
        <p:txBody>
          <a:bodyPr/>
          <a:lstStyle/>
          <a:p>
            <a:r>
              <a:rPr lang="en-US" dirty="0" smtClean="0"/>
              <a:t>References</a:t>
            </a:r>
            <a:endParaRPr lang="en-US" dirty="0"/>
          </a:p>
        </p:txBody>
      </p:sp>
      <p:sp>
        <p:nvSpPr>
          <p:cNvPr id="3" name="Content Placeholder 2"/>
          <p:cNvSpPr>
            <a:spLocks noGrp="1"/>
          </p:cNvSpPr>
          <p:nvPr>
            <p:ph idx="1"/>
          </p:nvPr>
        </p:nvSpPr>
        <p:spPr>
          <a:xfrm>
            <a:off x="628650" y="1091381"/>
            <a:ext cx="7886700" cy="5085582"/>
          </a:xfrm>
        </p:spPr>
        <p:txBody>
          <a:bodyPr>
            <a:normAutofit fontScale="92500" lnSpcReduction="20000"/>
          </a:bodyPr>
          <a:lstStyle/>
          <a:p>
            <a:pPr marL="514350" indent="-514350">
              <a:buFont typeface="+mj-lt"/>
              <a:buAutoNum type="arabicPeriod"/>
            </a:pPr>
            <a:r>
              <a:rPr lang="en-US" sz="1800" dirty="0"/>
              <a:t>"Plymouth </a:t>
            </a:r>
            <a:r>
              <a:rPr lang="en-US" sz="1800" dirty="0" err="1"/>
              <a:t>Volare</a:t>
            </a:r>
            <a:r>
              <a:rPr lang="en-US" sz="1800" dirty="0"/>
              <a:t> Recall - Read About </a:t>
            </a:r>
            <a:r>
              <a:rPr lang="en-US" sz="1800" dirty="0" err="1"/>
              <a:t>Volare</a:t>
            </a:r>
            <a:r>
              <a:rPr lang="en-US" sz="1800" dirty="0"/>
              <a:t> Recalls &amp; Complaints | </a:t>
            </a:r>
            <a:r>
              <a:rPr lang="en-US" sz="1800" dirty="0" err="1"/>
              <a:t>AutoMD</a:t>
            </a:r>
            <a:r>
              <a:rPr lang="en-US" sz="1800" dirty="0"/>
              <a:t>." </a:t>
            </a:r>
            <a:r>
              <a:rPr lang="en-US" sz="1800" i="1" dirty="0"/>
              <a:t>Plymouth </a:t>
            </a:r>
            <a:r>
              <a:rPr lang="en-US" sz="1800" i="1" dirty="0" err="1"/>
              <a:t>Volare</a:t>
            </a:r>
            <a:r>
              <a:rPr lang="en-US" sz="1800" i="1" dirty="0"/>
              <a:t> Recall - Read About </a:t>
            </a:r>
            <a:r>
              <a:rPr lang="en-US" sz="1800" i="1" dirty="0" err="1"/>
              <a:t>Volare</a:t>
            </a:r>
            <a:r>
              <a:rPr lang="en-US" sz="1800" i="1" dirty="0"/>
              <a:t> Recalls &amp; Complaints | </a:t>
            </a:r>
            <a:r>
              <a:rPr lang="en-US" sz="1800" i="1" dirty="0" err="1"/>
              <a:t>AutoMD</a:t>
            </a:r>
            <a:r>
              <a:rPr lang="en-US" sz="1800" dirty="0"/>
              <a:t>. Web. 26 Nov. 2014. &lt;http://www.automd.com/recall/plymouth_m/volare_mm</a:t>
            </a:r>
            <a:r>
              <a:rPr lang="en-US" sz="1800" dirty="0" smtClean="0"/>
              <a:t>/&gt;.</a:t>
            </a:r>
          </a:p>
          <a:p>
            <a:pPr marL="514350" indent="-514350">
              <a:buFont typeface="+mj-lt"/>
              <a:buAutoNum type="arabicPeriod"/>
            </a:pPr>
            <a:r>
              <a:rPr lang="en-US" sz="1800" dirty="0" smtClean="0"/>
              <a:t>Hennessey</a:t>
            </a:r>
            <a:r>
              <a:rPr lang="en-US" sz="1800" dirty="0"/>
              <a:t>, Ed. "The Plymouth </a:t>
            </a:r>
            <a:r>
              <a:rPr lang="en-US" sz="1800" dirty="0" err="1"/>
              <a:t>Volare</a:t>
            </a:r>
            <a:r>
              <a:rPr lang="en-US" sz="1800" dirty="0"/>
              <a:t>, Dodge Aspen, and Chrysler </a:t>
            </a:r>
            <a:r>
              <a:rPr lang="en-US" sz="1800" dirty="0" err="1"/>
              <a:t>LeBaron</a:t>
            </a:r>
            <a:r>
              <a:rPr lang="en-US" sz="1800" dirty="0"/>
              <a:t>." </a:t>
            </a:r>
            <a:r>
              <a:rPr lang="en-US" sz="1800" i="1" dirty="0"/>
              <a:t>Plymouth </a:t>
            </a:r>
            <a:r>
              <a:rPr lang="en-US" sz="1800" i="1" dirty="0" err="1"/>
              <a:t>Volare</a:t>
            </a:r>
            <a:r>
              <a:rPr lang="en-US" sz="1800" i="1" dirty="0"/>
              <a:t> and Dodge Aspen including Super Coupe Cars and Chrysler </a:t>
            </a:r>
            <a:r>
              <a:rPr lang="en-US" sz="1800" i="1" dirty="0" err="1"/>
              <a:t>LeBaron</a:t>
            </a:r>
            <a:r>
              <a:rPr lang="en-US" sz="1800" dirty="0"/>
              <a:t>. Web. 29 Nov. 2014. &lt;http://www.allpar.com/model/aspen.html</a:t>
            </a:r>
            <a:r>
              <a:rPr lang="en-US" sz="1800" dirty="0" smtClean="0"/>
              <a:t>&gt;.</a:t>
            </a:r>
            <a:r>
              <a:rPr lang="en-US" sz="1800" u="sng" dirty="0" smtClean="0"/>
              <a:t> </a:t>
            </a:r>
          </a:p>
          <a:p>
            <a:pPr marL="514350" indent="-514350">
              <a:buFont typeface="+mj-lt"/>
              <a:buAutoNum type="arabicPeriod"/>
            </a:pPr>
            <a:r>
              <a:rPr lang="en-US" sz="1800" dirty="0"/>
              <a:t>Knutson, Lanny. "1976 Plymouth </a:t>
            </a:r>
            <a:r>
              <a:rPr lang="en-US" sz="1800" dirty="0" err="1"/>
              <a:t>Volare</a:t>
            </a:r>
            <a:r>
              <a:rPr lang="en-US" sz="1800" dirty="0"/>
              <a:t> and Dodge Aspen - Introduction and Reviews." </a:t>
            </a:r>
            <a:r>
              <a:rPr lang="en-US" sz="1800" i="1" dirty="0"/>
              <a:t>1976 Plymouth </a:t>
            </a:r>
            <a:r>
              <a:rPr lang="en-US" sz="1800" i="1" dirty="0" err="1"/>
              <a:t>Volare</a:t>
            </a:r>
            <a:r>
              <a:rPr lang="en-US" sz="1800" i="1" dirty="0"/>
              <a:t> and Dodge Aspen with Reviews</a:t>
            </a:r>
            <a:r>
              <a:rPr lang="en-US" sz="1800" dirty="0"/>
              <a:t>. Web. 26 Nov. 2014. &lt;http://www.allpar.com/model/volare.html&gt;.</a:t>
            </a:r>
            <a:endParaRPr lang="en-US" sz="1800" u="sng" dirty="0" smtClean="0"/>
          </a:p>
          <a:p>
            <a:pPr marL="514350" indent="-514350">
              <a:buFont typeface="+mj-lt"/>
              <a:buAutoNum type="arabicPeriod"/>
            </a:pPr>
            <a:r>
              <a:rPr lang="en-US" sz="1800" dirty="0"/>
              <a:t>"Used Classic, Collectible, Exotic and Muscle Car and Truck Prices, Values &amp; Specs by Manufacturer." </a:t>
            </a:r>
            <a:r>
              <a:rPr lang="en-US" sz="1800" i="1" dirty="0" err="1"/>
              <a:t>NADAguides</a:t>
            </a:r>
            <a:r>
              <a:rPr lang="en-US" sz="1800" dirty="0"/>
              <a:t>. Web. 29 Nov. 2014. &lt;http://www.nadaguides.com/Classic-Cars/Manufacturers&gt;. </a:t>
            </a:r>
            <a:endParaRPr lang="en-US" sz="1800" dirty="0" smtClean="0"/>
          </a:p>
          <a:p>
            <a:pPr marL="514350" indent="-514350">
              <a:buFont typeface="+mj-lt"/>
              <a:buAutoNum type="arabicPeriod"/>
            </a:pPr>
            <a:r>
              <a:rPr lang="en-US" sz="1800" dirty="0"/>
              <a:t>Smith, </a:t>
            </a:r>
            <a:r>
              <a:rPr lang="en-US" sz="1800" dirty="0" smtClean="0"/>
              <a:t>Patrick (2014). </a:t>
            </a:r>
            <a:r>
              <a:rPr lang="en-US" sz="1800" dirty="0"/>
              <a:t>"</a:t>
            </a:r>
            <a:r>
              <a:rPr lang="en-US" sz="1800" dirty="0" err="1"/>
              <a:t>Phscollectorcarworld</a:t>
            </a:r>
            <a:r>
              <a:rPr lang="en-US" sz="1800" dirty="0"/>
              <a:t>: Buyer’s Guide: 1976-1980 Dodge Aspen/Plymouth </a:t>
            </a:r>
            <a:r>
              <a:rPr lang="en-US" sz="1800" dirty="0" err="1"/>
              <a:t>Volare</a:t>
            </a:r>
            <a:r>
              <a:rPr lang="en-US" sz="1800" dirty="0"/>
              <a:t>." </a:t>
            </a:r>
            <a:r>
              <a:rPr lang="en-US" sz="1800" i="1" dirty="0" err="1"/>
              <a:t>Phscollectorcarworld</a:t>
            </a:r>
            <a:r>
              <a:rPr lang="en-US" sz="1800" i="1" dirty="0"/>
              <a:t>: Buyer’s Guide: 1976-1980 Dodge Aspen/Plymouth </a:t>
            </a:r>
            <a:r>
              <a:rPr lang="en-US" sz="1800" i="1" dirty="0" err="1"/>
              <a:t>Volare</a:t>
            </a:r>
            <a:r>
              <a:rPr lang="en-US" sz="1800" dirty="0"/>
              <a:t>. Web. 21 Nov. 2014. &lt;http://phscollectorcarworld.blogspot.com/2014/06/buyers-guide-1976-1980-dodge.html&gt;. </a:t>
            </a:r>
            <a:endParaRPr lang="en-US" sz="1800" dirty="0" smtClean="0"/>
          </a:p>
          <a:p>
            <a:pPr marL="514350" indent="-514350">
              <a:buFont typeface="+mj-lt"/>
              <a:buAutoNum type="arabicPeriod"/>
            </a:pPr>
            <a:r>
              <a:rPr lang="en-US" sz="1800" dirty="0" smtClean="0"/>
              <a:t>Iacocca</a:t>
            </a:r>
            <a:r>
              <a:rPr lang="en-US" sz="1800" dirty="0"/>
              <a:t>, Lee A, and William Novak. </a:t>
            </a:r>
            <a:r>
              <a:rPr lang="en-US" sz="1800" i="1" dirty="0"/>
              <a:t>Iacocca: An Autobiography</a:t>
            </a:r>
            <a:r>
              <a:rPr lang="en-US" sz="1800" dirty="0"/>
              <a:t>. Toronto: Bantam Books, 1984. Print. </a:t>
            </a:r>
            <a:endParaRPr lang="en-US" sz="1800" dirty="0" smtClean="0"/>
          </a:p>
          <a:p>
            <a:pPr marL="514350" indent="-514350">
              <a:buFont typeface="+mj-lt"/>
              <a:buAutoNum type="arabicPeriod"/>
            </a:pPr>
            <a:r>
              <a:rPr lang="en-US" sz="1800" dirty="0"/>
              <a:t>Huffman, John. "5 Most Notorious Recalls of All Time." </a:t>
            </a:r>
            <a:r>
              <a:rPr lang="en-US" sz="1800" i="1" dirty="0"/>
              <a:t>Popular Mechanics</a:t>
            </a:r>
            <a:r>
              <a:rPr lang="en-US" sz="1800" dirty="0"/>
              <a:t>. Web. </a:t>
            </a:r>
            <a:r>
              <a:rPr lang="en-US" sz="1800" dirty="0" smtClean="0"/>
              <a:t>26 </a:t>
            </a:r>
            <a:r>
              <a:rPr lang="en-US" sz="1800" dirty="0"/>
              <a:t>Nov. 2014. &lt;http://www.popularmechanics.com/cars/news/industry/4345725#slide-5</a:t>
            </a:r>
            <a:r>
              <a:rPr lang="en-US" sz="1800" dirty="0" smtClean="0"/>
              <a:t>&gt;.</a:t>
            </a:r>
          </a:p>
        </p:txBody>
      </p:sp>
      <p:sp>
        <p:nvSpPr>
          <p:cNvPr id="4" name="Footer Placeholder 3"/>
          <p:cNvSpPr>
            <a:spLocks noGrp="1"/>
          </p:cNvSpPr>
          <p:nvPr>
            <p:ph type="ftr" sz="quarter" idx="11"/>
          </p:nvPr>
        </p:nvSpPr>
        <p:spPr/>
        <p:txBody>
          <a:bodyPr/>
          <a:lstStyle/>
          <a:p>
            <a:r>
              <a:rPr lang="en-US" smtClean="0"/>
              <a:t>ETM 627 - Justin Blount - </a:t>
            </a:r>
            <a:endParaRPr lang="en-US"/>
          </a:p>
        </p:txBody>
      </p:sp>
    </p:spTree>
    <p:extLst>
      <p:ext uri="{BB962C8B-B14F-4D97-AF65-F5344CB8AC3E}">
        <p14:creationId xmlns:p14="http://schemas.microsoft.com/office/powerpoint/2010/main" val="2693060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TotalTime>
  <Words>587</Words>
  <Application>Microsoft Office PowerPoint</Application>
  <PresentationFormat>On-screen Show (4:3)</PresentationFormat>
  <Paragraphs>32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Product Recall</vt:lpstr>
      <vt:lpstr>Problems and Responsibility</vt:lpstr>
      <vt:lpstr>Impact of Recall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Recall</dc:title>
  <dc:creator>Justin_time4more</dc:creator>
  <cp:lastModifiedBy>Joan Burtner</cp:lastModifiedBy>
  <cp:revision>33</cp:revision>
  <dcterms:created xsi:type="dcterms:W3CDTF">2014-11-24T18:24:21Z</dcterms:created>
  <dcterms:modified xsi:type="dcterms:W3CDTF">2014-12-01T17:57:05Z</dcterms:modified>
</cp:coreProperties>
</file>