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60C9E5B8-415B-4D94-8A66-1C36F337A3EB}">
  <a:tblStyle styleId="{60C9E5B8-415B-4D94-8A66-1C36F337A3EB}" styleName="Table_0"/>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127894697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9"/>
        <p:cNvGrpSpPr/>
        <p:nvPr/>
      </p:nvGrpSpPr>
      <p:grpSpPr>
        <a:xfrm>
          <a:off x="0" y="0"/>
          <a:ext cx="0" cy="0"/>
          <a:chOff x="0" y="0"/>
          <a:chExt cx="0" cy="0"/>
        </a:xfrm>
      </p:grpSpPr>
      <p:grpSp>
        <p:nvGrpSpPr>
          <p:cNvPr id="60" name="Shape 60"/>
          <p:cNvGrpSpPr/>
          <p:nvPr/>
        </p:nvGrpSpPr>
        <p:grpSpPr>
          <a:xfrm>
            <a:off x="-11" y="1334226"/>
            <a:ext cx="7314320" cy="4116299"/>
            <a:chOff x="-11" y="1378676"/>
            <a:chExt cx="7314320" cy="4116299"/>
          </a:xfrm>
        </p:grpSpPr>
        <p:sp>
          <p:nvSpPr>
            <p:cNvPr id="61" name="Shape 61"/>
            <p:cNvSpPr/>
            <p:nvPr/>
          </p:nvSpPr>
          <p:spPr>
            <a:xfrm flipH="1">
              <a:off x="-11" y="1378676"/>
              <a:ext cx="187800" cy="4116299"/>
            </a:xfrm>
            <a:prstGeom prst="rect">
              <a:avLst/>
            </a:prstGeom>
            <a:solidFill>
              <a:schemeClr val="accent2"/>
            </a:solidFill>
            <a:ln>
              <a:noFill/>
            </a:ln>
          </p:spPr>
          <p:txBody>
            <a:bodyPr lIns="91425" tIns="45700" rIns="91425" bIns="45700" anchor="ctr" anchorCtr="0">
              <a:noAutofit/>
            </a:bodyPr>
            <a:lstStyle/>
            <a:p>
              <a:endParaRPr/>
            </a:p>
          </p:txBody>
        </p:sp>
        <p:sp>
          <p:nvSpPr>
            <p:cNvPr id="62" name="Shape 62"/>
            <p:cNvSpPr/>
            <p:nvPr/>
          </p:nvSpPr>
          <p:spPr>
            <a:xfrm flipH="1">
              <a:off x="187809" y="1378676"/>
              <a:ext cx="7126499" cy="4116299"/>
            </a:xfrm>
            <a:prstGeom prst="rect">
              <a:avLst/>
            </a:prstGeom>
            <a:solidFill>
              <a:srgbClr val="0F243E"/>
            </a:solidFill>
            <a:ln>
              <a:noFill/>
            </a:ln>
          </p:spPr>
          <p:txBody>
            <a:bodyPr lIns="91425" tIns="45700" rIns="91425" bIns="45700" anchor="ctr" anchorCtr="0">
              <a:noAutofit/>
            </a:bodyPr>
            <a:lstStyle/>
            <a:p>
              <a:endParaRPr/>
            </a:p>
          </p:txBody>
        </p:sp>
      </p:grpSp>
      <p:sp>
        <p:nvSpPr>
          <p:cNvPr id="63" name="Shape 63"/>
          <p:cNvSpPr txBox="1">
            <a:spLocks noGrp="1"/>
          </p:cNvSpPr>
          <p:nvPr>
            <p:ph type="ctrTitle"/>
          </p:nvPr>
        </p:nvSpPr>
        <p:spPr>
          <a:xfrm>
            <a:off x="685800" y="2266575"/>
            <a:ext cx="6400799" cy="13341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4" name="Shape 64"/>
          <p:cNvSpPr txBox="1">
            <a:spLocks noGrp="1"/>
          </p:cNvSpPr>
          <p:nvPr>
            <p:ph type="subTitle" idx="1"/>
          </p:nvPr>
        </p:nvSpPr>
        <p:spPr>
          <a:xfrm>
            <a:off x="685800" y="3600451"/>
            <a:ext cx="6400799" cy="900299"/>
          </a:xfrm>
          <a:prstGeom prst="rect">
            <a:avLst/>
          </a:prstGeom>
        </p:spPr>
        <p:txBody>
          <a:bodyPr lIns="91425" tIns="91425" rIns="91425" bIns="91425" anchor="t" anchorCtr="0"/>
          <a:lstStyle>
            <a:lvl1pPr marL="0" indent="152400">
              <a:buClr>
                <a:schemeClr val="lt1"/>
              </a:buClr>
              <a:buSzPct val="100000"/>
              <a:buNone/>
              <a:defRPr sz="2400">
                <a:solidFill>
                  <a:schemeClr val="lt1"/>
                </a:solidFill>
              </a:defRPr>
            </a:lvl1pPr>
            <a:lvl2pPr marL="0" indent="152400">
              <a:spcBef>
                <a:spcPts val="0"/>
              </a:spcBef>
              <a:buClr>
                <a:schemeClr val="lt1"/>
              </a:buClr>
              <a:buSzPct val="100000"/>
              <a:buNone/>
              <a:defRPr sz="2400">
                <a:solidFill>
                  <a:schemeClr val="lt1"/>
                </a:solidFill>
              </a:defRPr>
            </a:lvl2pPr>
            <a:lvl3pPr marL="0" indent="152400">
              <a:spcBef>
                <a:spcPts val="0"/>
              </a:spcBef>
              <a:buClr>
                <a:schemeClr val="lt1"/>
              </a:buClr>
              <a:buSzPct val="100000"/>
              <a:buNone/>
              <a:defRPr sz="2400">
                <a:solidFill>
                  <a:schemeClr val="lt1"/>
                </a:solidFill>
              </a:defRPr>
            </a:lvl3pPr>
            <a:lvl4pPr marL="0" indent="152400">
              <a:spcBef>
                <a:spcPts val="0"/>
              </a:spcBef>
              <a:buClr>
                <a:schemeClr val="lt1"/>
              </a:buClr>
              <a:buSzPct val="100000"/>
              <a:buNone/>
              <a:defRPr sz="2400">
                <a:solidFill>
                  <a:schemeClr val="lt1"/>
                </a:solidFill>
              </a:defRPr>
            </a:lvl4pPr>
            <a:lvl5pPr marL="0" indent="152400">
              <a:spcBef>
                <a:spcPts val="0"/>
              </a:spcBef>
              <a:buClr>
                <a:schemeClr val="lt1"/>
              </a:buClr>
              <a:buSzPct val="100000"/>
              <a:buNone/>
              <a:defRPr sz="2400">
                <a:solidFill>
                  <a:schemeClr val="lt1"/>
                </a:solidFill>
              </a:defRPr>
            </a:lvl5pPr>
            <a:lvl6pPr marL="0" indent="152400">
              <a:spcBef>
                <a:spcPts val="0"/>
              </a:spcBef>
              <a:buClr>
                <a:schemeClr val="lt1"/>
              </a:buClr>
              <a:buSzPct val="100000"/>
              <a:buNone/>
              <a:defRPr sz="2400">
                <a:solidFill>
                  <a:schemeClr val="lt1"/>
                </a:solidFill>
              </a:defRPr>
            </a:lvl6pPr>
            <a:lvl7pPr marL="0" indent="152400">
              <a:spcBef>
                <a:spcPts val="0"/>
              </a:spcBef>
              <a:buClr>
                <a:schemeClr val="lt1"/>
              </a:buClr>
              <a:buSzPct val="100000"/>
              <a:buNone/>
              <a:defRPr sz="2400">
                <a:solidFill>
                  <a:schemeClr val="lt1"/>
                </a:solidFill>
              </a:defRPr>
            </a:lvl7pPr>
            <a:lvl8pPr marL="0" indent="152400">
              <a:spcBef>
                <a:spcPts val="0"/>
              </a:spcBef>
              <a:buClr>
                <a:schemeClr val="lt1"/>
              </a:buClr>
              <a:buSzPct val="100000"/>
              <a:buNone/>
              <a:defRPr sz="2400">
                <a:solidFill>
                  <a:schemeClr val="lt1"/>
                </a:solidFill>
              </a:defRPr>
            </a:lvl8pPr>
            <a:lvl9pPr marL="0" indent="152400">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5"/>
        <p:cNvGrpSpPr/>
        <p:nvPr/>
      </p:nvGrpSpPr>
      <p:grpSpPr>
        <a:xfrm>
          <a:off x="0" y="0"/>
          <a:ext cx="0" cy="0"/>
          <a:chOff x="0" y="0"/>
          <a:chExt cx="0" cy="0"/>
        </a:xfrm>
      </p:grpSpPr>
      <p:grpSp>
        <p:nvGrpSpPr>
          <p:cNvPr id="66" name="Shape 66"/>
          <p:cNvGrpSpPr/>
          <p:nvPr/>
        </p:nvGrpSpPr>
        <p:grpSpPr>
          <a:xfrm>
            <a:off x="-13" y="-12188"/>
            <a:ext cx="8005727" cy="1612601"/>
            <a:chOff x="-13" y="-12187"/>
            <a:chExt cx="8005727" cy="1161900"/>
          </a:xfrm>
        </p:grpSpPr>
        <p:sp>
          <p:nvSpPr>
            <p:cNvPr id="67" name="Shape 67"/>
            <p:cNvSpPr/>
            <p:nvPr/>
          </p:nvSpPr>
          <p:spPr>
            <a:xfrm flipH="1">
              <a:off x="-13" y="-12187"/>
              <a:ext cx="187800" cy="1161900"/>
            </a:xfrm>
            <a:prstGeom prst="rect">
              <a:avLst/>
            </a:prstGeom>
            <a:solidFill>
              <a:schemeClr val="accent2"/>
            </a:solidFill>
            <a:ln>
              <a:noFill/>
            </a:ln>
          </p:spPr>
          <p:txBody>
            <a:bodyPr lIns="91425" tIns="45700" rIns="91425" bIns="45700" anchor="ctr" anchorCtr="0">
              <a:noAutofit/>
            </a:bodyPr>
            <a:lstStyle/>
            <a:p>
              <a:endParaRPr/>
            </a:p>
          </p:txBody>
        </p:sp>
        <p:sp>
          <p:nvSpPr>
            <p:cNvPr id="68" name="Shape 68"/>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endParaRPr/>
            </a:p>
          </p:txBody>
        </p:sp>
      </p:grpSp>
      <p:sp>
        <p:nvSpPr>
          <p:cNvPr id="69" name="Shape 69"/>
          <p:cNvSpPr txBox="1">
            <a:spLocks noGrp="1"/>
          </p:cNvSpPr>
          <p:nvPr>
            <p:ph type="title"/>
          </p:nvPr>
        </p:nvSpPr>
        <p:spPr>
          <a:xfrm>
            <a:off x="457200" y="134801"/>
            <a:ext cx="7315499" cy="13521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0" name="Shape 70"/>
          <p:cNvSpPr txBox="1">
            <a:spLocks noGrp="1"/>
          </p:cNvSpPr>
          <p:nvPr>
            <p:ph type="body" idx="1"/>
          </p:nvPr>
        </p:nvSpPr>
        <p:spPr>
          <a:xfrm>
            <a:off x="457200" y="1704688"/>
            <a:ext cx="8229600" cy="48404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456245" y="1704684"/>
            <a:ext cx="4038599" cy="48404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3" name="Shape 73"/>
          <p:cNvSpPr txBox="1">
            <a:spLocks noGrp="1"/>
          </p:cNvSpPr>
          <p:nvPr>
            <p:ph type="body" idx="2"/>
          </p:nvPr>
        </p:nvSpPr>
        <p:spPr>
          <a:xfrm>
            <a:off x="4648200" y="1704684"/>
            <a:ext cx="4038599" cy="48404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grpSp>
        <p:nvGrpSpPr>
          <p:cNvPr id="74" name="Shape 74"/>
          <p:cNvGrpSpPr/>
          <p:nvPr/>
        </p:nvGrpSpPr>
        <p:grpSpPr>
          <a:xfrm>
            <a:off x="-13" y="-12188"/>
            <a:ext cx="8005727" cy="1612601"/>
            <a:chOff x="-13" y="-12187"/>
            <a:chExt cx="8005727" cy="1161900"/>
          </a:xfrm>
        </p:grpSpPr>
        <p:sp>
          <p:nvSpPr>
            <p:cNvPr id="75" name="Shape 75"/>
            <p:cNvSpPr/>
            <p:nvPr/>
          </p:nvSpPr>
          <p:spPr>
            <a:xfrm flipH="1">
              <a:off x="-13" y="-12187"/>
              <a:ext cx="187800" cy="1161900"/>
            </a:xfrm>
            <a:prstGeom prst="rect">
              <a:avLst/>
            </a:prstGeom>
            <a:solidFill>
              <a:srgbClr val="AB0101"/>
            </a:solidFill>
            <a:ln>
              <a:noFill/>
            </a:ln>
          </p:spPr>
          <p:txBody>
            <a:bodyPr lIns="91425" tIns="45700" rIns="91425" bIns="45700" anchor="ctr" anchorCtr="0">
              <a:noAutofit/>
            </a:bodyPr>
            <a:lstStyle/>
            <a:p>
              <a:endParaRPr/>
            </a:p>
          </p:txBody>
        </p:sp>
        <p:sp>
          <p:nvSpPr>
            <p:cNvPr id="76" name="Shape 76"/>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endParaRPr/>
            </a:p>
          </p:txBody>
        </p:sp>
      </p:grpSp>
      <p:sp>
        <p:nvSpPr>
          <p:cNvPr id="77" name="Shape 77"/>
          <p:cNvSpPr txBox="1">
            <a:spLocks noGrp="1"/>
          </p:cNvSpPr>
          <p:nvPr>
            <p:ph type="title"/>
          </p:nvPr>
        </p:nvSpPr>
        <p:spPr>
          <a:xfrm>
            <a:off x="457200" y="134801"/>
            <a:ext cx="7315499" cy="13521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8"/>
        <p:cNvGrpSpPr/>
        <p:nvPr/>
      </p:nvGrpSpPr>
      <p:grpSpPr>
        <a:xfrm>
          <a:off x="0" y="0"/>
          <a:ext cx="0" cy="0"/>
          <a:chOff x="0" y="0"/>
          <a:chExt cx="0" cy="0"/>
        </a:xfrm>
      </p:grpSpPr>
      <p:grpSp>
        <p:nvGrpSpPr>
          <p:cNvPr id="79" name="Shape 79"/>
          <p:cNvGrpSpPr/>
          <p:nvPr/>
        </p:nvGrpSpPr>
        <p:grpSpPr>
          <a:xfrm>
            <a:off x="-13" y="-12188"/>
            <a:ext cx="8005727" cy="1612601"/>
            <a:chOff x="-13" y="-12187"/>
            <a:chExt cx="8005727" cy="1161900"/>
          </a:xfrm>
        </p:grpSpPr>
        <p:sp>
          <p:nvSpPr>
            <p:cNvPr id="80" name="Shape 80"/>
            <p:cNvSpPr/>
            <p:nvPr/>
          </p:nvSpPr>
          <p:spPr>
            <a:xfrm flipH="1">
              <a:off x="-13" y="-12187"/>
              <a:ext cx="187800" cy="1161900"/>
            </a:xfrm>
            <a:prstGeom prst="rect">
              <a:avLst/>
            </a:prstGeom>
            <a:solidFill>
              <a:srgbClr val="AB0101"/>
            </a:solidFill>
            <a:ln>
              <a:noFill/>
            </a:ln>
          </p:spPr>
          <p:txBody>
            <a:bodyPr lIns="91425" tIns="45700" rIns="91425" bIns="45700" anchor="ctr" anchorCtr="0">
              <a:noAutofit/>
            </a:bodyPr>
            <a:lstStyle/>
            <a:p>
              <a:endParaRPr/>
            </a:p>
          </p:txBody>
        </p:sp>
        <p:sp>
          <p:nvSpPr>
            <p:cNvPr id="81" name="Shape 81"/>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endParaRPr/>
            </a:p>
          </p:txBody>
        </p:sp>
      </p:grpSp>
      <p:sp>
        <p:nvSpPr>
          <p:cNvPr id="82" name="Shape 82"/>
          <p:cNvSpPr txBox="1">
            <a:spLocks noGrp="1"/>
          </p:cNvSpPr>
          <p:nvPr>
            <p:ph type="title"/>
          </p:nvPr>
        </p:nvSpPr>
        <p:spPr>
          <a:xfrm>
            <a:off x="457200" y="134801"/>
            <a:ext cx="7315499" cy="13521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83"/>
        <p:cNvGrpSpPr/>
        <p:nvPr/>
      </p:nvGrpSpPr>
      <p:grpSpPr>
        <a:xfrm>
          <a:off x="0" y="0"/>
          <a:ext cx="0" cy="0"/>
          <a:chOff x="0" y="0"/>
          <a:chExt cx="0" cy="0"/>
        </a:xfrm>
      </p:grpSpPr>
      <p:sp>
        <p:nvSpPr>
          <p:cNvPr id="84" name="Shape 84"/>
          <p:cNvSpPr/>
          <p:nvPr/>
        </p:nvSpPr>
        <p:spPr>
          <a:xfrm flipH="1">
            <a:off x="8964665" y="6165014"/>
            <a:ext cx="187800" cy="695100"/>
          </a:xfrm>
          <a:prstGeom prst="rect">
            <a:avLst/>
          </a:prstGeom>
          <a:solidFill>
            <a:srgbClr val="AB0101"/>
          </a:solidFill>
          <a:ln>
            <a:noFill/>
          </a:ln>
        </p:spPr>
        <p:txBody>
          <a:bodyPr lIns="91425" tIns="45700" rIns="91425" bIns="45700" anchor="ctr" anchorCtr="0">
            <a:noAutofit/>
          </a:bodyPr>
          <a:lstStyle/>
          <a:p>
            <a:endParaRPr/>
          </a:p>
        </p:txBody>
      </p:sp>
      <p:sp>
        <p:nvSpPr>
          <p:cNvPr id="85" name="Shape 85"/>
          <p:cNvSpPr/>
          <p:nvPr/>
        </p:nvSpPr>
        <p:spPr>
          <a:xfrm flipH="1">
            <a:off x="3866777" y="6165014"/>
            <a:ext cx="5097900" cy="695100"/>
          </a:xfrm>
          <a:prstGeom prst="rect">
            <a:avLst/>
          </a:prstGeom>
          <a:solidFill>
            <a:srgbClr val="0F243E"/>
          </a:solidFill>
          <a:ln>
            <a:noFill/>
          </a:ln>
        </p:spPr>
        <p:txBody>
          <a:bodyPr lIns="91425" tIns="45700" rIns="91425" bIns="45700" anchor="ctr" anchorCtr="0">
            <a:noAutofit/>
          </a:bodyPr>
          <a:lstStyle/>
          <a:p>
            <a:endParaRPr/>
          </a:p>
        </p:txBody>
      </p:sp>
      <p:sp>
        <p:nvSpPr>
          <p:cNvPr id="86" name="Shape 86"/>
          <p:cNvSpPr txBox="1">
            <a:spLocks noGrp="1"/>
          </p:cNvSpPr>
          <p:nvPr>
            <p:ph type="body" idx="1"/>
          </p:nvPr>
        </p:nvSpPr>
        <p:spPr>
          <a:xfrm>
            <a:off x="3866812" y="6165014"/>
            <a:ext cx="5097900" cy="695100"/>
          </a:xfrm>
          <a:prstGeom prst="rect">
            <a:avLst/>
          </a:prstGeom>
        </p:spPr>
        <p:txBody>
          <a:bodyPr lIns="91425" tIns="91425" rIns="91425" bIns="91425" anchor="t" anchorCtr="0"/>
          <a:lstStyle>
            <a:lvl1pPr marL="0" indent="88900">
              <a:buClr>
                <a:schemeClr val="lt1"/>
              </a:buClr>
              <a:buSzPct val="100000"/>
              <a:buNone/>
              <a:defRPr sz="1400">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33867" y="-94"/>
            <a:ext cx="3409812" cy="2810236"/>
            <a:chOff x="0" y="1493"/>
            <a:chExt cx="3409812" cy="2810236"/>
          </a:xfrm>
        </p:grpSpPr>
        <p:cxnSp>
          <p:nvCxnSpPr>
            <p:cNvPr id="6" name="Shape 6"/>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7" name="Shape 7"/>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8" name="Shape 8"/>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9" name="Shape 9"/>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0" name="Shape 10"/>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1" name="Shape 11"/>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2" name="Shape 12"/>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3" name="Shape 13"/>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4" name="Shape 14"/>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5" name="Shape 15"/>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6" name="Shape 16"/>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7" name="Shape 17"/>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8" name="Shape 18"/>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9" name="Shape 19"/>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0" name="Shape 20"/>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1" name="Shape 21"/>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2" name="Shape 22"/>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3" name="Shape 23"/>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4" name="Shape 24"/>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5" name="Shape 25"/>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6" name="Shape 26"/>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7" name="Shape 27"/>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8" name="Shape 28"/>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9" name="Shape 29"/>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0" name="Shape 30"/>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
        <p:nvSpPr>
          <p:cNvPr id="31" name="Shape 31"/>
          <p:cNvSpPr txBox="1">
            <a:spLocks noGrp="1"/>
          </p:cNvSpPr>
          <p:nvPr>
            <p:ph type="title"/>
          </p:nvPr>
        </p:nvSpPr>
        <p:spPr>
          <a:xfrm>
            <a:off x="457200" y="274637"/>
            <a:ext cx="8229600" cy="1143299"/>
          </a:xfrm>
          <a:prstGeom prst="rect">
            <a:avLst/>
          </a:prstGeom>
        </p:spPr>
        <p:txBody>
          <a:bodyPr lIns="91425" tIns="91425" rIns="91425" bIns="91425" anchor="b" anchorCtr="0"/>
          <a:lstStyle>
            <a:lvl1pPr marL="0" indent="279400">
              <a:buClr>
                <a:schemeClr val="lt1"/>
              </a:buClr>
              <a:buSzPct val="100000"/>
              <a:buNone/>
              <a:defRPr sz="4400">
                <a:solidFill>
                  <a:schemeClr val="lt1"/>
                </a:solidFill>
              </a:defRPr>
            </a:lvl1pPr>
            <a:lvl2pPr marL="0" indent="279400">
              <a:buClr>
                <a:schemeClr val="lt1"/>
              </a:buClr>
              <a:buSzPct val="100000"/>
              <a:buNone/>
              <a:defRPr sz="4400">
                <a:solidFill>
                  <a:schemeClr val="lt1"/>
                </a:solidFill>
              </a:defRPr>
            </a:lvl2pPr>
            <a:lvl3pPr marL="0" indent="279400">
              <a:buClr>
                <a:schemeClr val="lt1"/>
              </a:buClr>
              <a:buSzPct val="100000"/>
              <a:buNone/>
              <a:defRPr sz="4400">
                <a:solidFill>
                  <a:schemeClr val="lt1"/>
                </a:solidFill>
              </a:defRPr>
            </a:lvl3pPr>
            <a:lvl4pPr marL="0" indent="279400">
              <a:buClr>
                <a:schemeClr val="lt1"/>
              </a:buClr>
              <a:buSzPct val="100000"/>
              <a:buNone/>
              <a:defRPr sz="4400">
                <a:solidFill>
                  <a:schemeClr val="lt1"/>
                </a:solidFill>
              </a:defRPr>
            </a:lvl4pPr>
            <a:lvl5pPr marL="0" indent="279400">
              <a:buClr>
                <a:schemeClr val="lt1"/>
              </a:buClr>
              <a:buSzPct val="100000"/>
              <a:buNone/>
              <a:defRPr sz="4400">
                <a:solidFill>
                  <a:schemeClr val="lt1"/>
                </a:solidFill>
              </a:defRPr>
            </a:lvl5pPr>
            <a:lvl6pPr marL="0" indent="279400">
              <a:buClr>
                <a:schemeClr val="lt1"/>
              </a:buClr>
              <a:buSzPct val="100000"/>
              <a:buNone/>
              <a:defRPr sz="4400">
                <a:solidFill>
                  <a:schemeClr val="lt1"/>
                </a:solidFill>
              </a:defRPr>
            </a:lvl6pPr>
            <a:lvl7pPr marL="0" indent="279400">
              <a:buClr>
                <a:schemeClr val="lt1"/>
              </a:buClr>
              <a:buSzPct val="100000"/>
              <a:buNone/>
              <a:defRPr sz="4400">
                <a:solidFill>
                  <a:schemeClr val="lt1"/>
                </a:solidFill>
              </a:defRPr>
            </a:lvl7pPr>
            <a:lvl8pPr marL="0" indent="279400">
              <a:buClr>
                <a:schemeClr val="lt1"/>
              </a:buClr>
              <a:buSzPct val="100000"/>
              <a:buNone/>
              <a:defRPr sz="4400">
                <a:solidFill>
                  <a:schemeClr val="lt1"/>
                </a:solidFill>
              </a:defRPr>
            </a:lvl8pPr>
            <a:lvl9pPr marL="0" indent="279400">
              <a:buClr>
                <a:schemeClr val="lt1"/>
              </a:buClr>
              <a:buSzPct val="100000"/>
              <a:buNone/>
              <a:defRPr sz="4400">
                <a:solidFill>
                  <a:schemeClr val="lt1"/>
                </a:solidFill>
              </a:defRPr>
            </a:lvl9pPr>
          </a:lstStyle>
          <a:p>
            <a:endParaRPr/>
          </a:p>
        </p:txBody>
      </p:sp>
      <p:sp>
        <p:nvSpPr>
          <p:cNvPr id="32" name="Shape 32"/>
          <p:cNvSpPr txBox="1">
            <a:spLocks noGrp="1"/>
          </p:cNvSpPr>
          <p:nvPr>
            <p:ph type="body" idx="1"/>
          </p:nvPr>
        </p:nvSpPr>
        <p:spPr>
          <a:xfrm>
            <a:off x="457200" y="1600200"/>
            <a:ext cx="8229600" cy="4526100"/>
          </a:xfrm>
          <a:prstGeom prst="rect">
            <a:avLst/>
          </a:prstGeom>
        </p:spPr>
        <p:txBody>
          <a:bodyPr lIns="91425" tIns="91425" rIns="91425" bIns="91425" anchor="t" anchorCtr="0"/>
          <a:lstStyle>
            <a:lvl1pPr marL="342900" indent="-228600">
              <a:buClr>
                <a:schemeClr val="dk2"/>
              </a:buClr>
              <a:buSzPct val="100000"/>
              <a:defRPr sz="1800">
                <a:solidFill>
                  <a:schemeClr val="dk2"/>
                </a:solidFill>
              </a:defRPr>
            </a:lvl1pPr>
            <a:lvl2pPr marL="742950" indent="-171450">
              <a:spcBef>
                <a:spcPts val="360"/>
              </a:spcBef>
              <a:buClr>
                <a:schemeClr val="dk2"/>
              </a:buClr>
              <a:buSzPct val="100000"/>
              <a:defRPr sz="1800">
                <a:solidFill>
                  <a:schemeClr val="dk2"/>
                </a:solidFill>
              </a:defRPr>
            </a:lvl2pPr>
            <a:lvl3pPr marL="1143000" indent="-114300">
              <a:spcBef>
                <a:spcPts val="360"/>
              </a:spcBef>
              <a:buClr>
                <a:schemeClr val="dk2"/>
              </a:buClr>
              <a:buSzPct val="100000"/>
              <a:defRPr sz="1800">
                <a:solidFill>
                  <a:schemeClr val="dk2"/>
                </a:solidFill>
              </a:defRPr>
            </a:lvl3pPr>
            <a:lvl4pPr marL="1600200" indent="-114300">
              <a:spcBef>
                <a:spcPts val="360"/>
              </a:spcBef>
              <a:buClr>
                <a:schemeClr val="dk2"/>
              </a:buClr>
              <a:buSzPct val="100000"/>
              <a:defRPr sz="1800">
                <a:solidFill>
                  <a:schemeClr val="dk2"/>
                </a:solidFill>
              </a:defRPr>
            </a:lvl4pPr>
            <a:lvl5pPr marL="2057400" indent="-114300">
              <a:spcBef>
                <a:spcPts val="360"/>
              </a:spcBef>
              <a:buClr>
                <a:schemeClr val="dk2"/>
              </a:buClr>
              <a:buSzPct val="100000"/>
              <a:defRPr sz="1800">
                <a:solidFill>
                  <a:schemeClr val="dk2"/>
                </a:solidFill>
              </a:defRPr>
            </a:lvl5pPr>
            <a:lvl6pPr marL="2514600" indent="-114300">
              <a:spcBef>
                <a:spcPts val="360"/>
              </a:spcBef>
              <a:buClr>
                <a:schemeClr val="dk2"/>
              </a:buClr>
              <a:buSzPct val="100000"/>
              <a:defRPr sz="1800">
                <a:solidFill>
                  <a:schemeClr val="dk2"/>
                </a:solidFill>
              </a:defRPr>
            </a:lvl6pPr>
            <a:lvl7pPr marL="2971800" indent="-114300">
              <a:spcBef>
                <a:spcPts val="360"/>
              </a:spcBef>
              <a:buClr>
                <a:schemeClr val="dk2"/>
              </a:buClr>
              <a:buSzPct val="100000"/>
              <a:defRPr sz="1800">
                <a:solidFill>
                  <a:schemeClr val="dk2"/>
                </a:solidFill>
              </a:defRPr>
            </a:lvl7pPr>
            <a:lvl8pPr marL="3429000" indent="-114300">
              <a:spcBef>
                <a:spcPts val="360"/>
              </a:spcBef>
              <a:buClr>
                <a:schemeClr val="dk2"/>
              </a:buClr>
              <a:buSzPct val="100000"/>
              <a:defRPr sz="1800">
                <a:solidFill>
                  <a:schemeClr val="dk2"/>
                </a:solidFill>
              </a:defRPr>
            </a:lvl8pPr>
            <a:lvl9pPr marL="3886200" indent="-114300">
              <a:spcBef>
                <a:spcPts val="360"/>
              </a:spcBef>
              <a:buClr>
                <a:schemeClr val="dk2"/>
              </a:buClr>
              <a:buSzPct val="100000"/>
              <a:defRPr sz="1800">
                <a:solidFill>
                  <a:schemeClr val="dk2"/>
                </a:solidFill>
              </a:defRPr>
            </a:lvl9pPr>
          </a:lstStyle>
          <a:p>
            <a:endParaRPr/>
          </a:p>
        </p:txBody>
      </p:sp>
      <p:grpSp>
        <p:nvGrpSpPr>
          <p:cNvPr id="33" name="Shape 33"/>
          <p:cNvGrpSpPr/>
          <p:nvPr/>
        </p:nvGrpSpPr>
        <p:grpSpPr>
          <a:xfrm rot="10800000">
            <a:off x="5734187" y="4047858"/>
            <a:ext cx="3409812" cy="2810236"/>
            <a:chOff x="0" y="1493"/>
            <a:chExt cx="3409812" cy="2810236"/>
          </a:xfrm>
        </p:grpSpPr>
        <p:cxnSp>
          <p:nvCxnSpPr>
            <p:cNvPr id="34" name="Shape 34"/>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5" name="Shape 35"/>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6" name="Shape 36"/>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7" name="Shape 37"/>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8" name="Shape 38"/>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9" name="Shape 39"/>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0" name="Shape 40"/>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1" name="Shape 41"/>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2" name="Shape 42"/>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3" name="Shape 43"/>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4" name="Shape 44"/>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5" name="Shape 45"/>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6" name="Shape 46"/>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7" name="Shape 47"/>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8" name="Shape 48"/>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9" name="Shape 49"/>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0" name="Shape 50"/>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1" name="Shape 51"/>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2" name="Shape 52"/>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3" name="Shape 53"/>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4" name="Shape 54"/>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5" name="Shape 55"/>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6" name="Shape 56"/>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7" name="Shape 57"/>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8" name="Shape 58"/>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685800" y="2266575"/>
            <a:ext cx="6400799" cy="1334100"/>
          </a:xfrm>
          <a:prstGeom prst="rect">
            <a:avLst/>
          </a:prstGeom>
        </p:spPr>
        <p:txBody>
          <a:bodyPr lIns="91425" tIns="91425" rIns="91425" bIns="91425" anchor="b" anchorCtr="0">
            <a:noAutofit/>
          </a:bodyPr>
          <a:lstStyle/>
          <a:p>
            <a:pPr>
              <a:buNone/>
            </a:pPr>
            <a:r>
              <a:rPr lang="en"/>
              <a:t>Quality Interview </a:t>
            </a:r>
          </a:p>
        </p:txBody>
      </p:sp>
      <p:sp>
        <p:nvSpPr>
          <p:cNvPr id="90" name="Shape 90"/>
          <p:cNvSpPr txBox="1">
            <a:spLocks noGrp="1"/>
          </p:cNvSpPr>
          <p:nvPr>
            <p:ph type="subTitle" idx="1"/>
          </p:nvPr>
        </p:nvSpPr>
        <p:spPr>
          <a:xfrm>
            <a:off x="685800" y="3392626"/>
            <a:ext cx="6400799" cy="900299"/>
          </a:xfrm>
          <a:prstGeom prst="rect">
            <a:avLst/>
          </a:prstGeom>
        </p:spPr>
        <p:txBody>
          <a:bodyPr lIns="91425" tIns="91425" rIns="91425" bIns="91425" anchor="t" anchorCtr="0">
            <a:noAutofit/>
          </a:bodyPr>
          <a:lstStyle/>
          <a:p>
            <a:pPr lvl="0" rtl="0">
              <a:buNone/>
            </a:pPr>
            <a:r>
              <a:rPr lang="en"/>
              <a:t>Stacey Odom </a:t>
            </a:r>
          </a:p>
          <a:p>
            <a:pPr>
              <a:buNone/>
            </a:pPr>
            <a:r>
              <a:rPr lang="en"/>
              <a:t>Northside Hospital - Atlanta, Georgia </a:t>
            </a:r>
          </a:p>
        </p:txBody>
      </p:sp>
      <p:sp>
        <p:nvSpPr>
          <p:cNvPr id="91" name="Shape 91"/>
          <p:cNvSpPr txBox="1">
            <a:spLocks noGrp="1"/>
          </p:cNvSpPr>
          <p:nvPr>
            <p:ph type="subTitle" idx="2"/>
          </p:nvPr>
        </p:nvSpPr>
        <p:spPr>
          <a:xfrm>
            <a:off x="685800" y="4572000"/>
            <a:ext cx="6400799" cy="749099"/>
          </a:xfrm>
          <a:prstGeom prst="rect">
            <a:avLst/>
          </a:prstGeom>
        </p:spPr>
        <p:txBody>
          <a:bodyPr lIns="91425" tIns="91425" rIns="91425" bIns="91425" anchor="t" anchorCtr="0">
            <a:noAutofit/>
          </a:bodyPr>
          <a:lstStyle/>
          <a:p>
            <a:pPr lvl="0" rtl="0">
              <a:buNone/>
            </a:pPr>
            <a:r>
              <a:rPr lang="en" sz="1500"/>
              <a:t>Kristina Hanson </a:t>
            </a:r>
          </a:p>
          <a:p>
            <a:pPr lvl="0" rtl="0">
              <a:buNone/>
            </a:pPr>
            <a:r>
              <a:rPr lang="en" sz="1500"/>
              <a:t>ETM 591 - Spring 2014</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134801"/>
            <a:ext cx="7315499" cy="1352100"/>
          </a:xfrm>
          <a:prstGeom prst="rect">
            <a:avLst/>
          </a:prstGeom>
        </p:spPr>
        <p:txBody>
          <a:bodyPr lIns="91425" tIns="91425" rIns="91425" bIns="91425" anchor="b" anchorCtr="0">
            <a:noAutofit/>
          </a:bodyPr>
          <a:lstStyle/>
          <a:p>
            <a:pPr>
              <a:buNone/>
            </a:pPr>
            <a:r>
              <a:rPr lang="en"/>
              <a:t>Interview Q &amp; A</a:t>
            </a:r>
          </a:p>
        </p:txBody>
      </p:sp>
      <p:sp>
        <p:nvSpPr>
          <p:cNvPr id="145" name="Shape 145"/>
          <p:cNvSpPr txBox="1">
            <a:spLocks noGrp="1"/>
          </p:cNvSpPr>
          <p:nvPr>
            <p:ph type="body" idx="1"/>
          </p:nvPr>
        </p:nvSpPr>
        <p:spPr>
          <a:xfrm>
            <a:off x="457200" y="1704688"/>
            <a:ext cx="8229600" cy="4840499"/>
          </a:xfrm>
          <a:prstGeom prst="rect">
            <a:avLst/>
          </a:prstGeom>
        </p:spPr>
        <p:txBody>
          <a:bodyPr lIns="91425" tIns="91425" rIns="91425" bIns="91425" anchor="t" anchorCtr="0">
            <a:noAutofit/>
          </a:bodyPr>
          <a:lstStyle/>
          <a:p>
            <a:pPr marL="457200" lvl="0" indent="-381000" rtl="0">
              <a:lnSpc>
                <a:spcPct val="115000"/>
              </a:lnSpc>
              <a:buClr>
                <a:srgbClr val="000000"/>
              </a:buClr>
              <a:buSzPct val="166666"/>
              <a:buFont typeface="Arial"/>
              <a:buChar char="•"/>
            </a:pPr>
            <a:r>
              <a:rPr lang="en" sz="2400">
                <a:solidFill>
                  <a:srgbClr val="000000"/>
                </a:solidFill>
              </a:rPr>
              <a:t>What hospital do you use as a benchmark to compare your performance measures?</a:t>
            </a:r>
          </a:p>
          <a:p>
            <a:pPr marL="914400" lvl="1" indent="-381000" rtl="0">
              <a:lnSpc>
                <a:spcPct val="115000"/>
              </a:lnSpc>
              <a:buClr>
                <a:srgbClr val="000000"/>
              </a:buClr>
              <a:buSzPct val="100000"/>
              <a:buFont typeface="Courier New"/>
              <a:buChar char="o"/>
            </a:pPr>
            <a:r>
              <a:rPr lang="en" sz="2400">
                <a:solidFill>
                  <a:srgbClr val="000000"/>
                </a:solidFill>
              </a:rPr>
              <a:t>We are involved with a system that compares several hospitals. We input specific data for Northside that compares us to several other hospitals that use the same system.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57200" y="134801"/>
            <a:ext cx="7315499" cy="1352100"/>
          </a:xfrm>
          <a:prstGeom prst="rect">
            <a:avLst/>
          </a:prstGeom>
        </p:spPr>
        <p:txBody>
          <a:bodyPr lIns="91425" tIns="91425" rIns="91425" bIns="91425" anchor="b" anchorCtr="0">
            <a:noAutofit/>
          </a:bodyPr>
          <a:lstStyle/>
          <a:p>
            <a:pPr>
              <a:buNone/>
            </a:pPr>
            <a:r>
              <a:rPr lang="en"/>
              <a:t>Recognition </a:t>
            </a:r>
          </a:p>
        </p:txBody>
      </p:sp>
      <p:sp>
        <p:nvSpPr>
          <p:cNvPr id="151" name="Shape 151"/>
          <p:cNvSpPr txBox="1">
            <a:spLocks noGrp="1"/>
          </p:cNvSpPr>
          <p:nvPr>
            <p:ph type="body" idx="1"/>
          </p:nvPr>
        </p:nvSpPr>
        <p:spPr>
          <a:xfrm>
            <a:off x="457200" y="1704688"/>
            <a:ext cx="8229600" cy="4840499"/>
          </a:xfrm>
          <a:prstGeom prst="rect">
            <a:avLst/>
          </a:prstGeom>
        </p:spPr>
        <p:txBody>
          <a:bodyPr lIns="91425" tIns="91425" rIns="91425" bIns="91425" anchor="t" anchorCtr="0">
            <a:noAutofit/>
          </a:bodyPr>
          <a:lstStyle/>
          <a:p>
            <a:pPr lvl="0" rtl="0">
              <a:lnSpc>
                <a:spcPct val="135000"/>
              </a:lnSpc>
              <a:spcAft>
                <a:spcPts val="1000"/>
              </a:spcAft>
              <a:buClr>
                <a:schemeClr val="dk1"/>
              </a:buClr>
              <a:buSzPct val="55000"/>
              <a:buFont typeface="Arial"/>
              <a:buNone/>
            </a:pPr>
            <a:r>
              <a:rPr lang="en" sz="2000">
                <a:solidFill>
                  <a:schemeClr val="dk1"/>
                </a:solidFill>
              </a:rPr>
              <a:t>Consistently has been voted Atlanta's </a:t>
            </a:r>
            <a:r>
              <a:rPr lang="en" sz="2000" b="1">
                <a:solidFill>
                  <a:schemeClr val="dk1"/>
                </a:solidFill>
              </a:rPr>
              <a:t>"Most Preferred Hospital for All Healthcare Needs"</a:t>
            </a:r>
          </a:p>
          <a:p>
            <a:pPr lvl="0" rtl="0">
              <a:lnSpc>
                <a:spcPct val="135000"/>
              </a:lnSpc>
              <a:spcAft>
                <a:spcPts val="1000"/>
              </a:spcAft>
              <a:buClr>
                <a:schemeClr val="dk1"/>
              </a:buClr>
              <a:buSzPct val="55000"/>
              <a:buFont typeface="Arial"/>
              <a:buNone/>
            </a:pPr>
            <a:r>
              <a:rPr lang="en" sz="2000">
                <a:solidFill>
                  <a:schemeClr val="dk1"/>
                </a:solidFill>
              </a:rPr>
              <a:t>Specific areas where Northside consistently ranks #1 with metro Atlanta consumers include:</a:t>
            </a:r>
          </a:p>
          <a:p>
            <a:endParaRPr lang="en" sz="2000">
              <a:solidFill>
                <a:schemeClr val="dk1"/>
              </a:solidFill>
            </a:endParaRPr>
          </a:p>
        </p:txBody>
      </p:sp>
      <p:graphicFrame>
        <p:nvGraphicFramePr>
          <p:cNvPr id="152" name="Shape 152"/>
          <p:cNvGraphicFramePr/>
          <p:nvPr/>
        </p:nvGraphicFramePr>
        <p:xfrm>
          <a:off x="612287" y="4135775"/>
          <a:ext cx="7919425" cy="2069697"/>
        </p:xfrm>
        <a:graphic>
          <a:graphicData uri="http://schemas.openxmlformats.org/drawingml/2006/table">
            <a:tbl>
              <a:tblPr>
                <a:solidFill>
                  <a:srgbClr val="FFFFFF"/>
                </a:solidFill>
                <a:tableStyleId>{60C9E5B8-415B-4D94-8A66-1C36F337A3EB}</a:tableStyleId>
              </a:tblPr>
              <a:tblGrid>
                <a:gridCol w="3562825"/>
                <a:gridCol w="4356600"/>
              </a:tblGrid>
              <a:tr h="243875">
                <a:tc>
                  <a:txBody>
                    <a:bodyPr/>
                    <a:lstStyle/>
                    <a:p>
                      <a:pPr marL="711200" marR="127000" lvl="0" indent="-342900" rtl="0">
                        <a:lnSpc>
                          <a:spcPct val="115000"/>
                        </a:lnSpc>
                        <a:buClr>
                          <a:srgbClr val="000000"/>
                        </a:buClr>
                        <a:buSzPct val="166666"/>
                        <a:buFont typeface="Arial"/>
                        <a:buChar char="•"/>
                      </a:pPr>
                      <a:r>
                        <a:rPr lang="en" sz="1800"/>
                        <a:t>Inpatient Stay</a:t>
                      </a:r>
                    </a:p>
                  </a:txBody>
                  <a:tcPr marL="9525" marR="9525" marT="9525" marB="95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711200" marR="127000" lvl="0" indent="-342900" rtl="0">
                        <a:lnSpc>
                          <a:spcPct val="115000"/>
                        </a:lnSpc>
                        <a:buClr>
                          <a:srgbClr val="000000"/>
                        </a:buClr>
                        <a:buSzPct val="166666"/>
                        <a:buFont typeface="Arial"/>
                        <a:buChar char="•"/>
                      </a:pPr>
                      <a:r>
                        <a:rPr lang="en" sz="1800"/>
                        <a:t>Most Personalized Care</a:t>
                      </a:r>
                    </a:p>
                  </a:txBody>
                  <a:tcPr marL="9525" marR="9525" marT="9525" marB="95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243875">
                <a:tc>
                  <a:txBody>
                    <a:bodyPr/>
                    <a:lstStyle/>
                    <a:p>
                      <a:pPr marL="711200" marR="127000" lvl="0" indent="-342900" rtl="0">
                        <a:lnSpc>
                          <a:spcPct val="115000"/>
                        </a:lnSpc>
                        <a:buClr>
                          <a:srgbClr val="000000"/>
                        </a:buClr>
                        <a:buSzPct val="166666"/>
                        <a:buFont typeface="Arial"/>
                        <a:buChar char="•"/>
                      </a:pPr>
                      <a:r>
                        <a:rPr lang="en" sz="1800"/>
                        <a:t>Imaging</a:t>
                      </a:r>
                    </a:p>
                  </a:txBody>
                  <a:tcPr marL="9525" marR="9525" marT="9525" marB="95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711200" marR="127000" lvl="0" indent="-342900" rtl="0">
                        <a:lnSpc>
                          <a:spcPct val="115000"/>
                        </a:lnSpc>
                        <a:buClr>
                          <a:srgbClr val="000000"/>
                        </a:buClr>
                        <a:buSzPct val="166666"/>
                        <a:buFont typeface="Arial"/>
                        <a:buChar char="•"/>
                      </a:pPr>
                      <a:r>
                        <a:rPr lang="en" sz="1800"/>
                        <a:t>Best Nurses</a:t>
                      </a:r>
                    </a:p>
                  </a:txBody>
                  <a:tcPr marL="9525" marR="9525" marT="9525" marB="95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243875">
                <a:tc>
                  <a:txBody>
                    <a:bodyPr/>
                    <a:lstStyle/>
                    <a:p>
                      <a:pPr marL="711200" marR="127000" lvl="0" indent="-342900" rtl="0">
                        <a:lnSpc>
                          <a:spcPct val="115000"/>
                        </a:lnSpc>
                        <a:buClr>
                          <a:srgbClr val="000000"/>
                        </a:buClr>
                        <a:buSzPct val="166666"/>
                        <a:buFont typeface="Arial"/>
                        <a:buChar char="•"/>
                      </a:pPr>
                      <a:r>
                        <a:rPr lang="en" sz="1800"/>
                        <a:t>Maternity/OB</a:t>
                      </a:r>
                    </a:p>
                  </a:txBody>
                  <a:tcPr marL="9525" marR="9525" marT="9525" marB="95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711200" marR="127000" lvl="0" indent="-342900" rtl="0">
                        <a:lnSpc>
                          <a:spcPct val="115000"/>
                        </a:lnSpc>
                        <a:buClr>
                          <a:srgbClr val="000000"/>
                        </a:buClr>
                        <a:buSzPct val="166666"/>
                        <a:buFont typeface="Arial"/>
                        <a:buChar char="•"/>
                      </a:pPr>
                      <a:r>
                        <a:rPr lang="en" sz="1800"/>
                        <a:t>Best Accommodations/Amenities</a:t>
                      </a:r>
                    </a:p>
                  </a:txBody>
                  <a:tcPr marL="9525" marR="9525" marT="9525" marB="95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243875">
                <a:tc>
                  <a:txBody>
                    <a:bodyPr/>
                    <a:lstStyle/>
                    <a:p>
                      <a:pPr marL="711200" marR="127000" lvl="0" indent="-342900" rtl="0">
                        <a:lnSpc>
                          <a:spcPct val="115000"/>
                        </a:lnSpc>
                        <a:buClr>
                          <a:srgbClr val="000000"/>
                        </a:buClr>
                        <a:buSzPct val="166666"/>
                        <a:buFont typeface="Arial"/>
                        <a:buChar char="•"/>
                      </a:pPr>
                      <a:r>
                        <a:rPr lang="en" sz="1800"/>
                        <a:t>Women's/GYN   </a:t>
                      </a:r>
                    </a:p>
                  </a:txBody>
                  <a:tcPr marL="9525" marR="9525" marT="9525" marB="95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pPr marL="711200" marR="127000" lvl="0" indent="-342900" rtl="0">
                        <a:lnSpc>
                          <a:spcPct val="115000"/>
                        </a:lnSpc>
                        <a:buClr>
                          <a:srgbClr val="000000"/>
                        </a:buClr>
                        <a:buSzPct val="166666"/>
                        <a:buFont typeface="Arial"/>
                        <a:buChar char="•"/>
                      </a:pPr>
                      <a:r>
                        <a:rPr lang="en" sz="1800"/>
                        <a:t>Hospital Advertising Recall </a:t>
                      </a:r>
                    </a:p>
                  </a:txBody>
                  <a:tcPr marL="9525" marR="9525" marT="9525" marB="95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r h="731625">
                <a:tc>
                  <a:txBody>
                    <a:bodyPr/>
                    <a:lstStyle/>
                    <a:p>
                      <a:pPr marL="711200" marR="127000" lvl="0" indent="-342900" rtl="0">
                        <a:lnSpc>
                          <a:spcPct val="115000"/>
                        </a:lnSpc>
                        <a:buClr>
                          <a:srgbClr val="000000"/>
                        </a:buClr>
                        <a:buSzPct val="166666"/>
                        <a:buFont typeface="Arial"/>
                        <a:buChar char="•"/>
                      </a:pPr>
                      <a:r>
                        <a:rPr lang="en" sz="1800"/>
                        <a:t>Outpatient Surgery</a:t>
                      </a:r>
                    </a:p>
                  </a:txBody>
                  <a:tcPr marL="9525" marR="9525" marT="9525" marB="95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c>
                  <a:txBody>
                    <a:bodyPr/>
                    <a:lstStyle/>
                    <a:p>
                      <a:endParaRPr/>
                    </a:p>
                  </a:txBody>
                  <a:tcPr marL="9525" marR="9525" marT="9525" marB="9525">
                    <a:lnL w="9525" cap="flat">
                      <a:solidFill>
                        <a:srgbClr val="000000"/>
                      </a:solidFill>
                      <a:prstDash val="solid"/>
                      <a:round/>
                      <a:headEnd type="none" w="med" len="med"/>
                      <a:tailEnd type="none" w="med" len="med"/>
                    </a:lnL>
                    <a:lnR w="9525" cap="flat">
                      <a:solidFill>
                        <a:srgbClr val="000000"/>
                      </a:solidFill>
                      <a:prstDash val="solid"/>
                      <a:round/>
                      <a:headEnd type="none" w="med" len="med"/>
                      <a:tailEnd type="none" w="med" len="med"/>
                    </a:lnR>
                    <a:lnT w="9525" cap="flat">
                      <a:solidFill>
                        <a:srgbClr val="000000"/>
                      </a:solidFill>
                      <a:prstDash val="solid"/>
                      <a:round/>
                      <a:headEnd type="none" w="med" len="med"/>
                      <a:tailEnd type="none" w="med" len="med"/>
                    </a:lnT>
                    <a:lnB w="9525" cap="flat">
                      <a:solidFill>
                        <a:srgbClr val="000000"/>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ctrTitle"/>
          </p:nvPr>
        </p:nvSpPr>
        <p:spPr>
          <a:xfrm>
            <a:off x="685800" y="2266575"/>
            <a:ext cx="6400799" cy="1334100"/>
          </a:xfrm>
          <a:prstGeom prst="rect">
            <a:avLst/>
          </a:prstGeom>
        </p:spPr>
        <p:txBody>
          <a:bodyPr lIns="91425" tIns="91425" rIns="91425" bIns="91425" anchor="b" anchorCtr="0">
            <a:noAutofit/>
          </a:bodyPr>
          <a:lstStyle/>
          <a:p>
            <a:pPr>
              <a:buNone/>
            </a:pPr>
            <a:r>
              <a:rPr lang="en"/>
              <a:t>Questions?</a:t>
            </a:r>
          </a:p>
        </p:txBody>
      </p:sp>
      <p:sp>
        <p:nvSpPr>
          <p:cNvPr id="158" name="Shape 158"/>
          <p:cNvSpPr txBox="1">
            <a:spLocks noGrp="1"/>
          </p:cNvSpPr>
          <p:nvPr>
            <p:ph type="subTitle" idx="1"/>
          </p:nvPr>
        </p:nvSpPr>
        <p:spPr>
          <a:xfrm>
            <a:off x="685800" y="3600451"/>
            <a:ext cx="6400799" cy="900299"/>
          </a:xfrm>
          <a:prstGeom prst="rect">
            <a:avLst/>
          </a:prstGeom>
        </p:spPr>
        <p:txBody>
          <a:bodyPr lIns="91425" tIns="91425" rIns="91425" bIns="91425" anchor="t" anchorCtr="0">
            <a:noAutofit/>
          </a:bodyPr>
          <a:lstStyle/>
          <a:p>
            <a:pPr>
              <a:buNone/>
            </a:pPr>
            <a:r>
              <a:rPr lang="en"/>
              <a:t>Thank you!</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134801"/>
            <a:ext cx="7315499" cy="1352100"/>
          </a:xfrm>
          <a:prstGeom prst="rect">
            <a:avLst/>
          </a:prstGeom>
        </p:spPr>
        <p:txBody>
          <a:bodyPr lIns="91425" tIns="91425" rIns="91425" bIns="91425" anchor="b" anchorCtr="0">
            <a:noAutofit/>
          </a:bodyPr>
          <a:lstStyle/>
          <a:p>
            <a:pPr>
              <a:buNone/>
            </a:pPr>
            <a:r>
              <a:rPr lang="en"/>
              <a:t>Hospital Mission</a:t>
            </a:r>
          </a:p>
        </p:txBody>
      </p:sp>
      <p:sp>
        <p:nvSpPr>
          <p:cNvPr id="97" name="Shape 97"/>
          <p:cNvSpPr txBox="1">
            <a:spLocks noGrp="1"/>
          </p:cNvSpPr>
          <p:nvPr>
            <p:ph type="body" idx="1"/>
          </p:nvPr>
        </p:nvSpPr>
        <p:spPr>
          <a:xfrm>
            <a:off x="457200" y="1704688"/>
            <a:ext cx="8229600" cy="4840499"/>
          </a:xfrm>
          <a:prstGeom prst="rect">
            <a:avLst/>
          </a:prstGeom>
        </p:spPr>
        <p:txBody>
          <a:bodyPr lIns="91425" tIns="91425" rIns="91425" bIns="91425" anchor="t" anchorCtr="0">
            <a:noAutofit/>
          </a:bodyPr>
          <a:lstStyle/>
          <a:p>
            <a:pPr lvl="0" rtl="0">
              <a:lnSpc>
                <a:spcPct val="115000"/>
              </a:lnSpc>
              <a:buNone/>
            </a:pPr>
            <a:r>
              <a:rPr lang="en" sz="2200">
                <a:solidFill>
                  <a:schemeClr val="dk1"/>
                </a:solidFill>
              </a:rPr>
              <a:t>“Northside Hospital is committed to the </a:t>
            </a:r>
            <a:r>
              <a:rPr lang="en" sz="2200" b="1">
                <a:solidFill>
                  <a:schemeClr val="dk1"/>
                </a:solidFill>
              </a:rPr>
              <a:t>health and wellness of our community.</a:t>
            </a:r>
            <a:r>
              <a:rPr lang="en" sz="2200">
                <a:solidFill>
                  <a:schemeClr val="dk1"/>
                </a:solidFill>
              </a:rPr>
              <a:t>  As such, we dedicate ourselves to being a center of excellence in </a:t>
            </a:r>
            <a:r>
              <a:rPr lang="en" sz="2200" b="1">
                <a:solidFill>
                  <a:schemeClr val="dk1"/>
                </a:solidFill>
              </a:rPr>
              <a:t>providing high-quality health care.</a:t>
            </a:r>
            <a:r>
              <a:rPr lang="en" sz="2200">
                <a:solidFill>
                  <a:schemeClr val="dk1"/>
                </a:solidFill>
              </a:rPr>
              <a:t>  We pledge compassionate support, personal guidance and uncompromising standards to our patients in their journeys toward health of body and mind.  </a:t>
            </a:r>
            <a:r>
              <a:rPr lang="en" sz="2200" b="1">
                <a:solidFill>
                  <a:schemeClr val="dk1"/>
                </a:solidFill>
              </a:rPr>
              <a:t>To ensure innovative and unsurpassed care for our patients,</a:t>
            </a:r>
            <a:r>
              <a:rPr lang="en" sz="2200">
                <a:solidFill>
                  <a:schemeClr val="dk1"/>
                </a:solidFill>
              </a:rPr>
              <a:t> we are dedicated to maintaining our position as </a:t>
            </a:r>
            <a:r>
              <a:rPr lang="en" sz="2200" b="1">
                <a:solidFill>
                  <a:schemeClr val="dk1"/>
                </a:solidFill>
              </a:rPr>
              <a:t>regional leaders</a:t>
            </a:r>
            <a:r>
              <a:rPr lang="en" sz="2200">
                <a:solidFill>
                  <a:schemeClr val="dk1"/>
                </a:solidFill>
              </a:rPr>
              <a:t> in select medical specialties.  And to enhance the wellness of our community, we commit ourselves to </a:t>
            </a:r>
            <a:r>
              <a:rPr lang="en" sz="2200" b="1">
                <a:solidFill>
                  <a:schemeClr val="dk1"/>
                </a:solidFill>
              </a:rPr>
              <a:t>providing a diverse array of educational and outreach programs.”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134801"/>
            <a:ext cx="7315499" cy="1352100"/>
          </a:xfrm>
          <a:prstGeom prst="rect">
            <a:avLst/>
          </a:prstGeom>
        </p:spPr>
        <p:txBody>
          <a:bodyPr lIns="91425" tIns="91425" rIns="91425" bIns="91425" anchor="b" anchorCtr="0">
            <a:noAutofit/>
          </a:bodyPr>
          <a:lstStyle/>
          <a:p>
            <a:pPr>
              <a:buNone/>
            </a:pPr>
            <a:r>
              <a:rPr lang="en"/>
              <a:t>Hospital Values</a:t>
            </a:r>
          </a:p>
        </p:txBody>
      </p:sp>
      <p:sp>
        <p:nvSpPr>
          <p:cNvPr id="103" name="Shape 103"/>
          <p:cNvSpPr txBox="1">
            <a:spLocks noGrp="1"/>
          </p:cNvSpPr>
          <p:nvPr>
            <p:ph type="body" idx="1"/>
          </p:nvPr>
        </p:nvSpPr>
        <p:spPr>
          <a:xfrm>
            <a:off x="457200" y="1704688"/>
            <a:ext cx="8229600" cy="4840499"/>
          </a:xfrm>
          <a:prstGeom prst="rect">
            <a:avLst/>
          </a:prstGeom>
        </p:spPr>
        <p:txBody>
          <a:bodyPr lIns="91425" tIns="91425" rIns="91425" bIns="91425" anchor="t" anchorCtr="0">
            <a:noAutofit/>
          </a:bodyPr>
          <a:lstStyle/>
          <a:p>
            <a:pPr lvl="0" rtl="0">
              <a:lnSpc>
                <a:spcPct val="115000"/>
              </a:lnSpc>
              <a:buClr>
                <a:schemeClr val="dk1"/>
              </a:buClr>
              <a:buSzPct val="45833"/>
              <a:buFont typeface="Arial"/>
              <a:buNone/>
            </a:pPr>
            <a:r>
              <a:rPr lang="en" sz="2400">
                <a:solidFill>
                  <a:schemeClr val="dk1"/>
                </a:solidFill>
              </a:rPr>
              <a:t>“Northside’s outstanding reputation in its industry is fueled by an instinctive devotion to a unique set of values.  This statement of values defines and communicates those guiding, motivating philosophies that have led us to distinction:</a:t>
            </a:r>
          </a:p>
          <a:p>
            <a:pPr lvl="0" rtl="0">
              <a:lnSpc>
                <a:spcPct val="115000"/>
              </a:lnSpc>
              <a:buClr>
                <a:schemeClr val="dk1"/>
              </a:buClr>
              <a:buSzPct val="45833"/>
              <a:buFont typeface="Arial"/>
              <a:buNone/>
            </a:pPr>
            <a:r>
              <a:rPr lang="en" sz="2400">
                <a:solidFill>
                  <a:schemeClr val="dk1"/>
                </a:solidFill>
              </a:rPr>
              <a:t>	•	Excellence</a:t>
            </a:r>
          </a:p>
          <a:p>
            <a:pPr lvl="0" rtl="0">
              <a:lnSpc>
                <a:spcPct val="115000"/>
              </a:lnSpc>
              <a:buClr>
                <a:schemeClr val="dk1"/>
              </a:buClr>
              <a:buSzPct val="45833"/>
              <a:buFont typeface="Arial"/>
              <a:buNone/>
            </a:pPr>
            <a:r>
              <a:rPr lang="en" sz="2400">
                <a:solidFill>
                  <a:schemeClr val="dk1"/>
                </a:solidFill>
              </a:rPr>
              <a:t>	•	Compassion</a:t>
            </a:r>
          </a:p>
          <a:p>
            <a:pPr lvl="0" rtl="0">
              <a:lnSpc>
                <a:spcPct val="115000"/>
              </a:lnSpc>
              <a:buClr>
                <a:schemeClr val="dk1"/>
              </a:buClr>
              <a:buSzPct val="45833"/>
              <a:buFont typeface="Arial"/>
              <a:buNone/>
            </a:pPr>
            <a:r>
              <a:rPr lang="en" sz="2400">
                <a:solidFill>
                  <a:schemeClr val="dk1"/>
                </a:solidFill>
              </a:rPr>
              <a:t>	•	Community</a:t>
            </a:r>
          </a:p>
          <a:p>
            <a:pPr lvl="0" rtl="0">
              <a:lnSpc>
                <a:spcPct val="115000"/>
              </a:lnSpc>
              <a:buClr>
                <a:schemeClr val="dk1"/>
              </a:buClr>
              <a:buSzPct val="45833"/>
              <a:buFont typeface="Arial"/>
              <a:buNone/>
            </a:pPr>
            <a:r>
              <a:rPr lang="en" sz="2400">
                <a:solidFill>
                  <a:schemeClr val="dk1"/>
                </a:solidFill>
              </a:rPr>
              <a:t>	•	Service </a:t>
            </a:r>
          </a:p>
          <a:p>
            <a:pPr lvl="0" rtl="0">
              <a:lnSpc>
                <a:spcPct val="115000"/>
              </a:lnSpc>
              <a:buClr>
                <a:schemeClr val="dk1"/>
              </a:buClr>
              <a:buSzPct val="45833"/>
              <a:buFont typeface="Arial"/>
              <a:buNone/>
            </a:pPr>
            <a:r>
              <a:rPr lang="en" sz="2400">
                <a:solidFill>
                  <a:schemeClr val="dk1"/>
                </a:solidFill>
              </a:rPr>
              <a:t>	•	Teamwork</a:t>
            </a:r>
          </a:p>
          <a:p>
            <a:pPr lvl="0" rtl="0">
              <a:lnSpc>
                <a:spcPct val="115000"/>
              </a:lnSpc>
              <a:buNone/>
            </a:pPr>
            <a:r>
              <a:rPr lang="en" sz="2400">
                <a:solidFill>
                  <a:schemeClr val="dk1"/>
                </a:solidFill>
              </a:rPr>
              <a:t>	•	Progress and Innovation”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134801"/>
            <a:ext cx="7315499" cy="1352100"/>
          </a:xfrm>
          <a:prstGeom prst="rect">
            <a:avLst/>
          </a:prstGeom>
        </p:spPr>
        <p:txBody>
          <a:bodyPr lIns="91425" tIns="91425" rIns="91425" bIns="91425" anchor="b" anchorCtr="0">
            <a:noAutofit/>
          </a:bodyPr>
          <a:lstStyle/>
          <a:p>
            <a:pPr>
              <a:buNone/>
            </a:pPr>
            <a:r>
              <a:rPr lang="en"/>
              <a:t>About Stacey Odom</a:t>
            </a:r>
          </a:p>
        </p:txBody>
      </p:sp>
      <p:sp>
        <p:nvSpPr>
          <p:cNvPr id="109" name="Shape 109"/>
          <p:cNvSpPr txBox="1">
            <a:spLocks noGrp="1"/>
          </p:cNvSpPr>
          <p:nvPr>
            <p:ph type="body" idx="1"/>
          </p:nvPr>
        </p:nvSpPr>
        <p:spPr>
          <a:xfrm>
            <a:off x="457200" y="1704688"/>
            <a:ext cx="8229600" cy="4840499"/>
          </a:xfrm>
          <a:prstGeom prst="rect">
            <a:avLst/>
          </a:prstGeom>
        </p:spPr>
        <p:txBody>
          <a:bodyPr lIns="91425" tIns="91425" rIns="91425" bIns="91425" anchor="t" anchorCtr="0">
            <a:noAutofit/>
          </a:bodyPr>
          <a:lstStyle/>
          <a:p>
            <a:pPr marL="457200" lvl="0" indent="-381000" rtl="0">
              <a:buClr>
                <a:srgbClr val="000000"/>
              </a:buClr>
              <a:buSzPct val="166666"/>
              <a:buFont typeface="Arial"/>
              <a:buChar char="•"/>
            </a:pPr>
            <a:r>
              <a:rPr lang="en" sz="2400" dirty="0">
                <a:solidFill>
                  <a:srgbClr val="000000"/>
                </a:solidFill>
              </a:rPr>
              <a:t>Position: Productivity Management Engineer</a:t>
            </a:r>
          </a:p>
          <a:p>
            <a:pPr marL="914400" lvl="1" indent="-381000" rtl="0">
              <a:buClr>
                <a:srgbClr val="000000"/>
              </a:buClr>
              <a:buSzPct val="133333"/>
              <a:buFont typeface="Courier New"/>
              <a:buChar char="o"/>
            </a:pPr>
            <a:r>
              <a:rPr lang="en" dirty="0">
                <a:solidFill>
                  <a:srgbClr val="000000"/>
                </a:solidFill>
              </a:rPr>
              <a:t>Serves as a technical advisor and internal consultant to all hospital management and staff on the use of productivity management tools and techniques, analytical techniques, and statistical applications.</a:t>
            </a:r>
          </a:p>
          <a:p>
            <a:pPr marL="914400" lvl="1" indent="-342900" rtl="0">
              <a:buClr>
                <a:srgbClr val="000000"/>
              </a:buClr>
              <a:buSzPct val="100000"/>
              <a:buFont typeface="Courier New"/>
              <a:buChar char="o"/>
            </a:pPr>
            <a:r>
              <a:rPr lang="en" dirty="0">
                <a:solidFill>
                  <a:srgbClr val="000000"/>
                </a:solidFill>
              </a:rPr>
              <a:t>Recommends staffing levels and skill mix distribution based on developed standards and comparative information, as appropriate</a:t>
            </a:r>
            <a:r>
              <a:rPr lang="en" dirty="0" smtClean="0">
                <a:solidFill>
                  <a:srgbClr val="000000"/>
                </a:solidFill>
              </a:rPr>
              <a:t>.</a:t>
            </a:r>
            <a:endParaRPr lang="en" dirty="0">
              <a:solidFill>
                <a:srgbClr val="000000"/>
              </a:solidFil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134801"/>
            <a:ext cx="7315499" cy="1352100"/>
          </a:xfrm>
          <a:prstGeom prst="rect">
            <a:avLst/>
          </a:prstGeom>
        </p:spPr>
        <p:txBody>
          <a:bodyPr lIns="91425" tIns="91425" rIns="91425" bIns="91425" anchor="b" anchorCtr="0">
            <a:noAutofit/>
          </a:bodyPr>
          <a:lstStyle/>
          <a:p>
            <a:pPr>
              <a:buNone/>
            </a:pPr>
            <a:r>
              <a:rPr lang="en"/>
              <a:t>Interview Method/Completion</a:t>
            </a:r>
          </a:p>
        </p:txBody>
      </p:sp>
      <p:sp>
        <p:nvSpPr>
          <p:cNvPr id="115" name="Shape 115"/>
          <p:cNvSpPr txBox="1">
            <a:spLocks noGrp="1"/>
          </p:cNvSpPr>
          <p:nvPr>
            <p:ph type="body" idx="1"/>
          </p:nvPr>
        </p:nvSpPr>
        <p:spPr>
          <a:xfrm>
            <a:off x="457200" y="1704688"/>
            <a:ext cx="8229600" cy="4840499"/>
          </a:xfrm>
          <a:prstGeom prst="rect">
            <a:avLst/>
          </a:prstGeom>
        </p:spPr>
        <p:txBody>
          <a:bodyPr lIns="91425" tIns="91425" rIns="91425" bIns="91425" anchor="t" anchorCtr="0">
            <a:noAutofit/>
          </a:bodyPr>
          <a:lstStyle/>
          <a:p>
            <a:pPr marL="457200" lvl="0" indent="-419100" rtl="0">
              <a:buClr>
                <a:srgbClr val="000000"/>
              </a:buClr>
              <a:buSzPct val="166666"/>
              <a:buFont typeface="Arial"/>
              <a:buChar char="•"/>
            </a:pPr>
            <a:r>
              <a:rPr lang="en" sz="3000">
                <a:solidFill>
                  <a:srgbClr val="000000"/>
                </a:solidFill>
              </a:rPr>
              <a:t>Interview was completed via email through Dr. Burtner as a mediator</a:t>
            </a:r>
          </a:p>
          <a:p>
            <a:pPr marL="457200" lvl="0" indent="-419100" rtl="0">
              <a:buClr>
                <a:srgbClr val="000000"/>
              </a:buClr>
              <a:buSzPct val="166666"/>
              <a:buFont typeface="Arial"/>
              <a:buChar char="•"/>
            </a:pPr>
            <a:r>
              <a:rPr lang="en" sz="3000">
                <a:solidFill>
                  <a:srgbClr val="000000"/>
                </a:solidFill>
              </a:rPr>
              <a:t>I received completed responses on April 30, 2014</a:t>
            </a:r>
          </a:p>
          <a:p>
            <a:endParaRPr lang="en" sz="3000">
              <a:solidFill>
                <a:srgbClr val="000000"/>
              </a:solidFill>
            </a:endParaRPr>
          </a:p>
          <a:p>
            <a:endParaRPr lang="en" sz="3000">
              <a:solidFill>
                <a:srgbClr val="000000"/>
              </a:solidFill>
            </a:endParaRPr>
          </a:p>
          <a:p>
            <a:pPr lvl="0" rtl="0">
              <a:lnSpc>
                <a:spcPct val="115000"/>
              </a:lnSpc>
              <a:buClr>
                <a:schemeClr val="dk1"/>
              </a:buClr>
              <a:buSzPct val="45833"/>
              <a:buFont typeface="Arial"/>
              <a:buNone/>
            </a:pPr>
            <a:r>
              <a:rPr lang="en" sz="2400" b="1">
                <a:solidFill>
                  <a:schemeClr val="dk1"/>
                </a:solidFill>
              </a:rPr>
              <a:t>Authorization </a:t>
            </a:r>
          </a:p>
          <a:p>
            <a:pPr lvl="0" rtl="0">
              <a:lnSpc>
                <a:spcPct val="115000"/>
              </a:lnSpc>
              <a:buNone/>
            </a:pPr>
            <a:r>
              <a:rPr lang="en" sz="2400">
                <a:solidFill>
                  <a:schemeClr val="dk1"/>
                </a:solidFill>
              </a:rPr>
              <a:t>Do you give Dr. Burtner permission to publish your interview responses on her course website?</a:t>
            </a:r>
          </a:p>
          <a:p>
            <a:pPr lvl="0" rtl="0">
              <a:lnSpc>
                <a:spcPct val="115000"/>
              </a:lnSpc>
              <a:buClr>
                <a:schemeClr val="dk1"/>
              </a:buClr>
              <a:buSzPct val="45833"/>
              <a:buFont typeface="Arial"/>
              <a:buNone/>
            </a:pPr>
            <a:r>
              <a:rPr lang="en" sz="2400">
                <a:solidFill>
                  <a:schemeClr val="dk1"/>
                </a:solidFill>
              </a:rPr>
              <a:t>Yes</a:t>
            </a:r>
          </a:p>
          <a:p>
            <a:endParaRPr lang="en" sz="2400">
              <a:solidFill>
                <a:schemeClr val="dk1"/>
              </a:solidFil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134801"/>
            <a:ext cx="7315499" cy="1352100"/>
          </a:xfrm>
          <a:prstGeom prst="rect">
            <a:avLst/>
          </a:prstGeom>
        </p:spPr>
        <p:txBody>
          <a:bodyPr lIns="91425" tIns="91425" rIns="91425" bIns="91425" anchor="b" anchorCtr="0">
            <a:noAutofit/>
          </a:bodyPr>
          <a:lstStyle/>
          <a:p>
            <a:pPr>
              <a:buNone/>
            </a:pPr>
            <a:r>
              <a:rPr lang="en"/>
              <a:t>Interview Q &amp; A </a:t>
            </a:r>
          </a:p>
        </p:txBody>
      </p:sp>
      <p:sp>
        <p:nvSpPr>
          <p:cNvPr id="121" name="Shape 121"/>
          <p:cNvSpPr txBox="1">
            <a:spLocks noGrp="1"/>
          </p:cNvSpPr>
          <p:nvPr>
            <p:ph type="body" idx="1"/>
          </p:nvPr>
        </p:nvSpPr>
        <p:spPr>
          <a:xfrm>
            <a:off x="457200" y="1704688"/>
            <a:ext cx="8229600" cy="4840499"/>
          </a:xfrm>
          <a:prstGeom prst="rect">
            <a:avLst/>
          </a:prstGeom>
        </p:spPr>
        <p:txBody>
          <a:bodyPr lIns="91425" tIns="91425" rIns="91425" bIns="91425" anchor="t" anchorCtr="0">
            <a:noAutofit/>
          </a:bodyPr>
          <a:lstStyle/>
          <a:p>
            <a:pPr marL="457200" lvl="0" indent="-381000" rtl="0">
              <a:lnSpc>
                <a:spcPct val="115000"/>
              </a:lnSpc>
              <a:buClr>
                <a:srgbClr val="000000"/>
              </a:buClr>
              <a:buSzPct val="166666"/>
              <a:buFont typeface="Arial"/>
              <a:buChar char="•"/>
            </a:pPr>
            <a:r>
              <a:rPr lang="en" sz="2400">
                <a:solidFill>
                  <a:srgbClr val="000000"/>
                </a:solidFill>
              </a:rPr>
              <a:t>How do you train/educate your employees concerning process improvement/flow techniques?</a:t>
            </a:r>
          </a:p>
          <a:p>
            <a:pPr marL="914400" lvl="1" indent="-381000" rtl="0">
              <a:lnSpc>
                <a:spcPct val="115000"/>
              </a:lnSpc>
              <a:buClr>
                <a:srgbClr val="000000"/>
              </a:buClr>
              <a:buSzPct val="100000"/>
              <a:buFont typeface="Courier New"/>
              <a:buChar char="o"/>
            </a:pPr>
            <a:r>
              <a:rPr lang="en" sz="2400">
                <a:solidFill>
                  <a:srgbClr val="000000"/>
                </a:solidFill>
              </a:rPr>
              <a:t>When executing process improvement/flow techniques, most employees are trained through lean principles. There are several different resources online that have been used to train managers and lean team members.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134801"/>
            <a:ext cx="7315499" cy="1352100"/>
          </a:xfrm>
          <a:prstGeom prst="rect">
            <a:avLst/>
          </a:prstGeom>
        </p:spPr>
        <p:txBody>
          <a:bodyPr lIns="91425" tIns="91425" rIns="91425" bIns="91425" anchor="b" anchorCtr="0">
            <a:noAutofit/>
          </a:bodyPr>
          <a:lstStyle/>
          <a:p>
            <a:pPr>
              <a:buNone/>
            </a:pPr>
            <a:r>
              <a:rPr lang="en"/>
              <a:t>Interview Q &amp; A</a:t>
            </a:r>
          </a:p>
        </p:txBody>
      </p:sp>
      <p:sp>
        <p:nvSpPr>
          <p:cNvPr id="127" name="Shape 127"/>
          <p:cNvSpPr txBox="1">
            <a:spLocks noGrp="1"/>
          </p:cNvSpPr>
          <p:nvPr>
            <p:ph type="body" idx="1"/>
          </p:nvPr>
        </p:nvSpPr>
        <p:spPr>
          <a:xfrm>
            <a:off x="457200" y="1704688"/>
            <a:ext cx="8229600" cy="4840499"/>
          </a:xfrm>
          <a:prstGeom prst="rect">
            <a:avLst/>
          </a:prstGeom>
        </p:spPr>
        <p:txBody>
          <a:bodyPr lIns="91425" tIns="91425" rIns="91425" bIns="91425" anchor="t" anchorCtr="0">
            <a:noAutofit/>
          </a:bodyPr>
          <a:lstStyle/>
          <a:p>
            <a:pPr marL="457200" lvl="0" indent="-381000" rtl="0">
              <a:lnSpc>
                <a:spcPct val="115000"/>
              </a:lnSpc>
              <a:buClr>
                <a:srgbClr val="000000"/>
              </a:buClr>
              <a:buSzPct val="166666"/>
              <a:buFont typeface="Arial"/>
              <a:buChar char="•"/>
            </a:pPr>
            <a:r>
              <a:rPr lang="en" sz="2400">
                <a:solidFill>
                  <a:srgbClr val="000000"/>
                </a:solidFill>
              </a:rPr>
              <a:t>Do you ever encounter professionals who are resistant to participation in process improvement/flow activities?</a:t>
            </a:r>
          </a:p>
          <a:p>
            <a:pPr marL="914400" lvl="1" indent="-381000" rtl="0">
              <a:lnSpc>
                <a:spcPct val="115000"/>
              </a:lnSpc>
              <a:buClr>
                <a:srgbClr val="000000"/>
              </a:buClr>
              <a:buSzPct val="100000"/>
              <a:buFont typeface="Courier New"/>
              <a:buChar char="o"/>
            </a:pPr>
            <a:r>
              <a:rPr lang="en" sz="2400">
                <a:solidFill>
                  <a:srgbClr val="000000"/>
                </a:solidFill>
              </a:rPr>
              <a:t>Yes. You will always encounter a few employees that are resistant to change. They are not necessarily resistant to participation, but they do not always see the importance of it because they have not seen the improvements yet. Resistance is one of leans biggest obstacles.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134801"/>
            <a:ext cx="7315499" cy="1352100"/>
          </a:xfrm>
          <a:prstGeom prst="rect">
            <a:avLst/>
          </a:prstGeom>
        </p:spPr>
        <p:txBody>
          <a:bodyPr lIns="91425" tIns="91425" rIns="91425" bIns="91425" anchor="b" anchorCtr="0">
            <a:noAutofit/>
          </a:bodyPr>
          <a:lstStyle/>
          <a:p>
            <a:pPr>
              <a:buNone/>
            </a:pPr>
            <a:r>
              <a:rPr lang="en"/>
              <a:t>Interview Q &amp; A</a:t>
            </a:r>
          </a:p>
        </p:txBody>
      </p:sp>
      <p:sp>
        <p:nvSpPr>
          <p:cNvPr id="133" name="Shape 133"/>
          <p:cNvSpPr txBox="1">
            <a:spLocks noGrp="1"/>
          </p:cNvSpPr>
          <p:nvPr>
            <p:ph type="body" idx="1"/>
          </p:nvPr>
        </p:nvSpPr>
        <p:spPr>
          <a:xfrm>
            <a:off x="457200" y="1704688"/>
            <a:ext cx="8229600" cy="4840499"/>
          </a:xfrm>
          <a:prstGeom prst="rect">
            <a:avLst/>
          </a:prstGeom>
        </p:spPr>
        <p:txBody>
          <a:bodyPr lIns="91425" tIns="91425" rIns="91425" bIns="91425" anchor="t" anchorCtr="0">
            <a:noAutofit/>
          </a:bodyPr>
          <a:lstStyle/>
          <a:p>
            <a:pPr marL="457200" lvl="0" indent="-381000" rtl="0">
              <a:lnSpc>
                <a:spcPct val="115000"/>
              </a:lnSpc>
              <a:buClr>
                <a:srgbClr val="000000"/>
              </a:buClr>
              <a:buSzPct val="166666"/>
              <a:buFont typeface="Arial"/>
              <a:buChar char="•"/>
            </a:pPr>
            <a:r>
              <a:rPr lang="en" sz="2400">
                <a:solidFill>
                  <a:srgbClr val="000000"/>
                </a:solidFill>
              </a:rPr>
              <a:t>Would you please describe one of your most successful process improvement/flow projects? What metrics did you use to evaluation the effectiveness of the project?</a:t>
            </a:r>
          </a:p>
          <a:p>
            <a:pPr marL="914400" lvl="1" indent="-381000" rtl="0">
              <a:lnSpc>
                <a:spcPct val="115000"/>
              </a:lnSpc>
              <a:buClr>
                <a:srgbClr val="000000"/>
              </a:buClr>
              <a:buSzPct val="100000"/>
              <a:buFont typeface="Courier New"/>
              <a:buChar char="o"/>
            </a:pPr>
            <a:r>
              <a:rPr lang="en" sz="2400">
                <a:solidFill>
                  <a:srgbClr val="000000"/>
                </a:solidFill>
              </a:rPr>
              <a:t>We are currently working on a flow project that will potentially have a huge impact of the surgical unit. The project is focused around total joint replacement patients (knee and hip), where the lean team created process maps for each area of the process. We are using total cost and total man hour labor to evaluate effectiveness of action items.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134801"/>
            <a:ext cx="7315499" cy="1352100"/>
          </a:xfrm>
          <a:prstGeom prst="rect">
            <a:avLst/>
          </a:prstGeom>
        </p:spPr>
        <p:txBody>
          <a:bodyPr lIns="91425" tIns="91425" rIns="91425" bIns="91425" anchor="b" anchorCtr="0">
            <a:noAutofit/>
          </a:bodyPr>
          <a:lstStyle/>
          <a:p>
            <a:pPr>
              <a:buNone/>
            </a:pPr>
            <a:r>
              <a:rPr lang="en"/>
              <a:t>Interview Q &amp; A</a:t>
            </a:r>
          </a:p>
        </p:txBody>
      </p:sp>
      <p:sp>
        <p:nvSpPr>
          <p:cNvPr id="139" name="Shape 139"/>
          <p:cNvSpPr txBox="1">
            <a:spLocks noGrp="1"/>
          </p:cNvSpPr>
          <p:nvPr>
            <p:ph type="body" idx="1"/>
          </p:nvPr>
        </p:nvSpPr>
        <p:spPr>
          <a:xfrm>
            <a:off x="457200" y="1704688"/>
            <a:ext cx="8229600" cy="4840499"/>
          </a:xfrm>
          <a:prstGeom prst="rect">
            <a:avLst/>
          </a:prstGeom>
        </p:spPr>
        <p:txBody>
          <a:bodyPr lIns="91425" tIns="91425" rIns="91425" bIns="91425" anchor="t" anchorCtr="0">
            <a:noAutofit/>
          </a:bodyPr>
          <a:lstStyle/>
          <a:p>
            <a:pPr marL="457200" lvl="0" indent="-355600" rtl="0">
              <a:lnSpc>
                <a:spcPct val="115000"/>
              </a:lnSpc>
              <a:buClr>
                <a:srgbClr val="000000"/>
              </a:buClr>
              <a:buSzPct val="166666"/>
              <a:buFont typeface="Arial"/>
              <a:buChar char="•"/>
            </a:pPr>
            <a:r>
              <a:rPr lang="en" sz="2000">
                <a:solidFill>
                  <a:srgbClr val="000000"/>
                </a:solidFill>
              </a:rPr>
              <a:t>How have the new government regulations relating to health care (eg ACA) impacted the way you and your colleagues approach process improvement activities?</a:t>
            </a:r>
          </a:p>
          <a:p>
            <a:pPr marL="914400" lvl="1" indent="-355600" rtl="0">
              <a:lnSpc>
                <a:spcPct val="115000"/>
              </a:lnSpc>
              <a:buClr>
                <a:srgbClr val="000000"/>
              </a:buClr>
              <a:buSzPct val="100000"/>
              <a:buFont typeface="Courier New"/>
              <a:buChar char="o"/>
            </a:pPr>
            <a:r>
              <a:rPr lang="en" sz="2000">
                <a:solidFill>
                  <a:srgbClr val="000000"/>
                </a:solidFill>
              </a:rPr>
              <a:t>We have honestly not felt a huge impact from the ACA. Process Improvement projects have not changed their focus from the new Act. </a:t>
            </a:r>
          </a:p>
          <a:p>
            <a:pPr marL="457200" lvl="0" indent="-355600" rtl="0">
              <a:lnSpc>
                <a:spcPct val="115000"/>
              </a:lnSpc>
              <a:buClr>
                <a:srgbClr val="000000"/>
              </a:buClr>
              <a:buSzPct val="166666"/>
              <a:buFont typeface="Arial"/>
              <a:buChar char="•"/>
            </a:pPr>
            <a:r>
              <a:rPr lang="en" sz="2000">
                <a:solidFill>
                  <a:srgbClr val="000000"/>
                </a:solidFill>
              </a:rPr>
              <a:t>How have the new government regulations relating to health care (eg ACA) impacted your staffing models?</a:t>
            </a:r>
          </a:p>
          <a:p>
            <a:pPr marL="914400" lvl="1" indent="-355600" rtl="0">
              <a:lnSpc>
                <a:spcPct val="115000"/>
              </a:lnSpc>
              <a:buClr>
                <a:srgbClr val="000000"/>
              </a:buClr>
              <a:buSzPct val="100000"/>
              <a:buFont typeface="Courier New"/>
              <a:buChar char="o"/>
            </a:pPr>
            <a:r>
              <a:rPr lang="en" sz="2000">
                <a:solidFill>
                  <a:srgbClr val="000000"/>
                </a:solidFill>
              </a:rPr>
              <a:t>Staffing models have not been affected from the ACA, either. We create very detailed budgets for each department here at Northside, that base employees off of volume collected. Employees flex with the volume on a biweekly and monthly basis. </a:t>
            </a:r>
          </a:p>
        </p:txBody>
      </p:sp>
    </p:spTree>
  </p:cSld>
  <p:clrMapOvr>
    <a:masterClrMapping/>
  </p:clrMapOvr>
  <p:transition spd="slow">
    <p:cut/>
  </p:transition>
</p:sld>
</file>

<file path=ppt/theme/theme1.xml><?xml version="1.0" encoding="utf-8"?>
<a:theme xmlns:a="http://schemas.openxmlformats.org/drawingml/2006/main"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690</Words>
  <Application>Microsoft Office PowerPoint</Application>
  <PresentationFormat>On-screen Show (4:3)</PresentationFormat>
  <Paragraphs>58</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lesson-plan</vt:lpstr>
      <vt:lpstr>Quality Interview </vt:lpstr>
      <vt:lpstr>Hospital Mission</vt:lpstr>
      <vt:lpstr>Hospital Values</vt:lpstr>
      <vt:lpstr>About Stacey Odom</vt:lpstr>
      <vt:lpstr>Interview Method/Completion</vt:lpstr>
      <vt:lpstr>Interview Q &amp; A </vt:lpstr>
      <vt:lpstr>Interview Q &amp; A</vt:lpstr>
      <vt:lpstr>Interview Q &amp; A</vt:lpstr>
      <vt:lpstr>Interview Q &amp; A</vt:lpstr>
      <vt:lpstr>Interview Q &amp; A</vt:lpstr>
      <vt:lpstr>Recognition </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Interview</dc:title>
  <dc:creator>Joan Burtner</dc:creator>
  <cp:lastModifiedBy>Joan Burtner</cp:lastModifiedBy>
  <cp:revision>2</cp:revision>
  <dcterms:modified xsi:type="dcterms:W3CDTF">2016-04-29T23:01:19Z</dcterms:modified>
</cp:coreProperties>
</file>