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75" r:id="rId3"/>
    <p:sldId id="258" r:id="rId4"/>
    <p:sldId id="264" r:id="rId5"/>
    <p:sldId id="259" r:id="rId6"/>
    <p:sldId id="265" r:id="rId7"/>
    <p:sldId id="271" r:id="rId8"/>
    <p:sldId id="272" r:id="rId9"/>
    <p:sldId id="260" r:id="rId10"/>
    <p:sldId id="266" r:id="rId11"/>
    <p:sldId id="273" r:id="rId12"/>
    <p:sldId id="274" r:id="rId13"/>
    <p:sldId id="261" r:id="rId14"/>
    <p:sldId id="267" r:id="rId15"/>
    <p:sldId id="262" r:id="rId16"/>
    <p:sldId id="268"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75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014C6D-9670-404E-96B9-ACE3B2EF4CEE}" type="datetimeFigureOut">
              <a:rPr lang="en-US" smtClean="0"/>
              <a:t>2/11/2015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1FFAC4-0D37-42B9-8AD2-1F984FA04EFD}" type="slidenum">
              <a:rPr lang="en-US" smtClean="0"/>
              <a:t>‹#›</a:t>
            </a:fld>
            <a:endParaRPr lang="en-US"/>
          </a:p>
        </p:txBody>
      </p:sp>
    </p:spTree>
    <p:extLst>
      <p:ext uri="{BB962C8B-B14F-4D97-AF65-F5344CB8AC3E}">
        <p14:creationId xmlns:p14="http://schemas.microsoft.com/office/powerpoint/2010/main" val="15019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979F86C-7CEF-4A10-A372-C28C2D8E144A}" type="datetime1">
              <a:rPr lang="en-US" smtClean="0"/>
              <a:t>2/11/2015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Monique Demers  ETM 568</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E7BCD2D-B983-4899-94A5-8D1A2F2FCBE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5661FD-2416-4FD1-8469-34D205A28069}" type="datetime1">
              <a:rPr lang="en-US" smtClean="0"/>
              <a:t>2/11/2015</a:t>
            </a:fld>
            <a:endParaRPr lang="en-US"/>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lstStyle/>
          <a:p>
            <a:fld id="{0E7BCD2D-B983-4899-94A5-8D1A2F2FCB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0617350-6F39-4059-8790-477030D6FFF8}" type="datetime1">
              <a:rPr lang="en-US" smtClean="0"/>
              <a:t>2/11/2015</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Monique Demers  ETM 568</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E7BCD2D-B983-4899-94A5-8D1A2F2FCB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9D0057B-3875-4AA7-B97E-EBA345EF8700}" type="datetime1">
              <a:rPr lang="en-US" smtClean="0"/>
              <a:t>2/11/2015</a:t>
            </a:fld>
            <a:endParaRPr lang="en-US"/>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E7BCD2D-B983-4899-94A5-8D1A2F2FCBE3}"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1087E5E-9465-42FF-A8F0-FBFC1B39CC9F}" type="datetime1">
              <a:rPr lang="en-US" smtClean="0"/>
              <a:t>2/11/2015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E7BCD2D-B983-4899-94A5-8D1A2F2FCBE3}" type="slidenum">
              <a:rPr lang="en-US" smtClean="0"/>
              <a:t>‹#›</a:t>
            </a:fld>
            <a:endParaRPr lang="en-US"/>
          </a:p>
        </p:txBody>
      </p:sp>
      <p:sp>
        <p:nvSpPr>
          <p:cNvPr id="14" name="Footer Placeholder 13"/>
          <p:cNvSpPr>
            <a:spLocks noGrp="1"/>
          </p:cNvSpPr>
          <p:nvPr>
            <p:ph type="ftr" sz="quarter" idx="12"/>
          </p:nvPr>
        </p:nvSpPr>
        <p:spPr/>
        <p:txBody>
          <a:bodyPr/>
          <a:lstStyle/>
          <a:p>
            <a:r>
              <a:rPr lang="en-US" smtClean="0"/>
              <a:t>Monique Demers  ETM 568</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DC085F7-F88F-4402-A43C-63C77B8A1D44}" type="datetime1">
              <a:rPr lang="en-US" smtClean="0"/>
              <a:t>2/11/2015</a:t>
            </a:fld>
            <a:endParaRPr lang="en-US"/>
          </a:p>
        </p:txBody>
      </p:sp>
      <p:sp>
        <p:nvSpPr>
          <p:cNvPr id="10" name="Slide Number Placeholder 9"/>
          <p:cNvSpPr>
            <a:spLocks noGrp="1"/>
          </p:cNvSpPr>
          <p:nvPr>
            <p:ph type="sldNum" sz="quarter" idx="16"/>
          </p:nvPr>
        </p:nvSpPr>
        <p:spPr/>
        <p:txBody>
          <a:bodyPr rtlCol="0"/>
          <a:lstStyle/>
          <a:p>
            <a:fld id="{0E7BCD2D-B983-4899-94A5-8D1A2F2FCBE3}" type="slidenum">
              <a:rPr lang="en-US" smtClean="0"/>
              <a:t>‹#›</a:t>
            </a:fld>
            <a:endParaRPr lang="en-US"/>
          </a:p>
        </p:txBody>
      </p:sp>
      <p:sp>
        <p:nvSpPr>
          <p:cNvPr id="12" name="Footer Placeholder 11"/>
          <p:cNvSpPr>
            <a:spLocks noGrp="1"/>
          </p:cNvSpPr>
          <p:nvPr>
            <p:ph type="ftr" sz="quarter" idx="17"/>
          </p:nvPr>
        </p:nvSpPr>
        <p:spPr/>
        <p:txBody>
          <a:bodyPr rtlCol="0"/>
          <a:lstStyle/>
          <a:p>
            <a:r>
              <a:rPr lang="en-US" smtClean="0"/>
              <a:t>Monique Demers  ETM 568</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17B4153-6A46-4A4F-9126-68440A29EE12}" type="datetime1">
              <a:rPr lang="en-US" smtClean="0"/>
              <a:t>2/11/2015</a:t>
            </a:fld>
            <a:endParaRPr lang="en-US"/>
          </a:p>
        </p:txBody>
      </p:sp>
      <p:sp>
        <p:nvSpPr>
          <p:cNvPr id="12" name="Slide Number Placeholder 11"/>
          <p:cNvSpPr>
            <a:spLocks noGrp="1"/>
          </p:cNvSpPr>
          <p:nvPr>
            <p:ph type="sldNum" sz="quarter" idx="16"/>
          </p:nvPr>
        </p:nvSpPr>
        <p:spPr/>
        <p:txBody>
          <a:bodyPr rtlCol="0"/>
          <a:lstStyle/>
          <a:p>
            <a:fld id="{0E7BCD2D-B983-4899-94A5-8D1A2F2FCBE3}" type="slidenum">
              <a:rPr lang="en-US" smtClean="0"/>
              <a:t>‹#›</a:t>
            </a:fld>
            <a:endParaRPr lang="en-US"/>
          </a:p>
        </p:txBody>
      </p:sp>
      <p:sp>
        <p:nvSpPr>
          <p:cNvPr id="14" name="Footer Placeholder 13"/>
          <p:cNvSpPr>
            <a:spLocks noGrp="1"/>
          </p:cNvSpPr>
          <p:nvPr>
            <p:ph type="ftr" sz="quarter" idx="17"/>
          </p:nvPr>
        </p:nvSpPr>
        <p:spPr/>
        <p:txBody>
          <a:bodyPr rtlCol="0"/>
          <a:lstStyle/>
          <a:p>
            <a:r>
              <a:rPr lang="en-US" smtClean="0"/>
              <a:t>Monique Demers  ETM 568</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C64AC9-D552-4E8B-B539-B5E815D5E6D0}" type="datetime1">
              <a:rPr lang="en-US" smtClean="0"/>
              <a:t>2/11/2015</a:t>
            </a:fld>
            <a:endParaRPr lang="en-US"/>
          </a:p>
        </p:txBody>
      </p:sp>
      <p:sp>
        <p:nvSpPr>
          <p:cNvPr id="4" name="Footer Placeholder 3"/>
          <p:cNvSpPr>
            <a:spLocks noGrp="1"/>
          </p:cNvSpPr>
          <p:nvPr>
            <p:ph type="ftr" sz="quarter" idx="11"/>
          </p:nvPr>
        </p:nvSpPr>
        <p:spPr/>
        <p:txBody>
          <a:bodyPr/>
          <a:lstStyle/>
          <a:p>
            <a:r>
              <a:rPr lang="en-US" smtClean="0"/>
              <a:t>Monique Demers  ETM 568</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E7BCD2D-B983-4899-94A5-8D1A2F2FCBE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A966D-AD07-4AD1-BDC8-1056AFFF1EFF}" type="datetime1">
              <a:rPr lang="en-US" smtClean="0"/>
              <a:t>2/11/2015</a:t>
            </a:fld>
            <a:endParaRPr lang="en-US"/>
          </a:p>
        </p:txBody>
      </p:sp>
      <p:sp>
        <p:nvSpPr>
          <p:cNvPr id="3" name="Footer Placeholder 2"/>
          <p:cNvSpPr>
            <a:spLocks noGrp="1"/>
          </p:cNvSpPr>
          <p:nvPr>
            <p:ph type="ftr" sz="quarter" idx="11"/>
          </p:nvPr>
        </p:nvSpPr>
        <p:spPr/>
        <p:txBody>
          <a:bodyPr/>
          <a:lstStyle/>
          <a:p>
            <a:r>
              <a:rPr lang="en-US" smtClean="0"/>
              <a:t>Monique Demers  ETM 568</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E7BCD2D-B983-4899-94A5-8D1A2F2FCB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5EDE5AC-F68E-4DB5-A495-46C9048A0518}" type="datetime1">
              <a:rPr lang="en-US" smtClean="0"/>
              <a:t>2/11/2015</a:t>
            </a:fld>
            <a:endParaRPr lang="en-US"/>
          </a:p>
        </p:txBody>
      </p:sp>
      <p:sp>
        <p:nvSpPr>
          <p:cNvPr id="6" name="Footer Placeholder 5"/>
          <p:cNvSpPr>
            <a:spLocks noGrp="1"/>
          </p:cNvSpPr>
          <p:nvPr>
            <p:ph type="ftr" sz="quarter" idx="11"/>
          </p:nvPr>
        </p:nvSpPr>
        <p:spPr/>
        <p:txBody>
          <a:bodyPr/>
          <a:lstStyle/>
          <a:p>
            <a:r>
              <a:rPr lang="en-US" smtClean="0"/>
              <a:t>Monique Demers  ETM 568</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E7BCD2D-B983-4899-94A5-8D1A2F2FCBE3}"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2A92A5C-EEF7-4346-8823-95313909AD4F}" type="datetime1">
              <a:rPr lang="en-US" smtClean="0"/>
              <a:t>2/11/2015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E7BCD2D-B983-4899-94A5-8D1A2F2FCBE3}"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Monique Demers  ETM 568</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FBC6618-5864-4742-B74F-8053F53599D9}" type="datetime1">
              <a:rPr lang="en-US" smtClean="0"/>
              <a:t>2/11/2015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Monique Demers  ETM 568</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E7BCD2D-B983-4899-94A5-8D1A2F2FCB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The Relationship Between Emergency Department Crowding and Patient Outcomes: A Systematic Review</a:t>
            </a:r>
            <a:br>
              <a:rPr lang="en-US" b="1" dirty="0"/>
            </a:br>
            <a:endParaRPr lang="en-US" dirty="0"/>
          </a:p>
        </p:txBody>
      </p:sp>
      <p:sp>
        <p:nvSpPr>
          <p:cNvPr id="3" name="Subtitle 2"/>
          <p:cNvSpPr>
            <a:spLocks noGrp="1"/>
          </p:cNvSpPr>
          <p:nvPr>
            <p:ph type="subTitle" idx="1"/>
          </p:nvPr>
        </p:nvSpPr>
        <p:spPr/>
        <p:txBody>
          <a:bodyPr/>
          <a:lstStyle/>
          <a:p>
            <a:r>
              <a:rPr lang="en-US" dirty="0" smtClean="0"/>
              <a:t>Monique Demers</a:t>
            </a:r>
            <a:endParaRPr lang="en-US" dirty="0"/>
          </a:p>
        </p:txBody>
      </p:sp>
      <p:sp>
        <p:nvSpPr>
          <p:cNvPr id="4" name="Footer Placeholder 3"/>
          <p:cNvSpPr>
            <a:spLocks noGrp="1"/>
          </p:cNvSpPr>
          <p:nvPr>
            <p:ph type="ftr" sz="quarter" idx="11"/>
          </p:nvPr>
        </p:nvSpPr>
        <p:spPr/>
        <p:txBody>
          <a:bodyPr/>
          <a:lstStyle/>
          <a:p>
            <a:r>
              <a:rPr lang="en-US" dirty="0" smtClean="0"/>
              <a:t>Monique Demers               ETM 568</a:t>
            </a:r>
            <a:endParaRPr lang="en-US" dirty="0"/>
          </a:p>
        </p:txBody>
      </p:sp>
      <p:sp>
        <p:nvSpPr>
          <p:cNvPr id="5" name="Slide Number Placeholder 4"/>
          <p:cNvSpPr>
            <a:spLocks noGrp="1"/>
          </p:cNvSpPr>
          <p:nvPr>
            <p:ph type="sldNum" sz="quarter" idx="12"/>
          </p:nvPr>
        </p:nvSpPr>
        <p:spPr/>
        <p:txBody>
          <a:bodyPr/>
          <a:lstStyle/>
          <a:p>
            <a:fld id="{0E7BCD2D-B983-4899-94A5-8D1A2F2FCBE3}" type="slidenum">
              <a:rPr lang="en-US" smtClean="0"/>
              <a:t>1</a:t>
            </a:fld>
            <a:endParaRPr lang="en-US"/>
          </a:p>
        </p:txBody>
      </p:sp>
    </p:spTree>
    <p:extLst>
      <p:ext uri="{BB962C8B-B14F-4D97-AF65-F5344CB8AC3E}">
        <p14:creationId xmlns:p14="http://schemas.microsoft.com/office/powerpoint/2010/main" val="269802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Results</a:t>
            </a:r>
            <a:endParaRPr lang="en-US" dirty="0"/>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normAutofit fontScale="85000" lnSpcReduction="20000"/>
          </a:bodyPr>
          <a:lstStyle/>
          <a:p>
            <a:fld id="{0E7BCD2D-B983-4899-94A5-8D1A2F2FCBE3}" type="slidenum">
              <a:rPr lang="en-US" smtClean="0"/>
              <a:t>10</a:t>
            </a:fld>
            <a:endParaRPr lang="en-US"/>
          </a:p>
        </p:txBody>
      </p:sp>
      <p:sp>
        <p:nvSpPr>
          <p:cNvPr id="8" name="Content Placeholder 7"/>
          <p:cNvSpPr>
            <a:spLocks noGrp="1"/>
          </p:cNvSpPr>
          <p:nvPr>
            <p:ph sz="quarter" idx="1"/>
          </p:nvPr>
        </p:nvSpPr>
        <p:spPr>
          <a:xfrm>
            <a:off x="612648" y="1600200"/>
            <a:ext cx="8153400" cy="4724400"/>
          </a:xfrm>
        </p:spPr>
        <p:txBody>
          <a:bodyPr>
            <a:normAutofit/>
          </a:bodyPr>
          <a:lstStyle/>
          <a:p>
            <a:r>
              <a:rPr lang="en-US" dirty="0" smtClean="0"/>
              <a:t>11 studies selected for review, from the original 196</a:t>
            </a:r>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lgn="ctr">
              <a:buNone/>
            </a:pPr>
            <a:r>
              <a:rPr lang="en-US" sz="1400" dirty="0" smtClean="0"/>
              <a:t>Results, Figure 1</a:t>
            </a:r>
            <a:endParaRPr lang="en-US" dirty="0"/>
          </a:p>
          <a:p>
            <a:endParaRPr lang="en-US" dirty="0" smtClean="0"/>
          </a:p>
          <a:p>
            <a:endParaRPr lang="en-US" dirty="0" smtClean="0"/>
          </a:p>
          <a:p>
            <a:endParaRPr lang="en-US" dirty="0"/>
          </a:p>
        </p:txBody>
      </p:sp>
      <p:pic>
        <p:nvPicPr>
          <p:cNvPr id="1026" name="Picture 2" descr="Fig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209800"/>
            <a:ext cx="5715001" cy="3565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120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Results-ED Characteristics</a:t>
            </a:r>
            <a:endParaRPr lang="en-US" dirty="0"/>
          </a:p>
        </p:txBody>
      </p:sp>
      <p:sp>
        <p:nvSpPr>
          <p:cNvPr id="4" name="Footer Placeholder 3"/>
          <p:cNvSpPr>
            <a:spLocks noGrp="1"/>
          </p:cNvSpPr>
          <p:nvPr>
            <p:ph type="ftr" sz="quarter" idx="11"/>
          </p:nvPr>
        </p:nvSpPr>
        <p:spPr/>
        <p:txBody>
          <a:bodyPr/>
          <a:lstStyle/>
          <a:p>
            <a:r>
              <a:rPr lang="en-US" smtClean="0"/>
              <a:t>Monique Demers  ETM 568</a:t>
            </a:r>
            <a:endParaRPr lang="en-US"/>
          </a:p>
        </p:txBody>
      </p:sp>
      <p:sp>
        <p:nvSpPr>
          <p:cNvPr id="5" name="Slide Number Placeholder 4"/>
          <p:cNvSpPr>
            <a:spLocks noGrp="1"/>
          </p:cNvSpPr>
          <p:nvPr>
            <p:ph type="sldNum" sz="quarter" idx="12"/>
          </p:nvPr>
        </p:nvSpPr>
        <p:spPr/>
        <p:txBody>
          <a:bodyPr>
            <a:normAutofit fontScale="85000" lnSpcReduction="20000"/>
          </a:bodyPr>
          <a:lstStyle/>
          <a:p>
            <a:fld id="{0E7BCD2D-B983-4899-94A5-8D1A2F2FCBE3}" type="slidenum">
              <a:rPr lang="en-US" smtClean="0"/>
              <a:t>11</a:t>
            </a:fld>
            <a:endParaRPr lang="en-US"/>
          </a:p>
        </p:txBody>
      </p:sp>
      <p:sp>
        <p:nvSpPr>
          <p:cNvPr id="3" name="Content Placeholder 2"/>
          <p:cNvSpPr>
            <a:spLocks noGrp="1"/>
          </p:cNvSpPr>
          <p:nvPr>
            <p:ph sz="quarter" idx="1"/>
          </p:nvPr>
        </p:nvSpPr>
        <p:spPr/>
        <p:txBody>
          <a:bodyPr/>
          <a:lstStyle/>
          <a:p>
            <a:r>
              <a:rPr lang="en-US" dirty="0" smtClean="0"/>
              <a:t>ED’s reviewed were in urban areas</a:t>
            </a:r>
          </a:p>
          <a:p>
            <a:r>
              <a:rPr lang="en-US" dirty="0" smtClean="0"/>
              <a:t>Generally studies were of ED’s with annual visit rates over 45000</a:t>
            </a:r>
          </a:p>
          <a:p>
            <a:r>
              <a:rPr lang="en-US" dirty="0" smtClean="0"/>
              <a:t>Only three were conducted outside of the US</a:t>
            </a:r>
          </a:p>
          <a:p>
            <a:endParaRPr lang="en-US" dirty="0"/>
          </a:p>
        </p:txBody>
      </p:sp>
    </p:spTree>
    <p:extLst>
      <p:ext uri="{BB962C8B-B14F-4D97-AF65-F5344CB8AC3E}">
        <p14:creationId xmlns:p14="http://schemas.microsoft.com/office/powerpoint/2010/main" val="291520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Results-Relationship</a:t>
            </a:r>
            <a:endParaRPr lang="en-US" dirty="0"/>
          </a:p>
        </p:txBody>
      </p:sp>
      <p:sp>
        <p:nvSpPr>
          <p:cNvPr id="4" name="Footer Placeholder 3"/>
          <p:cNvSpPr>
            <a:spLocks noGrp="1"/>
          </p:cNvSpPr>
          <p:nvPr>
            <p:ph type="ftr" sz="quarter" idx="11"/>
          </p:nvPr>
        </p:nvSpPr>
        <p:spPr/>
        <p:txBody>
          <a:bodyPr/>
          <a:lstStyle/>
          <a:p>
            <a:r>
              <a:rPr lang="en-US" smtClean="0"/>
              <a:t>Monique Demers  ETM 568</a:t>
            </a:r>
            <a:endParaRPr lang="en-US"/>
          </a:p>
        </p:txBody>
      </p:sp>
      <p:sp>
        <p:nvSpPr>
          <p:cNvPr id="5" name="Slide Number Placeholder 4"/>
          <p:cNvSpPr>
            <a:spLocks noGrp="1"/>
          </p:cNvSpPr>
          <p:nvPr>
            <p:ph type="sldNum" sz="quarter" idx="12"/>
          </p:nvPr>
        </p:nvSpPr>
        <p:spPr/>
        <p:txBody>
          <a:bodyPr>
            <a:normAutofit fontScale="85000" lnSpcReduction="20000"/>
          </a:bodyPr>
          <a:lstStyle/>
          <a:p>
            <a:fld id="{0E7BCD2D-B983-4899-94A5-8D1A2F2FCBE3}" type="slidenum">
              <a:rPr lang="en-US" smtClean="0"/>
              <a:t>12</a:t>
            </a:fld>
            <a:endParaRPr lang="en-US"/>
          </a:p>
        </p:txBody>
      </p:sp>
      <p:sp>
        <p:nvSpPr>
          <p:cNvPr id="3" name="Content Placeholder 2"/>
          <p:cNvSpPr>
            <a:spLocks noGrp="1"/>
          </p:cNvSpPr>
          <p:nvPr>
            <p:ph sz="quarter" idx="1"/>
          </p:nvPr>
        </p:nvSpPr>
        <p:spPr/>
        <p:txBody>
          <a:bodyPr/>
          <a:lstStyle/>
          <a:p>
            <a:r>
              <a:rPr lang="en-US" dirty="0" smtClean="0"/>
              <a:t>The majority of the reviewed studies examined </a:t>
            </a:r>
          </a:p>
          <a:p>
            <a:pPr lvl="1"/>
            <a:r>
              <a:rPr lang="en-US" dirty="0" smtClean="0"/>
              <a:t>Waiting room time</a:t>
            </a:r>
          </a:p>
          <a:p>
            <a:pPr lvl="1"/>
            <a:r>
              <a:rPr lang="en-US" dirty="0" smtClean="0"/>
              <a:t>Waiting room census</a:t>
            </a:r>
          </a:p>
          <a:p>
            <a:pPr lvl="1"/>
            <a:r>
              <a:rPr lang="en-US" dirty="0" smtClean="0"/>
              <a:t>ED occupancy </a:t>
            </a:r>
          </a:p>
          <a:p>
            <a:r>
              <a:rPr lang="en-US" dirty="0" smtClean="0"/>
              <a:t> The relationship between ED crowding and patient care outcomes is significant</a:t>
            </a:r>
            <a:endParaRPr lang="en-US" dirty="0"/>
          </a:p>
        </p:txBody>
      </p:sp>
    </p:spTree>
    <p:extLst>
      <p:ext uri="{BB962C8B-B14F-4D97-AF65-F5344CB8AC3E}">
        <p14:creationId xmlns:p14="http://schemas.microsoft.com/office/powerpoint/2010/main" val="4274363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strike="sngStrike" dirty="0" smtClean="0"/>
              <a:t>Purpose</a:t>
            </a:r>
          </a:p>
          <a:p>
            <a:r>
              <a:rPr lang="en-US" strike="sngStrike" dirty="0" smtClean="0"/>
              <a:t>Methods</a:t>
            </a:r>
          </a:p>
          <a:p>
            <a:r>
              <a:rPr lang="en-US" strike="sngStrike" dirty="0" smtClean="0"/>
              <a:t>Results</a:t>
            </a:r>
          </a:p>
          <a:p>
            <a:r>
              <a:rPr lang="en-US" dirty="0" smtClean="0"/>
              <a:t>Discussion</a:t>
            </a:r>
          </a:p>
          <a:p>
            <a:r>
              <a:rPr lang="en-US" dirty="0" smtClean="0"/>
              <a:t>Conclusion</a:t>
            </a:r>
          </a:p>
        </p:txBody>
      </p:sp>
      <p:sp>
        <p:nvSpPr>
          <p:cNvPr id="6" name="Slide Number Placeholder 5"/>
          <p:cNvSpPr>
            <a:spLocks noGrp="1"/>
          </p:cNvSpPr>
          <p:nvPr>
            <p:ph type="sldNum" sz="quarter" idx="16"/>
          </p:nvPr>
        </p:nvSpPr>
        <p:spPr/>
        <p:txBody>
          <a:bodyPr>
            <a:normAutofit fontScale="85000" lnSpcReduction="20000"/>
          </a:bodyPr>
          <a:lstStyle/>
          <a:p>
            <a:fld id="{0E7BCD2D-B983-4899-94A5-8D1A2F2FCBE3}" type="slidenum">
              <a:rPr lang="en-US" smtClean="0"/>
              <a:t>13</a:t>
            </a:fld>
            <a:endParaRPr lang="en-US"/>
          </a:p>
        </p:txBody>
      </p:sp>
      <p:sp>
        <p:nvSpPr>
          <p:cNvPr id="5" name="Footer Placeholder 4"/>
          <p:cNvSpPr>
            <a:spLocks noGrp="1"/>
          </p:cNvSpPr>
          <p:nvPr>
            <p:ph type="ftr" sz="quarter" idx="17"/>
          </p:nvPr>
        </p:nvSpPr>
        <p:spPr/>
        <p:txBody>
          <a:bodyPr/>
          <a:lstStyle/>
          <a:p>
            <a:r>
              <a:rPr lang="en-US" smtClean="0"/>
              <a:t>Monique Demers  ETM 568</a:t>
            </a:r>
            <a:endParaRPr lang="en-US"/>
          </a:p>
        </p:txBody>
      </p:sp>
    </p:spTree>
    <p:extLst>
      <p:ext uri="{BB962C8B-B14F-4D97-AF65-F5344CB8AC3E}">
        <p14:creationId xmlns:p14="http://schemas.microsoft.com/office/powerpoint/2010/main" val="3337286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Discussion</a:t>
            </a:r>
            <a:endParaRPr lang="en-US" dirty="0"/>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normAutofit fontScale="85000" lnSpcReduction="20000"/>
          </a:bodyPr>
          <a:lstStyle/>
          <a:p>
            <a:fld id="{0E7BCD2D-B983-4899-94A5-8D1A2F2FCBE3}" type="slidenum">
              <a:rPr lang="en-US" smtClean="0"/>
              <a:t>14</a:t>
            </a:fld>
            <a:endParaRPr lang="en-US"/>
          </a:p>
        </p:txBody>
      </p:sp>
      <p:sp>
        <p:nvSpPr>
          <p:cNvPr id="8" name="Content Placeholder 7"/>
          <p:cNvSpPr>
            <a:spLocks noGrp="1"/>
          </p:cNvSpPr>
          <p:nvPr>
            <p:ph sz="quarter" idx="1"/>
          </p:nvPr>
        </p:nvSpPr>
        <p:spPr/>
        <p:txBody>
          <a:bodyPr>
            <a:normAutofit/>
          </a:bodyPr>
          <a:lstStyle/>
          <a:p>
            <a:r>
              <a:rPr lang="en-US" dirty="0" smtClean="0"/>
              <a:t>Of the 11 studies examined, only 4 discussed patient health, most of the studies were process oriented </a:t>
            </a:r>
          </a:p>
          <a:p>
            <a:r>
              <a:rPr lang="en-US" dirty="0" smtClean="0"/>
              <a:t>Methodology varied across the studies</a:t>
            </a:r>
          </a:p>
          <a:p>
            <a:r>
              <a:rPr lang="en-US" dirty="0" smtClean="0"/>
              <a:t>The Affordable Care Act has given health coverage to an additional 30 million Americans. A study of the impact of the Affordable Care Act and ED crowding should be conducted</a:t>
            </a:r>
            <a:endParaRPr lang="en-US" dirty="0"/>
          </a:p>
        </p:txBody>
      </p:sp>
    </p:spTree>
    <p:extLst>
      <p:ext uri="{BB962C8B-B14F-4D97-AF65-F5344CB8AC3E}">
        <p14:creationId xmlns:p14="http://schemas.microsoft.com/office/powerpoint/2010/main" val="2494023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strike="sngStrike" dirty="0" smtClean="0"/>
              <a:t>Purpose</a:t>
            </a:r>
          </a:p>
          <a:p>
            <a:r>
              <a:rPr lang="en-US" strike="sngStrike" dirty="0" smtClean="0"/>
              <a:t>Methods</a:t>
            </a:r>
          </a:p>
          <a:p>
            <a:r>
              <a:rPr lang="en-US" strike="sngStrike" dirty="0" smtClean="0"/>
              <a:t>Results</a:t>
            </a:r>
          </a:p>
          <a:p>
            <a:r>
              <a:rPr lang="en-US" strike="sngStrike" dirty="0" smtClean="0"/>
              <a:t>Discussion</a:t>
            </a:r>
          </a:p>
          <a:p>
            <a:r>
              <a:rPr lang="en-US" dirty="0" smtClean="0"/>
              <a:t>Conclusion</a:t>
            </a:r>
          </a:p>
        </p:txBody>
      </p:sp>
      <p:sp>
        <p:nvSpPr>
          <p:cNvPr id="6" name="Slide Number Placeholder 5"/>
          <p:cNvSpPr>
            <a:spLocks noGrp="1"/>
          </p:cNvSpPr>
          <p:nvPr>
            <p:ph type="sldNum" sz="quarter" idx="16"/>
          </p:nvPr>
        </p:nvSpPr>
        <p:spPr/>
        <p:txBody>
          <a:bodyPr>
            <a:normAutofit fontScale="85000" lnSpcReduction="20000"/>
          </a:bodyPr>
          <a:lstStyle/>
          <a:p>
            <a:fld id="{0E7BCD2D-B983-4899-94A5-8D1A2F2FCBE3}" type="slidenum">
              <a:rPr lang="en-US" smtClean="0"/>
              <a:t>15</a:t>
            </a:fld>
            <a:endParaRPr lang="en-US"/>
          </a:p>
        </p:txBody>
      </p:sp>
      <p:sp>
        <p:nvSpPr>
          <p:cNvPr id="5" name="Footer Placeholder 4"/>
          <p:cNvSpPr>
            <a:spLocks noGrp="1"/>
          </p:cNvSpPr>
          <p:nvPr>
            <p:ph type="ftr" sz="quarter" idx="17"/>
          </p:nvPr>
        </p:nvSpPr>
        <p:spPr/>
        <p:txBody>
          <a:bodyPr/>
          <a:lstStyle/>
          <a:p>
            <a:r>
              <a:rPr lang="en-US" smtClean="0"/>
              <a:t>Monique Demers  ETM 568</a:t>
            </a:r>
            <a:endParaRPr lang="en-US"/>
          </a:p>
        </p:txBody>
      </p:sp>
    </p:spTree>
    <p:extLst>
      <p:ext uri="{BB962C8B-B14F-4D97-AF65-F5344CB8AC3E}">
        <p14:creationId xmlns:p14="http://schemas.microsoft.com/office/powerpoint/2010/main" val="3337286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Conclusion</a:t>
            </a:r>
            <a:endParaRPr lang="en-US" dirty="0"/>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lstStyle/>
          <a:p>
            <a:fld id="{0E7BCD2D-B983-4899-94A5-8D1A2F2FCBE3}" type="slidenum">
              <a:rPr lang="en-US" smtClean="0"/>
              <a:t>16</a:t>
            </a:fld>
            <a:endParaRPr lang="en-US"/>
          </a:p>
        </p:txBody>
      </p:sp>
      <p:sp>
        <p:nvSpPr>
          <p:cNvPr id="8" name="Content Placeholder 7"/>
          <p:cNvSpPr>
            <a:spLocks noGrp="1"/>
          </p:cNvSpPr>
          <p:nvPr>
            <p:ph sz="quarter" idx="1"/>
          </p:nvPr>
        </p:nvSpPr>
        <p:spPr/>
        <p:txBody>
          <a:bodyPr>
            <a:normAutofit/>
          </a:bodyPr>
          <a:lstStyle/>
          <a:p>
            <a:r>
              <a:rPr lang="en-US" dirty="0" smtClean="0"/>
              <a:t>ED crowding is linked to</a:t>
            </a:r>
          </a:p>
          <a:p>
            <a:pPr lvl="1"/>
            <a:r>
              <a:rPr lang="en-US" dirty="0" smtClean="0"/>
              <a:t>“Higher rates of inpatient mortality among those admitted to the hospital from the ED and discharged from the ED to home”</a:t>
            </a:r>
          </a:p>
          <a:p>
            <a:pPr lvl="1"/>
            <a:r>
              <a:rPr lang="en-US" dirty="0" smtClean="0"/>
              <a:t>Higher rates of patients leaving the ED before care was given</a:t>
            </a:r>
          </a:p>
          <a:p>
            <a:pPr lvl="1"/>
            <a:endParaRPr lang="en-US" dirty="0"/>
          </a:p>
          <a:p>
            <a:pPr marL="457200" lvl="1" indent="0">
              <a:buNone/>
            </a:pPr>
            <a:r>
              <a:rPr lang="en-US" dirty="0" smtClean="0"/>
              <a:t>The relationship between ED crowding and patient care is significant and policies must be  examined for the safety and care of the patients</a:t>
            </a:r>
            <a:endParaRPr lang="en-US" dirty="0"/>
          </a:p>
        </p:txBody>
      </p:sp>
    </p:spTree>
    <p:extLst>
      <p:ext uri="{BB962C8B-B14F-4D97-AF65-F5344CB8AC3E}">
        <p14:creationId xmlns:p14="http://schemas.microsoft.com/office/powerpoint/2010/main" val="2494023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lstStyle/>
          <a:p>
            <a:fld id="{0E7BCD2D-B983-4899-94A5-8D1A2F2FCBE3}" type="slidenum">
              <a:rPr lang="en-US" smtClean="0"/>
              <a:t>17</a:t>
            </a:fld>
            <a:endParaRPr lang="en-US"/>
          </a:p>
        </p:txBody>
      </p:sp>
    </p:spTree>
    <p:extLst>
      <p:ext uri="{BB962C8B-B14F-4D97-AF65-F5344CB8AC3E}">
        <p14:creationId xmlns:p14="http://schemas.microsoft.com/office/powerpoint/2010/main" val="2494023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a:t>
            </a:r>
            <a:endParaRPr lang="en-US" dirty="0"/>
          </a:p>
        </p:txBody>
      </p:sp>
      <p:sp>
        <p:nvSpPr>
          <p:cNvPr id="4" name="Footer Placeholder 3"/>
          <p:cNvSpPr>
            <a:spLocks noGrp="1"/>
          </p:cNvSpPr>
          <p:nvPr>
            <p:ph type="ftr" sz="quarter" idx="11"/>
          </p:nvPr>
        </p:nvSpPr>
        <p:spPr/>
        <p:txBody>
          <a:bodyPr/>
          <a:lstStyle/>
          <a:p>
            <a:r>
              <a:rPr lang="en-US" smtClean="0"/>
              <a:t>Monique Demers  ETM 568</a:t>
            </a:r>
            <a:endParaRPr lang="en-US"/>
          </a:p>
        </p:txBody>
      </p:sp>
      <p:sp>
        <p:nvSpPr>
          <p:cNvPr id="5" name="Slide Number Placeholder 4"/>
          <p:cNvSpPr>
            <a:spLocks noGrp="1"/>
          </p:cNvSpPr>
          <p:nvPr>
            <p:ph type="sldNum" sz="quarter" idx="12"/>
          </p:nvPr>
        </p:nvSpPr>
        <p:spPr/>
        <p:txBody>
          <a:bodyPr>
            <a:normAutofit fontScale="85000" lnSpcReduction="20000"/>
          </a:bodyPr>
          <a:lstStyle/>
          <a:p>
            <a:fld id="{0E7BCD2D-B983-4899-94A5-8D1A2F2FCBE3}" type="slidenum">
              <a:rPr lang="en-US" smtClean="0"/>
              <a:t>2</a:t>
            </a:fld>
            <a:endParaRPr lang="en-US"/>
          </a:p>
        </p:txBody>
      </p:sp>
      <p:sp>
        <p:nvSpPr>
          <p:cNvPr id="3" name="Content Placeholder 2"/>
          <p:cNvSpPr>
            <a:spLocks noGrp="1"/>
          </p:cNvSpPr>
          <p:nvPr>
            <p:ph sz="quarter" idx="1"/>
          </p:nvPr>
        </p:nvSpPr>
        <p:spPr/>
        <p:txBody>
          <a:bodyPr/>
          <a:lstStyle/>
          <a:p>
            <a:pPr marL="0" indent="0">
              <a:buNone/>
            </a:pPr>
            <a:r>
              <a:rPr lang="en-US" dirty="0" smtClean="0"/>
              <a:t>Carter, Eileen J., Stephanie M. Pouch, and Elaine L. Larson. "The Relationship Between Emergency Department Crowding and Patient Outcomes: A Systematic Review." Journal of Nursing Scholarship: 106-15. </a:t>
            </a:r>
            <a:endParaRPr lang="en-US" dirty="0"/>
          </a:p>
        </p:txBody>
      </p:sp>
    </p:spTree>
    <p:extLst>
      <p:ext uri="{BB962C8B-B14F-4D97-AF65-F5344CB8AC3E}">
        <p14:creationId xmlns:p14="http://schemas.microsoft.com/office/powerpoint/2010/main" val="2193121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dirty="0" smtClean="0"/>
              <a:t>Purpose</a:t>
            </a:r>
          </a:p>
          <a:p>
            <a:r>
              <a:rPr lang="en-US" dirty="0" smtClean="0"/>
              <a:t>Methods</a:t>
            </a:r>
          </a:p>
          <a:p>
            <a:r>
              <a:rPr lang="en-US" dirty="0" smtClean="0"/>
              <a:t>Results</a:t>
            </a:r>
          </a:p>
          <a:p>
            <a:r>
              <a:rPr lang="en-US" dirty="0" smtClean="0"/>
              <a:t>Discussion</a:t>
            </a:r>
          </a:p>
          <a:p>
            <a:r>
              <a:rPr lang="en-US" dirty="0" smtClean="0"/>
              <a:t>Conclusion</a:t>
            </a:r>
          </a:p>
        </p:txBody>
      </p:sp>
      <p:sp>
        <p:nvSpPr>
          <p:cNvPr id="6" name="Slide Number Placeholder 5"/>
          <p:cNvSpPr>
            <a:spLocks noGrp="1"/>
          </p:cNvSpPr>
          <p:nvPr>
            <p:ph type="sldNum" sz="quarter" idx="16"/>
          </p:nvPr>
        </p:nvSpPr>
        <p:spPr/>
        <p:txBody>
          <a:bodyPr>
            <a:normAutofit fontScale="85000" lnSpcReduction="20000"/>
          </a:bodyPr>
          <a:lstStyle/>
          <a:p>
            <a:fld id="{0E7BCD2D-B983-4899-94A5-8D1A2F2FCBE3}" type="slidenum">
              <a:rPr lang="en-US" smtClean="0"/>
              <a:t>3</a:t>
            </a:fld>
            <a:endParaRPr lang="en-US"/>
          </a:p>
        </p:txBody>
      </p:sp>
      <p:sp>
        <p:nvSpPr>
          <p:cNvPr id="5" name="Footer Placeholder 4"/>
          <p:cNvSpPr>
            <a:spLocks noGrp="1"/>
          </p:cNvSpPr>
          <p:nvPr>
            <p:ph type="ftr" sz="quarter" idx="17"/>
          </p:nvPr>
        </p:nvSpPr>
        <p:spPr/>
        <p:txBody>
          <a:bodyPr/>
          <a:lstStyle/>
          <a:p>
            <a:r>
              <a:rPr lang="en-US" smtClean="0"/>
              <a:t>Monique Demers  ETM 568</a:t>
            </a:r>
            <a:endParaRPr lang="en-US"/>
          </a:p>
        </p:txBody>
      </p:sp>
    </p:spTree>
    <p:extLst>
      <p:ext uri="{BB962C8B-B14F-4D97-AF65-F5344CB8AC3E}">
        <p14:creationId xmlns:p14="http://schemas.microsoft.com/office/powerpoint/2010/main" val="4279582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Purpose</a:t>
            </a:r>
            <a:endParaRPr lang="en-US" dirty="0"/>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normAutofit fontScale="85000" lnSpcReduction="20000"/>
          </a:bodyPr>
          <a:lstStyle/>
          <a:p>
            <a:fld id="{0E7BCD2D-B983-4899-94A5-8D1A2F2FCBE3}" type="slidenum">
              <a:rPr lang="en-US" smtClean="0"/>
              <a:t>4</a:t>
            </a:fld>
            <a:endParaRPr lang="en-US"/>
          </a:p>
        </p:txBody>
      </p:sp>
      <p:sp>
        <p:nvSpPr>
          <p:cNvPr id="9" name="Content Placeholder 8"/>
          <p:cNvSpPr>
            <a:spLocks noGrp="1"/>
          </p:cNvSpPr>
          <p:nvPr>
            <p:ph sz="quarter" idx="1"/>
          </p:nvPr>
        </p:nvSpPr>
        <p:spPr/>
        <p:txBody>
          <a:bodyPr/>
          <a:lstStyle/>
          <a:p>
            <a:r>
              <a:rPr lang="en-US" dirty="0" smtClean="0"/>
              <a:t>The goal of the study was to determine the relationship between crowded emergency departments (ED) and patient outcomes.</a:t>
            </a:r>
          </a:p>
          <a:p>
            <a:pPr lvl="1"/>
            <a:r>
              <a:rPr lang="en-US" dirty="0" smtClean="0"/>
              <a:t>Overcrowding is a safety concern</a:t>
            </a:r>
          </a:p>
          <a:p>
            <a:pPr lvl="1"/>
            <a:r>
              <a:rPr lang="en-US" dirty="0" smtClean="0"/>
              <a:t>Overcrowded ED’s can lead to lower quality care</a:t>
            </a:r>
            <a:endParaRPr lang="en-US" dirty="0"/>
          </a:p>
        </p:txBody>
      </p:sp>
    </p:spTree>
    <p:extLst>
      <p:ext uri="{BB962C8B-B14F-4D97-AF65-F5344CB8AC3E}">
        <p14:creationId xmlns:p14="http://schemas.microsoft.com/office/powerpoint/2010/main" val="2656276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strike="sngStrike" dirty="0" smtClean="0"/>
              <a:t>Purpose</a:t>
            </a:r>
          </a:p>
          <a:p>
            <a:r>
              <a:rPr lang="en-US" dirty="0" smtClean="0"/>
              <a:t>Methods</a:t>
            </a:r>
          </a:p>
          <a:p>
            <a:r>
              <a:rPr lang="en-US" dirty="0" smtClean="0"/>
              <a:t>Results</a:t>
            </a:r>
          </a:p>
          <a:p>
            <a:r>
              <a:rPr lang="en-US" dirty="0" smtClean="0"/>
              <a:t>Discussion</a:t>
            </a:r>
          </a:p>
          <a:p>
            <a:r>
              <a:rPr lang="en-US" dirty="0" smtClean="0"/>
              <a:t>Conclusion</a:t>
            </a:r>
          </a:p>
        </p:txBody>
      </p:sp>
      <p:sp>
        <p:nvSpPr>
          <p:cNvPr id="6" name="Slide Number Placeholder 5"/>
          <p:cNvSpPr>
            <a:spLocks noGrp="1"/>
          </p:cNvSpPr>
          <p:nvPr>
            <p:ph type="sldNum" sz="quarter" idx="16"/>
          </p:nvPr>
        </p:nvSpPr>
        <p:spPr/>
        <p:txBody>
          <a:bodyPr>
            <a:normAutofit fontScale="85000" lnSpcReduction="20000"/>
          </a:bodyPr>
          <a:lstStyle/>
          <a:p>
            <a:fld id="{0E7BCD2D-B983-4899-94A5-8D1A2F2FCBE3}" type="slidenum">
              <a:rPr lang="en-US" smtClean="0"/>
              <a:t>5</a:t>
            </a:fld>
            <a:endParaRPr lang="en-US"/>
          </a:p>
        </p:txBody>
      </p:sp>
      <p:sp>
        <p:nvSpPr>
          <p:cNvPr id="5" name="Footer Placeholder 4"/>
          <p:cNvSpPr>
            <a:spLocks noGrp="1"/>
          </p:cNvSpPr>
          <p:nvPr>
            <p:ph type="ftr" sz="quarter" idx="17"/>
          </p:nvPr>
        </p:nvSpPr>
        <p:spPr/>
        <p:txBody>
          <a:bodyPr/>
          <a:lstStyle/>
          <a:p>
            <a:r>
              <a:rPr lang="en-US" smtClean="0"/>
              <a:t>Monique Demers  ETM 568</a:t>
            </a:r>
            <a:endParaRPr lang="en-US"/>
          </a:p>
        </p:txBody>
      </p:sp>
    </p:spTree>
    <p:extLst>
      <p:ext uri="{BB962C8B-B14F-4D97-AF65-F5344CB8AC3E}">
        <p14:creationId xmlns:p14="http://schemas.microsoft.com/office/powerpoint/2010/main" val="3337286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Methods</a:t>
            </a:r>
            <a:endParaRPr lang="en-US" dirty="0"/>
          </a:p>
        </p:txBody>
      </p:sp>
      <p:sp>
        <p:nvSpPr>
          <p:cNvPr id="5" name="Footer Placeholder 4"/>
          <p:cNvSpPr>
            <a:spLocks noGrp="1"/>
          </p:cNvSpPr>
          <p:nvPr>
            <p:ph type="ftr" sz="quarter" idx="11"/>
          </p:nvPr>
        </p:nvSpPr>
        <p:spPr/>
        <p:txBody>
          <a:bodyPr/>
          <a:lstStyle/>
          <a:p>
            <a:r>
              <a:rPr lang="en-US" smtClean="0"/>
              <a:t>Monique Demers  ETM 568</a:t>
            </a:r>
            <a:endParaRPr lang="en-US"/>
          </a:p>
        </p:txBody>
      </p:sp>
      <p:sp>
        <p:nvSpPr>
          <p:cNvPr id="6" name="Slide Number Placeholder 5"/>
          <p:cNvSpPr>
            <a:spLocks noGrp="1"/>
          </p:cNvSpPr>
          <p:nvPr>
            <p:ph type="sldNum" sz="quarter" idx="12"/>
          </p:nvPr>
        </p:nvSpPr>
        <p:spPr/>
        <p:txBody>
          <a:bodyPr>
            <a:normAutofit fontScale="85000" lnSpcReduction="20000"/>
          </a:bodyPr>
          <a:lstStyle/>
          <a:p>
            <a:fld id="{0E7BCD2D-B983-4899-94A5-8D1A2F2FCBE3}" type="slidenum">
              <a:rPr lang="en-US" smtClean="0"/>
              <a:t>6</a:t>
            </a:fld>
            <a:endParaRPr lang="en-US"/>
          </a:p>
        </p:txBody>
      </p:sp>
      <p:sp>
        <p:nvSpPr>
          <p:cNvPr id="8" name="Content Placeholder 7"/>
          <p:cNvSpPr>
            <a:spLocks noGrp="1"/>
          </p:cNvSpPr>
          <p:nvPr>
            <p:ph sz="quarter" idx="1"/>
          </p:nvPr>
        </p:nvSpPr>
        <p:spPr/>
        <p:txBody>
          <a:bodyPr>
            <a:normAutofit fontScale="92500" lnSpcReduction="10000"/>
          </a:bodyPr>
          <a:lstStyle/>
          <a:p>
            <a:r>
              <a:rPr lang="en-US" dirty="0" smtClean="0"/>
              <a:t>Study Selection</a:t>
            </a:r>
          </a:p>
          <a:p>
            <a:pPr lvl="1"/>
            <a:r>
              <a:rPr lang="en-US" dirty="0" smtClean="0"/>
              <a:t>Abstracts and titles were screened for relevance</a:t>
            </a:r>
          </a:p>
          <a:p>
            <a:pPr lvl="1"/>
            <a:r>
              <a:rPr lang="en-US" dirty="0" smtClean="0"/>
              <a:t>Studies pertaining directly to ED capacity, length of stay, etc. were given consideration</a:t>
            </a:r>
          </a:p>
          <a:p>
            <a:pPr lvl="1"/>
            <a:r>
              <a:rPr lang="en-US" dirty="0" smtClean="0"/>
              <a:t>11 studies total were selected for review </a:t>
            </a:r>
          </a:p>
          <a:p>
            <a:r>
              <a:rPr lang="en-US" dirty="0" smtClean="0"/>
              <a:t>Study Exclusion	</a:t>
            </a:r>
          </a:p>
          <a:p>
            <a:pPr lvl="1"/>
            <a:r>
              <a:rPr lang="en-US" dirty="0" smtClean="0"/>
              <a:t>Interventions to alleviate crowding</a:t>
            </a:r>
          </a:p>
          <a:p>
            <a:pPr lvl="1"/>
            <a:r>
              <a:rPr lang="en-US" dirty="0" smtClean="0"/>
              <a:t>Care processes associated with crowding</a:t>
            </a:r>
          </a:p>
          <a:p>
            <a:pPr lvl="1"/>
            <a:r>
              <a:rPr lang="en-US" dirty="0" smtClean="0"/>
              <a:t>Tools to forecast or measure crowding</a:t>
            </a:r>
          </a:p>
          <a:p>
            <a:pPr lvl="1"/>
            <a:r>
              <a:rPr lang="en-US" dirty="0" smtClean="0"/>
              <a:t>Other resources that were not peer-reviewed articles in English</a:t>
            </a:r>
          </a:p>
        </p:txBody>
      </p:sp>
    </p:spTree>
    <p:extLst>
      <p:ext uri="{BB962C8B-B14F-4D97-AF65-F5344CB8AC3E}">
        <p14:creationId xmlns:p14="http://schemas.microsoft.com/office/powerpoint/2010/main" val="3591025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Methods-Data Extraction</a:t>
            </a:r>
            <a:endParaRPr lang="en-US" dirty="0"/>
          </a:p>
        </p:txBody>
      </p:sp>
      <p:sp>
        <p:nvSpPr>
          <p:cNvPr id="4" name="Footer Placeholder 3"/>
          <p:cNvSpPr>
            <a:spLocks noGrp="1"/>
          </p:cNvSpPr>
          <p:nvPr>
            <p:ph type="ftr" sz="quarter" idx="11"/>
          </p:nvPr>
        </p:nvSpPr>
        <p:spPr/>
        <p:txBody>
          <a:bodyPr/>
          <a:lstStyle/>
          <a:p>
            <a:r>
              <a:rPr lang="en-US" smtClean="0"/>
              <a:t>Monique Demers  ETM 568</a:t>
            </a:r>
            <a:endParaRPr lang="en-US"/>
          </a:p>
        </p:txBody>
      </p:sp>
      <p:sp>
        <p:nvSpPr>
          <p:cNvPr id="5" name="Slide Number Placeholder 4"/>
          <p:cNvSpPr>
            <a:spLocks noGrp="1"/>
          </p:cNvSpPr>
          <p:nvPr>
            <p:ph type="sldNum" sz="quarter" idx="12"/>
          </p:nvPr>
        </p:nvSpPr>
        <p:spPr/>
        <p:txBody>
          <a:bodyPr>
            <a:normAutofit fontScale="85000" lnSpcReduction="20000"/>
          </a:bodyPr>
          <a:lstStyle/>
          <a:p>
            <a:fld id="{0E7BCD2D-B983-4899-94A5-8D1A2F2FCBE3}" type="slidenum">
              <a:rPr lang="en-US" smtClean="0"/>
              <a:t>7</a:t>
            </a:fld>
            <a:endParaRPr lang="en-US"/>
          </a:p>
        </p:txBody>
      </p:sp>
      <p:sp>
        <p:nvSpPr>
          <p:cNvPr id="3" name="Content Placeholder 2"/>
          <p:cNvSpPr>
            <a:spLocks noGrp="1"/>
          </p:cNvSpPr>
          <p:nvPr>
            <p:ph sz="quarter" idx="1"/>
          </p:nvPr>
        </p:nvSpPr>
        <p:spPr/>
        <p:txBody>
          <a:bodyPr/>
          <a:lstStyle/>
          <a:p>
            <a:r>
              <a:rPr lang="en-US" dirty="0" smtClean="0"/>
              <a:t>A tool was developed for data extraction which included the following fields</a:t>
            </a:r>
          </a:p>
          <a:p>
            <a:pPr lvl="1"/>
            <a:r>
              <a:rPr lang="en-US" dirty="0" smtClean="0"/>
              <a:t>“Primary author of the study and year of publication, study design, inclusion criteria and population studied, ED type…,measure used to quantify crowding, measure used to quantify patient outcome, study results, and study limitations” (Methods-Data Extraction</a:t>
            </a:r>
            <a:r>
              <a:rPr lang="en-US" dirty="0" smtClean="0">
                <a:latin typeface="Calibri"/>
              </a:rPr>
              <a:t>)</a:t>
            </a:r>
            <a:endParaRPr lang="en-US" dirty="0"/>
          </a:p>
        </p:txBody>
      </p:sp>
    </p:spTree>
    <p:extLst>
      <p:ext uri="{BB962C8B-B14F-4D97-AF65-F5344CB8AC3E}">
        <p14:creationId xmlns:p14="http://schemas.microsoft.com/office/powerpoint/2010/main" val="4221130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Methods-Quality Assessment</a:t>
            </a:r>
            <a:endParaRPr lang="en-US" dirty="0"/>
          </a:p>
        </p:txBody>
      </p:sp>
      <p:sp>
        <p:nvSpPr>
          <p:cNvPr id="4" name="Footer Placeholder 3"/>
          <p:cNvSpPr>
            <a:spLocks noGrp="1"/>
          </p:cNvSpPr>
          <p:nvPr>
            <p:ph type="ftr" sz="quarter" idx="11"/>
          </p:nvPr>
        </p:nvSpPr>
        <p:spPr/>
        <p:txBody>
          <a:bodyPr/>
          <a:lstStyle/>
          <a:p>
            <a:r>
              <a:rPr lang="en-US" smtClean="0"/>
              <a:t>Monique Demers  ETM 568</a:t>
            </a:r>
            <a:endParaRPr lang="en-US"/>
          </a:p>
        </p:txBody>
      </p:sp>
      <p:sp>
        <p:nvSpPr>
          <p:cNvPr id="5" name="Slide Number Placeholder 4"/>
          <p:cNvSpPr>
            <a:spLocks noGrp="1"/>
          </p:cNvSpPr>
          <p:nvPr>
            <p:ph type="sldNum" sz="quarter" idx="12"/>
          </p:nvPr>
        </p:nvSpPr>
        <p:spPr/>
        <p:txBody>
          <a:bodyPr>
            <a:normAutofit fontScale="85000" lnSpcReduction="20000"/>
          </a:bodyPr>
          <a:lstStyle/>
          <a:p>
            <a:fld id="{0E7BCD2D-B983-4899-94A5-8D1A2F2FCBE3}" type="slidenum">
              <a:rPr lang="en-US" smtClean="0"/>
              <a:t>8</a:t>
            </a:fld>
            <a:endParaRPr lang="en-US"/>
          </a:p>
        </p:txBody>
      </p:sp>
      <p:sp>
        <p:nvSpPr>
          <p:cNvPr id="3" name="Content Placeholder 2"/>
          <p:cNvSpPr>
            <a:spLocks noGrp="1"/>
          </p:cNvSpPr>
          <p:nvPr>
            <p:ph sz="quarter" idx="1"/>
          </p:nvPr>
        </p:nvSpPr>
        <p:spPr/>
        <p:txBody>
          <a:bodyPr/>
          <a:lstStyle/>
          <a:p>
            <a:r>
              <a:rPr lang="en-US" dirty="0" smtClean="0"/>
              <a:t>Domains were created, i.e. whether a question was properly formed, the population being studied, etc.</a:t>
            </a:r>
          </a:p>
          <a:p>
            <a:r>
              <a:rPr lang="en-US" dirty="0" smtClean="0"/>
              <a:t>Quality of the selected studies were determined by comparing the study to the domains. </a:t>
            </a:r>
            <a:endParaRPr lang="en-US" dirty="0"/>
          </a:p>
          <a:p>
            <a:r>
              <a:rPr lang="en-US" dirty="0" smtClean="0"/>
              <a:t>Disagreements were resolved through discussion</a:t>
            </a:r>
            <a:endParaRPr lang="en-US" dirty="0"/>
          </a:p>
        </p:txBody>
      </p:sp>
    </p:spTree>
    <p:extLst>
      <p:ext uri="{BB962C8B-B14F-4D97-AF65-F5344CB8AC3E}">
        <p14:creationId xmlns:p14="http://schemas.microsoft.com/office/powerpoint/2010/main" val="1267941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strike="sngStrike" dirty="0" smtClean="0"/>
              <a:t>Purpose</a:t>
            </a:r>
          </a:p>
          <a:p>
            <a:r>
              <a:rPr lang="en-US" strike="sngStrike" dirty="0" smtClean="0"/>
              <a:t>Methods</a:t>
            </a:r>
          </a:p>
          <a:p>
            <a:r>
              <a:rPr lang="en-US" dirty="0" smtClean="0"/>
              <a:t>Results</a:t>
            </a:r>
          </a:p>
          <a:p>
            <a:r>
              <a:rPr lang="en-US" dirty="0" smtClean="0"/>
              <a:t>Discussion</a:t>
            </a:r>
          </a:p>
          <a:p>
            <a:r>
              <a:rPr lang="en-US" dirty="0" smtClean="0"/>
              <a:t>Conclusion</a:t>
            </a:r>
          </a:p>
        </p:txBody>
      </p:sp>
      <p:sp>
        <p:nvSpPr>
          <p:cNvPr id="6" name="Slide Number Placeholder 5"/>
          <p:cNvSpPr>
            <a:spLocks noGrp="1"/>
          </p:cNvSpPr>
          <p:nvPr>
            <p:ph type="sldNum" sz="quarter" idx="16"/>
          </p:nvPr>
        </p:nvSpPr>
        <p:spPr/>
        <p:txBody>
          <a:bodyPr>
            <a:normAutofit fontScale="85000" lnSpcReduction="20000"/>
          </a:bodyPr>
          <a:lstStyle/>
          <a:p>
            <a:fld id="{0E7BCD2D-B983-4899-94A5-8D1A2F2FCBE3}" type="slidenum">
              <a:rPr lang="en-US" smtClean="0"/>
              <a:t>9</a:t>
            </a:fld>
            <a:endParaRPr lang="en-US"/>
          </a:p>
        </p:txBody>
      </p:sp>
      <p:sp>
        <p:nvSpPr>
          <p:cNvPr id="5" name="Footer Placeholder 4"/>
          <p:cNvSpPr>
            <a:spLocks noGrp="1"/>
          </p:cNvSpPr>
          <p:nvPr>
            <p:ph type="ftr" sz="quarter" idx="17"/>
          </p:nvPr>
        </p:nvSpPr>
        <p:spPr/>
        <p:txBody>
          <a:bodyPr/>
          <a:lstStyle/>
          <a:p>
            <a:r>
              <a:rPr lang="en-US" smtClean="0"/>
              <a:t>Monique Demers  ETM 568</a:t>
            </a:r>
            <a:endParaRPr lang="en-US"/>
          </a:p>
        </p:txBody>
      </p:sp>
    </p:spTree>
    <p:extLst>
      <p:ext uri="{BB962C8B-B14F-4D97-AF65-F5344CB8AC3E}">
        <p14:creationId xmlns:p14="http://schemas.microsoft.com/office/powerpoint/2010/main" val="33372868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977</TotalTime>
  <Words>533</Words>
  <Application>Microsoft Office PowerPoint</Application>
  <PresentationFormat>On-screen Show (4:3)</PresentationFormat>
  <Paragraphs>125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The Relationship Between Emergency Department Crowding and Patient Outcomes: A Systematic Review </vt:lpstr>
      <vt:lpstr>Citation</vt:lpstr>
      <vt:lpstr>Overview</vt:lpstr>
      <vt:lpstr>Purpose</vt:lpstr>
      <vt:lpstr>Overview</vt:lpstr>
      <vt:lpstr>Methods</vt:lpstr>
      <vt:lpstr>Methods-Data Extraction</vt:lpstr>
      <vt:lpstr>Methods-Quality Assessment</vt:lpstr>
      <vt:lpstr>Overview</vt:lpstr>
      <vt:lpstr>Results</vt:lpstr>
      <vt:lpstr>Results-ED Characteristics</vt:lpstr>
      <vt:lpstr>Results-Relationship</vt:lpstr>
      <vt:lpstr>Overview</vt:lpstr>
      <vt:lpstr>Discussion</vt:lpstr>
      <vt:lpstr>Overview</vt:lpstr>
      <vt:lpstr>Conclusion</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Relationship Between Emergency Department Crowding and Patient Outcomes: A Systematic Review</dc:title>
  <dc:creator>Monique</dc:creator>
  <cp:lastModifiedBy>Joan Burtner</cp:lastModifiedBy>
  <cp:revision>26</cp:revision>
  <dcterms:created xsi:type="dcterms:W3CDTF">2015-02-08T22:27:32Z</dcterms:created>
  <dcterms:modified xsi:type="dcterms:W3CDTF">2015-02-11T14:04:48Z</dcterms:modified>
</cp:coreProperties>
</file>