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24" y="6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2649F2-4137-49D6-AE87-EE1D13A1F3D1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2A456B-2D1A-4EFF-B272-F3B45A3DD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47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D66F3-E5E2-42A9-A14E-EF1A3D034A67}" type="datetime1">
              <a:rPr lang="en-US" smtClean="0"/>
              <a:t>2/9/2015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Mason, Murtaugh, Spears      ISE 468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3CF84F9-D1E5-4AF5-BEF5-2891E064465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7D6F-8B7F-41F5-AC23-763C86D3C81E}" type="datetime1">
              <a:rPr lang="en-US" smtClean="0"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Mason, Murtaugh, Spears      ISE 468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84F9-D1E5-4AF5-BEF5-2891E06446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8940-8713-44B8-8239-05A5002BFBBE}" type="datetime1">
              <a:rPr lang="en-US" smtClean="0"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Mason, Murtaugh, Spears      ISE 468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84F9-D1E5-4AF5-BEF5-2891E06446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89B2-1579-4E1E-BDE8-6CCEA79D44B8}" type="datetime1">
              <a:rPr lang="en-US" smtClean="0"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Mason, Murtaugh, Spears      ISE 468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84F9-D1E5-4AF5-BEF5-2891E064465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D8DF-0F9E-4C6C-A948-2B2E8523120B}" type="datetime1">
              <a:rPr lang="en-US" smtClean="0"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smtClean="0"/>
              <a:t>Mason, Murtaugh, Spears      ISE 468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3CF84F9-D1E5-4AF5-BEF5-2891E064465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332E6-94AC-4519-A766-AD02B51FE4D7}" type="datetime1">
              <a:rPr lang="en-US" smtClean="0"/>
              <a:t>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Mason, Murtaugh, Spears      ISE 468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84F9-D1E5-4AF5-BEF5-2891E064465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2CB5F-49CD-4663-93B4-9FA35A6B78E2}" type="datetime1">
              <a:rPr lang="en-US" smtClean="0"/>
              <a:t>2/9/2015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Mason, Murtaugh, Spears      ISE 468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84F9-D1E5-4AF5-BEF5-2891E064465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3556-6699-45DC-84AA-5B940CAF2278}" type="datetime1">
              <a:rPr lang="en-US" smtClean="0"/>
              <a:t>2/9/2015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Mason, Murtaugh, Spears      ISE 468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84F9-D1E5-4AF5-BEF5-2891E06446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D9B03-F488-4BC8-8C99-6ECD41E55BB5}" type="datetime1">
              <a:rPr lang="en-US" smtClean="0"/>
              <a:t>2/9/2015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Mason, Murtaugh, Spears      ISE 468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84F9-D1E5-4AF5-BEF5-2891E06446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E7F5C-0E4F-42A8-8C13-97FEB0E7044C}" type="datetime1">
              <a:rPr lang="en-US" smtClean="0"/>
              <a:t>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Mason, Murtaugh, Spears      ISE 468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84F9-D1E5-4AF5-BEF5-2891E064465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8E444-1594-4D25-BF3E-B063570AFD08}" type="datetime1">
              <a:rPr lang="en-US" smtClean="0"/>
              <a:t>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smtClean="0"/>
              <a:t>Mason, Murtaugh, Spears      ISE 468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3CF84F9-D1E5-4AF5-BEF5-2891E064465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0EE0F25-D695-4991-A281-E58CECBEBC36}" type="datetime1">
              <a:rPr lang="en-US" smtClean="0"/>
              <a:t>2/9/2015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Mason, Murtaugh, Spears      ISE 468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3CF84F9-D1E5-4AF5-BEF5-2891E064465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657600"/>
            <a:ext cx="7086600" cy="16002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dirty="0" err="1"/>
              <a:t>Cima</a:t>
            </a:r>
            <a:r>
              <a:rPr lang="en-US" dirty="0"/>
              <a:t>, R., </a:t>
            </a:r>
            <a:r>
              <a:rPr lang="en-US" dirty="0" err="1"/>
              <a:t>Kollengode</a:t>
            </a:r>
            <a:r>
              <a:rPr lang="en-US" dirty="0"/>
              <a:t>, A., </a:t>
            </a:r>
            <a:r>
              <a:rPr lang="en-US" dirty="0" err="1"/>
              <a:t>Storsveen</a:t>
            </a:r>
            <a:r>
              <a:rPr lang="en-US" dirty="0"/>
              <a:t>, A., </a:t>
            </a:r>
            <a:r>
              <a:rPr lang="en-US" dirty="0" err="1"/>
              <a:t>Weisbrod</a:t>
            </a:r>
            <a:r>
              <a:rPr lang="en-US" dirty="0"/>
              <a:t>, C., </a:t>
            </a:r>
            <a:r>
              <a:rPr lang="en-US" dirty="0" smtClean="0"/>
              <a:t>	</a:t>
            </a:r>
            <a:r>
              <a:rPr lang="en-US" dirty="0" err="1" smtClean="0"/>
              <a:t>Deschamps</a:t>
            </a:r>
            <a:r>
              <a:rPr lang="en-US" dirty="0"/>
              <a:t>, C., Koch, M., ... Pool, S. (2009). A </a:t>
            </a:r>
            <a:r>
              <a:rPr lang="en-US" dirty="0" smtClean="0"/>
              <a:t>	Multidisciplinary </a:t>
            </a:r>
            <a:r>
              <a:rPr lang="en-US" dirty="0"/>
              <a:t>Team Approach to Retained </a:t>
            </a:r>
            <a:r>
              <a:rPr lang="en-US" dirty="0" smtClean="0"/>
              <a:t>	Foreign </a:t>
            </a:r>
            <a:r>
              <a:rPr lang="en-US" dirty="0"/>
              <a:t>Objects. </a:t>
            </a:r>
            <a:r>
              <a:rPr lang="en-US" i="1" dirty="0"/>
              <a:t>The Joint Commission </a:t>
            </a:r>
            <a:r>
              <a:rPr lang="en-US" i="1" dirty="0" smtClean="0"/>
              <a:t>	Journal 	on 	Quality </a:t>
            </a:r>
            <a:r>
              <a:rPr lang="en-US" i="1" dirty="0"/>
              <a:t>and Patient Safety,</a:t>
            </a:r>
            <a:r>
              <a:rPr lang="en-US" dirty="0"/>
              <a:t> </a:t>
            </a:r>
            <a:r>
              <a:rPr lang="en-US" i="1" dirty="0"/>
              <a:t>35</a:t>
            </a:r>
            <a:r>
              <a:rPr lang="en-US" dirty="0"/>
              <a:t>(3), 123-132.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Multidisciplinary Team Approach to Retained Foreign Objects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2000" y="6248400"/>
            <a:ext cx="8001000" cy="457200"/>
          </a:xfrm>
        </p:spPr>
        <p:txBody>
          <a:bodyPr/>
          <a:lstStyle/>
          <a:p>
            <a:r>
              <a:rPr lang="en-US" dirty="0" smtClean="0"/>
              <a:t>Mason, Murtaugh, Spears     		                 ISE 468 Healthcare Process Improvement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84F9-D1E5-4AF5-BEF5-2891E064465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669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Mason, Murtaugh, Spears      ISE 468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84F9-D1E5-4AF5-BEF5-2891E0644658}" type="slidenum">
              <a:rPr lang="en-US" smtClean="0"/>
              <a:t>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505200" cy="45720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Retained </a:t>
            </a:r>
            <a:r>
              <a:rPr lang="en-US" dirty="0"/>
              <a:t>foreign objects (RFOs) after surgical procedures are an infrequent but potentially devastating medical error</a:t>
            </a:r>
          </a:p>
        </p:txBody>
      </p:sp>
      <p:pic>
        <p:nvPicPr>
          <p:cNvPr id="1026" name="Picture 2" descr="http://www.medicalmistake.com/images/xray-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229" y="2514600"/>
            <a:ext cx="3648075" cy="26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3121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Improvement Process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Mason, Murtaugh, Spears      ISE 468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84F9-D1E5-4AF5-BEF5-2891E0644658}" type="slidenum">
              <a:rPr lang="en-US" smtClean="0"/>
              <a:t>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Setting</a:t>
            </a:r>
          </a:p>
          <a:p>
            <a:pPr lvl="1"/>
            <a:r>
              <a:rPr lang="en-US" dirty="0"/>
              <a:t>The Mayo Clinic, Rochester (MCR)</a:t>
            </a:r>
          </a:p>
          <a:p>
            <a:pPr lvl="2"/>
            <a:r>
              <a:rPr lang="en-US" dirty="0" smtClean="0"/>
              <a:t>Approximately </a:t>
            </a:r>
            <a:r>
              <a:rPr lang="en-US" dirty="0"/>
              <a:t>50,000 </a:t>
            </a:r>
            <a:r>
              <a:rPr lang="en-US" dirty="0" smtClean="0"/>
              <a:t>operations</a:t>
            </a:r>
          </a:p>
          <a:p>
            <a:pPr lvl="2"/>
            <a:r>
              <a:rPr lang="en-US" dirty="0" smtClean="0"/>
              <a:t>98 </a:t>
            </a:r>
            <a:r>
              <a:rPr lang="en-US" dirty="0"/>
              <a:t>main </a:t>
            </a:r>
            <a:r>
              <a:rPr lang="en-US" dirty="0" smtClean="0"/>
              <a:t>ORs </a:t>
            </a:r>
          </a:p>
          <a:p>
            <a:pPr lvl="2"/>
            <a:r>
              <a:rPr lang="en-US" dirty="0" smtClean="0"/>
              <a:t>3 </a:t>
            </a:r>
            <a:r>
              <a:rPr lang="en-US" dirty="0"/>
              <a:t>obstetrical </a:t>
            </a:r>
            <a:r>
              <a:rPr lang="en-US" dirty="0" smtClean="0"/>
              <a:t>ORs</a:t>
            </a:r>
          </a:p>
          <a:p>
            <a:pPr lvl="2"/>
            <a:r>
              <a:rPr lang="en-US" dirty="0" smtClean="0"/>
              <a:t>8 </a:t>
            </a:r>
            <a:r>
              <a:rPr lang="en-US" dirty="0"/>
              <a:t>labor and delivery birthing </a:t>
            </a:r>
            <a:endParaRPr lang="en-US" dirty="0" smtClean="0"/>
          </a:p>
          <a:p>
            <a:pPr lvl="2"/>
            <a:r>
              <a:rPr lang="en-US" dirty="0"/>
              <a:t>M</a:t>
            </a:r>
            <a:r>
              <a:rPr lang="en-US" dirty="0" smtClean="0"/>
              <a:t>ore </a:t>
            </a:r>
            <a:r>
              <a:rPr lang="en-US" dirty="0"/>
              <a:t>than 300 surgeons and 450 anesthesia </a:t>
            </a:r>
            <a:r>
              <a:rPr lang="en-US" dirty="0" smtClean="0"/>
              <a:t>providers</a:t>
            </a:r>
          </a:p>
          <a:p>
            <a:pPr lvl="2"/>
            <a:r>
              <a:rPr lang="en-US" dirty="0"/>
              <a:t>N</a:t>
            </a:r>
            <a:r>
              <a:rPr lang="en-US" dirty="0" smtClean="0"/>
              <a:t>early </a:t>
            </a:r>
            <a:r>
              <a:rPr lang="en-US" dirty="0"/>
              <a:t>500 </a:t>
            </a:r>
            <a:r>
              <a:rPr lang="en-US" dirty="0" smtClean="0"/>
              <a:t>residents</a:t>
            </a:r>
          </a:p>
          <a:p>
            <a:pPr lvl="2"/>
            <a:r>
              <a:rPr lang="en-US" dirty="0" smtClean="0"/>
              <a:t>Approximately 1,500 </a:t>
            </a:r>
            <a:r>
              <a:rPr lang="en-US" dirty="0"/>
              <a:t>nursing and allied health </a:t>
            </a:r>
            <a:r>
              <a:rPr lang="en-US" dirty="0" smtClean="0"/>
              <a:t>staff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45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Improvement Process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Mason, Murtaugh, Spears      ISE 468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84F9-D1E5-4AF5-BEF5-2891E0644658}" type="slidenum">
              <a:rPr lang="en-US" smtClean="0"/>
              <a:t>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Phase I: Defect Analysis and Policy Review </a:t>
            </a:r>
            <a:endParaRPr lang="en-US" dirty="0" smtClean="0"/>
          </a:p>
          <a:p>
            <a:pPr lvl="1"/>
            <a:r>
              <a:rPr lang="en-US" dirty="0" smtClean="0"/>
              <a:t>Surgical </a:t>
            </a:r>
            <a:r>
              <a:rPr lang="en-US" dirty="0"/>
              <a:t>RFO events and any near-miss events </a:t>
            </a:r>
            <a:r>
              <a:rPr lang="en-US" dirty="0" smtClean="0"/>
              <a:t>measured </a:t>
            </a:r>
            <a:r>
              <a:rPr lang="en-US" dirty="0"/>
              <a:t>during the calendar </a:t>
            </a:r>
            <a:r>
              <a:rPr lang="en-US" dirty="0" smtClean="0"/>
              <a:t>years of 2003–2006</a:t>
            </a:r>
          </a:p>
          <a:p>
            <a:pPr lvl="1"/>
            <a:r>
              <a:rPr lang="en-US" dirty="0" smtClean="0"/>
              <a:t>191,168 </a:t>
            </a:r>
            <a:r>
              <a:rPr lang="en-US" dirty="0"/>
              <a:t>operations were </a:t>
            </a:r>
            <a:r>
              <a:rPr lang="en-US" dirty="0" smtClean="0"/>
              <a:t>performed</a:t>
            </a:r>
          </a:p>
          <a:p>
            <a:pPr lvl="2"/>
            <a:r>
              <a:rPr lang="en-US" dirty="0" smtClean="0"/>
              <a:t>34 </a:t>
            </a:r>
            <a:r>
              <a:rPr lang="en-US" dirty="0"/>
              <a:t>near-miss </a:t>
            </a:r>
            <a:r>
              <a:rPr lang="en-US" dirty="0" smtClean="0"/>
              <a:t>events</a:t>
            </a:r>
          </a:p>
          <a:p>
            <a:pPr lvl="2"/>
            <a:r>
              <a:rPr lang="en-US" dirty="0" smtClean="0"/>
              <a:t>34 </a:t>
            </a:r>
            <a:r>
              <a:rPr lang="en-US" dirty="0"/>
              <a:t>true </a:t>
            </a:r>
            <a:r>
              <a:rPr lang="en-US" dirty="0" smtClean="0"/>
              <a:t>RFOs</a:t>
            </a:r>
          </a:p>
          <a:p>
            <a:pPr lvl="3"/>
            <a:r>
              <a:rPr lang="en-US" dirty="0" smtClean="0"/>
              <a:t>23 sponges</a:t>
            </a:r>
          </a:p>
          <a:p>
            <a:pPr lvl="3"/>
            <a:r>
              <a:rPr lang="en-US" dirty="0" smtClean="0"/>
              <a:t>1 instrument</a:t>
            </a:r>
          </a:p>
          <a:p>
            <a:pPr lvl="3"/>
            <a:r>
              <a:rPr lang="en-US" dirty="0" smtClean="0"/>
              <a:t>3 needles</a:t>
            </a:r>
          </a:p>
          <a:p>
            <a:pPr lvl="3"/>
            <a:r>
              <a:rPr lang="en-US" dirty="0" smtClean="0"/>
              <a:t>7 </a:t>
            </a:r>
            <a:r>
              <a:rPr lang="en-US" dirty="0"/>
              <a:t>miscellaneous </a:t>
            </a:r>
            <a:r>
              <a:rPr lang="en-US" dirty="0" smtClean="0"/>
              <a:t>items</a:t>
            </a:r>
          </a:p>
          <a:p>
            <a:pPr lvl="1"/>
            <a:r>
              <a:rPr lang="en-US" dirty="0" smtClean="0"/>
              <a:t>The operative </a:t>
            </a:r>
            <a:r>
              <a:rPr lang="en-US" dirty="0"/>
              <a:t>counting </a:t>
            </a:r>
            <a:r>
              <a:rPr lang="en-US" dirty="0" smtClean="0"/>
              <a:t>process</a:t>
            </a:r>
          </a:p>
          <a:p>
            <a:pPr lvl="2"/>
            <a:r>
              <a:rPr lang="en-US" dirty="0" smtClean="0"/>
              <a:t>Includes:</a:t>
            </a:r>
          </a:p>
          <a:p>
            <a:pPr lvl="3"/>
            <a:r>
              <a:rPr lang="en-US" dirty="0"/>
              <a:t>how an instrument and sponge count was to be </a:t>
            </a:r>
            <a:r>
              <a:rPr lang="en-US" dirty="0" smtClean="0"/>
              <a:t>performed</a:t>
            </a:r>
          </a:p>
          <a:p>
            <a:pPr lvl="3"/>
            <a:r>
              <a:rPr lang="en-US" dirty="0" smtClean="0"/>
              <a:t>who </a:t>
            </a:r>
            <a:r>
              <a:rPr lang="en-US" dirty="0"/>
              <a:t>performed the </a:t>
            </a:r>
            <a:r>
              <a:rPr lang="en-US" dirty="0" smtClean="0"/>
              <a:t>count </a:t>
            </a:r>
          </a:p>
          <a:p>
            <a:pPr lvl="3"/>
            <a:r>
              <a:rPr lang="en-US" dirty="0" smtClean="0"/>
              <a:t>what </a:t>
            </a:r>
            <a:r>
              <a:rPr lang="en-US" dirty="0"/>
              <a:t>was required to be </a:t>
            </a:r>
            <a:r>
              <a:rPr lang="en-US" dirty="0" smtClean="0"/>
              <a:t>counted</a:t>
            </a:r>
          </a:p>
          <a:p>
            <a:pPr lvl="3"/>
            <a:r>
              <a:rPr lang="en-US" dirty="0" smtClean="0"/>
              <a:t>how </a:t>
            </a:r>
            <a:r>
              <a:rPr lang="en-US" dirty="0"/>
              <a:t>the count was </a:t>
            </a:r>
            <a:r>
              <a:rPr lang="en-US" dirty="0" smtClean="0"/>
              <a:t>documented </a:t>
            </a:r>
          </a:p>
          <a:p>
            <a:pPr lvl="3"/>
            <a:r>
              <a:rPr lang="en-US" dirty="0" smtClean="0"/>
              <a:t>how </a:t>
            </a:r>
            <a:r>
              <a:rPr lang="en-US" dirty="0"/>
              <a:t>to reconcile miscounts when they </a:t>
            </a:r>
            <a:r>
              <a:rPr lang="en-US" dirty="0" smtClean="0"/>
              <a:t>occurred </a:t>
            </a:r>
          </a:p>
          <a:p>
            <a:pPr lvl="3"/>
            <a:r>
              <a:rPr lang="en-US" dirty="0" smtClean="0"/>
              <a:t>how </a:t>
            </a:r>
            <a:r>
              <a:rPr lang="en-US" dirty="0"/>
              <a:t>to manage intraoperative imaging for possible </a:t>
            </a:r>
            <a:r>
              <a:rPr lang="en-US" dirty="0" smtClean="0"/>
              <a:t>RFOs </a:t>
            </a:r>
          </a:p>
          <a:p>
            <a:pPr lvl="3"/>
            <a:r>
              <a:rPr lang="en-US" dirty="0" smtClean="0"/>
              <a:t>who </a:t>
            </a:r>
            <a:r>
              <a:rPr lang="en-US" dirty="0"/>
              <a:t>is accountable for responding to adverse events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498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Improvement Process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Mason, Murtaugh, Spears      ISE 468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84F9-D1E5-4AF5-BEF5-2891E0644658}" type="slidenum">
              <a:rPr lang="en-US" smtClean="0"/>
              <a:t>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Phase II</a:t>
            </a:r>
            <a:r>
              <a:rPr lang="en-US" dirty="0" smtClean="0"/>
              <a:t>: </a:t>
            </a:r>
            <a:r>
              <a:rPr lang="en-US" dirty="0"/>
              <a:t>Awareness and </a:t>
            </a:r>
            <a:r>
              <a:rPr lang="en-US" dirty="0" smtClean="0"/>
              <a:t>Communication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multiphase broad-based communication and education campaign was </a:t>
            </a:r>
            <a:r>
              <a:rPr lang="en-US" dirty="0" smtClean="0"/>
              <a:t>initiated</a:t>
            </a:r>
          </a:p>
          <a:p>
            <a:pPr lvl="2"/>
            <a:r>
              <a:rPr lang="en-US" dirty="0" smtClean="0"/>
              <a:t>Mandatory </a:t>
            </a:r>
            <a:r>
              <a:rPr lang="en-US" dirty="0"/>
              <a:t>all-staff </a:t>
            </a:r>
            <a:r>
              <a:rPr lang="en-US" dirty="0" smtClean="0"/>
              <a:t>meeting</a:t>
            </a:r>
          </a:p>
          <a:p>
            <a:pPr lvl="2"/>
            <a:r>
              <a:rPr lang="en-US" dirty="0"/>
              <a:t>The Conscientious Count </a:t>
            </a:r>
            <a:r>
              <a:rPr lang="en-US" dirty="0" smtClean="0"/>
              <a:t>Campaign</a:t>
            </a:r>
          </a:p>
          <a:p>
            <a:pPr lvl="3"/>
            <a:r>
              <a:rPr lang="en-US" dirty="0" smtClean="0"/>
              <a:t>Designed </a:t>
            </a:r>
            <a:r>
              <a:rPr lang="en-US" dirty="0"/>
              <a:t>as a multifaceted program to educate nurses, certified surgical technicians, and surgical assistants on the proper counting techniques and revised count </a:t>
            </a:r>
            <a:r>
              <a:rPr lang="en-US" dirty="0" smtClean="0"/>
              <a:t>policies</a:t>
            </a:r>
          </a:p>
          <a:p>
            <a:pPr lvl="2"/>
            <a:r>
              <a:rPr lang="en-US" dirty="0" smtClean="0"/>
              <a:t>Use </a:t>
            </a:r>
            <a:r>
              <a:rPr lang="en-US" dirty="0"/>
              <a:t>of a counting white board with standardized documentation </a:t>
            </a:r>
            <a:r>
              <a:rPr lang="en-US" dirty="0" smtClean="0"/>
              <a:t>criteria</a:t>
            </a:r>
          </a:p>
          <a:p>
            <a:pPr lvl="2"/>
            <a:r>
              <a:rPr lang="en-US" dirty="0" smtClean="0"/>
              <a:t>Introduction </a:t>
            </a:r>
            <a:r>
              <a:rPr lang="en-US" dirty="0"/>
              <a:t>of two “Red Rules</a:t>
            </a:r>
            <a:r>
              <a:rPr lang="en-US" dirty="0" smtClean="0"/>
              <a:t>.”</a:t>
            </a:r>
          </a:p>
          <a:p>
            <a:pPr marL="1325880" lvl="3" indent="-457200"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Universal Protocol for patient identification and procedural </a:t>
            </a:r>
            <a:r>
              <a:rPr lang="en-US" dirty="0" smtClean="0"/>
              <a:t>pauses </a:t>
            </a:r>
            <a:r>
              <a:rPr lang="en-US" dirty="0"/>
              <a:t>must be followed</a:t>
            </a:r>
            <a:r>
              <a:rPr lang="en-US" dirty="0" smtClean="0"/>
              <a:t>.</a:t>
            </a:r>
          </a:p>
          <a:p>
            <a:pPr marL="1325880" lvl="3" indent="-457200">
              <a:buAutoNum type="arabicPeriod"/>
            </a:pPr>
            <a:r>
              <a:rPr lang="en-US" dirty="0" smtClean="0"/>
              <a:t>All </a:t>
            </a:r>
            <a:r>
              <a:rPr lang="en-US" dirty="0"/>
              <a:t>counts of instruments and sponges must be performed by two team members in the standardized manner</a:t>
            </a:r>
          </a:p>
        </p:txBody>
      </p:sp>
    </p:spTree>
    <p:extLst>
      <p:ext uri="{BB962C8B-B14F-4D97-AF65-F5344CB8AC3E}">
        <p14:creationId xmlns:p14="http://schemas.microsoft.com/office/powerpoint/2010/main" val="4135812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Improvement Process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Mason, Murtaugh, Spears      ISE 468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84F9-D1E5-4AF5-BEF5-2891E0644658}" type="slidenum">
              <a:rPr lang="en-US" smtClean="0"/>
              <a:t>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Phase III: Monitoring and </a:t>
            </a:r>
            <a:r>
              <a:rPr lang="en-US" dirty="0" smtClean="0"/>
              <a:t>Control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rapid response event leadership team was </a:t>
            </a:r>
            <a:r>
              <a:rPr lang="en-US" dirty="0" smtClean="0"/>
              <a:t>formed</a:t>
            </a:r>
          </a:p>
          <a:p>
            <a:pPr lvl="2"/>
            <a:r>
              <a:rPr lang="en-US" dirty="0"/>
              <a:t>I</a:t>
            </a:r>
            <a:r>
              <a:rPr lang="en-US" dirty="0" smtClean="0"/>
              <a:t>ncludes </a:t>
            </a:r>
            <a:r>
              <a:rPr lang="en-US" dirty="0"/>
              <a:t>surgeon, nursing, and administrative leadership </a:t>
            </a:r>
            <a:r>
              <a:rPr lang="en-US" dirty="0" smtClean="0"/>
              <a:t>member</a:t>
            </a:r>
          </a:p>
          <a:p>
            <a:pPr lvl="1"/>
            <a:r>
              <a:rPr lang="en-US" dirty="0" smtClean="0"/>
              <a:t>If an incident occurred, a meeting arranged to understand why</a:t>
            </a:r>
          </a:p>
          <a:p>
            <a:pPr lvl="2"/>
            <a:r>
              <a:rPr lang="en-US" dirty="0" smtClean="0"/>
              <a:t>Included rapid response team and all OR members involved</a:t>
            </a:r>
          </a:p>
          <a:p>
            <a:pPr lvl="2"/>
            <a:r>
              <a:rPr lang="en-US" dirty="0" smtClean="0"/>
              <a:t>This meeting not to replace RCA or reprimand whoever at fault</a:t>
            </a:r>
          </a:p>
          <a:p>
            <a:pPr lvl="2"/>
            <a:r>
              <a:rPr lang="en-US" dirty="0" smtClean="0"/>
              <a:t>They debriefed each other and looked for weakness in the system</a:t>
            </a:r>
          </a:p>
          <a:p>
            <a:pPr lvl="1"/>
            <a:r>
              <a:rPr lang="en-US" dirty="0" smtClean="0"/>
              <a:t>Analysis shared to all OR personal within 24-48 hours</a:t>
            </a:r>
          </a:p>
          <a:p>
            <a:pPr lvl="1"/>
            <a:r>
              <a:rPr lang="en-US" dirty="0" smtClean="0"/>
              <a:t>Rapid response team would also look at the formal RCA </a:t>
            </a:r>
          </a:p>
          <a:p>
            <a:pPr lvl="1"/>
            <a:r>
              <a:rPr lang="en-US" dirty="0"/>
              <a:t>Use of posters tracking the number of days since the last RFO</a:t>
            </a:r>
          </a:p>
          <a:p>
            <a:pPr marL="32004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893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Mason, Murtaugh, Spears      ISE 468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84F9-D1E5-4AF5-BEF5-2891E0644658}" type="slidenum">
              <a:rPr lang="en-US" smtClean="0"/>
              <a:t>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impact of this multidisciplinary effort to reduce surgical RFO resulted in a significant decline in the frequency of RFO </a:t>
            </a:r>
            <a:r>
              <a:rPr lang="en-US" dirty="0" smtClean="0"/>
              <a:t>events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590800"/>
            <a:ext cx="5315692" cy="3648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615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Mason, Murtaugh, Spears      ISE 468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84F9-D1E5-4AF5-BEF5-2891E0644658}" type="slidenum">
              <a:rPr lang="en-US" smtClean="0"/>
              <a:t>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 multidisciplinary multiphase approach was instituted with a goal of zero </a:t>
            </a:r>
            <a:r>
              <a:rPr lang="en-US" dirty="0" smtClean="0"/>
              <a:t>RFOs</a:t>
            </a:r>
          </a:p>
          <a:p>
            <a:r>
              <a:rPr lang="en-US" dirty="0" smtClean="0"/>
              <a:t>Broad </a:t>
            </a:r>
            <a:r>
              <a:rPr lang="en-US" dirty="0"/>
              <a:t>and focused educational programs, and continuous participation and monitoring by surgical and nursing leadership, led to a significant reduction in RFOs within 2 </a:t>
            </a:r>
            <a:r>
              <a:rPr lang="en-US" dirty="0" smtClean="0"/>
              <a:t>years</a:t>
            </a:r>
          </a:p>
          <a:p>
            <a:pPr lvl="1"/>
            <a:r>
              <a:rPr lang="en-US" dirty="0" smtClean="0"/>
              <a:t>Reduced the </a:t>
            </a:r>
            <a:r>
              <a:rPr lang="en-US" dirty="0"/>
              <a:t>frequency of surgical RFOs from an average of one every 16 days to one in 69 </a:t>
            </a:r>
            <a:r>
              <a:rPr lang="en-US" dirty="0" smtClean="0"/>
              <a:t>days</a:t>
            </a:r>
          </a:p>
          <a:p>
            <a:r>
              <a:rPr lang="en-US" dirty="0" smtClean="0"/>
              <a:t>The program </a:t>
            </a:r>
            <a:r>
              <a:rPr lang="en-US" dirty="0"/>
              <a:t>was divided into three phases: </a:t>
            </a:r>
            <a:endParaRPr lang="en-US" dirty="0" smtClean="0"/>
          </a:p>
          <a:p>
            <a:pPr marL="788670" lvl="1" indent="-514350">
              <a:buFont typeface="+mj-lt"/>
              <a:buAutoNum type="arabicPeriod"/>
            </a:pPr>
            <a:r>
              <a:rPr lang="en-US" dirty="0"/>
              <a:t>F</a:t>
            </a:r>
            <a:r>
              <a:rPr lang="en-US" dirty="0" smtClean="0"/>
              <a:t>ailure </a:t>
            </a:r>
            <a:r>
              <a:rPr lang="en-US" dirty="0"/>
              <a:t>analysis and policy </a:t>
            </a:r>
            <a:r>
              <a:rPr lang="en-US" dirty="0" smtClean="0"/>
              <a:t>review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 smtClean="0"/>
              <a:t>Staff </a:t>
            </a:r>
            <a:r>
              <a:rPr lang="en-US" dirty="0"/>
              <a:t>awareness and </a:t>
            </a:r>
            <a:r>
              <a:rPr lang="en-US" dirty="0" smtClean="0"/>
              <a:t>education 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 smtClean="0"/>
              <a:t>Monitoring </a:t>
            </a:r>
            <a:r>
              <a:rPr lang="en-US" dirty="0"/>
              <a:t>and </a:t>
            </a:r>
            <a:r>
              <a:rPr lang="en-US" dirty="0" smtClean="0"/>
              <a:t>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288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and Conclusions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Mason, Murtaugh, Spears      ISE 468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84F9-D1E5-4AF5-BEF5-2891E0644658}" type="slidenum">
              <a:rPr lang="en-US" smtClean="0"/>
              <a:t>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MCR </a:t>
            </a:r>
            <a:r>
              <a:rPr lang="en-US" dirty="0"/>
              <a:t>identified the incidence of RFOs as a serious quality performance issue in the </a:t>
            </a:r>
            <a:r>
              <a:rPr lang="en-US" dirty="0" smtClean="0"/>
              <a:t>OR</a:t>
            </a:r>
          </a:p>
          <a:p>
            <a:r>
              <a:rPr lang="en-US" dirty="0" smtClean="0"/>
              <a:t>A </a:t>
            </a:r>
            <a:r>
              <a:rPr lang="en-US" dirty="0"/>
              <a:t>multidisciplinary leadership group was </a:t>
            </a:r>
            <a:r>
              <a:rPr lang="en-US" dirty="0" smtClean="0"/>
              <a:t>formed</a:t>
            </a:r>
          </a:p>
          <a:p>
            <a:r>
              <a:rPr lang="en-US" dirty="0"/>
              <a:t>We believe that we have reached a performance boundary with our current process and await either implementation of a new technology or a fundamental change in how our entire surgical process is performed. </a:t>
            </a:r>
          </a:p>
        </p:txBody>
      </p:sp>
    </p:spTree>
    <p:extLst>
      <p:ext uri="{BB962C8B-B14F-4D97-AF65-F5344CB8AC3E}">
        <p14:creationId xmlns:p14="http://schemas.microsoft.com/office/powerpoint/2010/main" val="27154322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104</TotalTime>
  <Words>609</Words>
  <Application>Microsoft Office PowerPoint</Application>
  <PresentationFormat>On-screen Show (4:3)</PresentationFormat>
  <Paragraphs>88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Equity</vt:lpstr>
      <vt:lpstr>A Multidisciplinary Team Approach to Retained Foreign Objects </vt:lpstr>
      <vt:lpstr>Background</vt:lpstr>
      <vt:lpstr>Quality Improvement Process</vt:lpstr>
      <vt:lpstr>Quality Improvement Process</vt:lpstr>
      <vt:lpstr>Quality Improvement Process</vt:lpstr>
      <vt:lpstr>Quality Improvement Process</vt:lpstr>
      <vt:lpstr>Results</vt:lpstr>
      <vt:lpstr>Discussion</vt:lpstr>
      <vt:lpstr>Summary and Conclusions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</dc:creator>
  <cp:lastModifiedBy>Joan Burtner</cp:lastModifiedBy>
  <cp:revision>10</cp:revision>
  <dcterms:created xsi:type="dcterms:W3CDTF">2015-02-09T01:10:14Z</dcterms:created>
  <dcterms:modified xsi:type="dcterms:W3CDTF">2015-02-09T16:41:26Z</dcterms:modified>
</cp:coreProperties>
</file>